
<file path=[Content_Types].xml><?xml version="1.0" encoding="utf-8"?>
<Types xmlns="http://schemas.openxmlformats.org/package/2006/content-types">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Lst>
  <p:notesMasterIdLst>
    <p:notesMasterId r:id="rId1176"/>
  </p:notesMasterIdLst>
  <p:sldIdLst>
    <p:sldId id="256" r:id="rId2"/>
    <p:sldId id="257" r:id="rId3"/>
    <p:sldId id="1238" r:id="rId4"/>
    <p:sldId id="1239" r:id="rId5"/>
    <p:sldId id="1241" r:id="rId6"/>
    <p:sldId id="1242" r:id="rId7"/>
    <p:sldId id="1243" r:id="rId8"/>
    <p:sldId id="1264" r:id="rId9"/>
    <p:sldId id="258" r:id="rId10"/>
    <p:sldId id="314" r:id="rId11"/>
    <p:sldId id="259" r:id="rId12"/>
    <p:sldId id="286" r:id="rId13"/>
    <p:sldId id="313" r:id="rId14"/>
    <p:sldId id="303" r:id="rId15"/>
    <p:sldId id="304" r:id="rId16"/>
    <p:sldId id="264" r:id="rId17"/>
    <p:sldId id="301" r:id="rId18"/>
    <p:sldId id="299" r:id="rId19"/>
    <p:sldId id="311" r:id="rId20"/>
    <p:sldId id="275" r:id="rId21"/>
    <p:sldId id="280" r:id="rId22"/>
    <p:sldId id="307" r:id="rId23"/>
    <p:sldId id="310" r:id="rId24"/>
    <p:sldId id="269" r:id="rId25"/>
    <p:sldId id="279" r:id="rId26"/>
    <p:sldId id="272" r:id="rId27"/>
    <p:sldId id="282" r:id="rId28"/>
    <p:sldId id="281" r:id="rId29"/>
    <p:sldId id="278" r:id="rId30"/>
    <p:sldId id="268" r:id="rId31"/>
    <p:sldId id="283" r:id="rId32"/>
    <p:sldId id="293" r:id="rId33"/>
    <p:sldId id="266" r:id="rId34"/>
    <p:sldId id="306" r:id="rId35"/>
    <p:sldId id="308" r:id="rId36"/>
    <p:sldId id="270" r:id="rId37"/>
    <p:sldId id="294" r:id="rId38"/>
    <p:sldId id="271" r:id="rId39"/>
    <p:sldId id="289" r:id="rId40"/>
    <p:sldId id="288" r:id="rId41"/>
    <p:sldId id="485" r:id="rId42"/>
    <p:sldId id="274" r:id="rId43"/>
    <p:sldId id="295" r:id="rId44"/>
    <p:sldId id="262" r:id="rId45"/>
    <p:sldId id="309" r:id="rId46"/>
    <p:sldId id="285" r:id="rId47"/>
    <p:sldId id="300" r:id="rId48"/>
    <p:sldId id="273" r:id="rId49"/>
    <p:sldId id="261" r:id="rId50"/>
    <p:sldId id="267" r:id="rId51"/>
    <p:sldId id="292" r:id="rId52"/>
    <p:sldId id="263" r:id="rId53"/>
    <p:sldId id="296" r:id="rId54"/>
    <p:sldId id="284" r:id="rId55"/>
    <p:sldId id="298" r:id="rId56"/>
    <p:sldId id="1244" r:id="rId57"/>
    <p:sldId id="290" r:id="rId58"/>
    <p:sldId id="287" r:id="rId59"/>
    <p:sldId id="276" r:id="rId60"/>
    <p:sldId id="312" r:id="rId61"/>
    <p:sldId id="291" r:id="rId62"/>
    <p:sldId id="265" r:id="rId63"/>
    <p:sldId id="277" r:id="rId64"/>
    <p:sldId id="1245" r:id="rId65"/>
    <p:sldId id="260" r:id="rId66"/>
    <p:sldId id="315" r:id="rId67"/>
    <p:sldId id="341" r:id="rId68"/>
    <p:sldId id="368" r:id="rId69"/>
    <p:sldId id="361" r:id="rId70"/>
    <p:sldId id="353" r:id="rId71"/>
    <p:sldId id="318" r:id="rId72"/>
    <p:sldId id="326" r:id="rId73"/>
    <p:sldId id="358" r:id="rId74"/>
    <p:sldId id="359" r:id="rId75"/>
    <p:sldId id="322" r:id="rId76"/>
    <p:sldId id="357" r:id="rId77"/>
    <p:sldId id="346" r:id="rId78"/>
    <p:sldId id="369" r:id="rId79"/>
    <p:sldId id="362" r:id="rId80"/>
    <p:sldId id="370" r:id="rId81"/>
    <p:sldId id="319" r:id="rId82"/>
    <p:sldId id="374" r:id="rId83"/>
    <p:sldId id="366" r:id="rId84"/>
    <p:sldId id="316" r:id="rId85"/>
    <p:sldId id="364" r:id="rId86"/>
    <p:sldId id="1246" r:id="rId87"/>
    <p:sldId id="377" r:id="rId88"/>
    <p:sldId id="367" r:id="rId89"/>
    <p:sldId id="360" r:id="rId90"/>
    <p:sldId id="327" r:id="rId91"/>
    <p:sldId id="325" r:id="rId92"/>
    <p:sldId id="321" r:id="rId93"/>
    <p:sldId id="379" r:id="rId94"/>
    <p:sldId id="340" r:id="rId95"/>
    <p:sldId id="378" r:id="rId96"/>
    <p:sldId id="345" r:id="rId97"/>
    <p:sldId id="356" r:id="rId98"/>
    <p:sldId id="348" r:id="rId99"/>
    <p:sldId id="339" r:id="rId100"/>
    <p:sldId id="376" r:id="rId101"/>
    <p:sldId id="354" r:id="rId102"/>
    <p:sldId id="335" r:id="rId103"/>
    <p:sldId id="342" r:id="rId104"/>
    <p:sldId id="334" r:id="rId105"/>
    <p:sldId id="343" r:id="rId106"/>
    <p:sldId id="363" r:id="rId107"/>
    <p:sldId id="324" r:id="rId108"/>
    <p:sldId id="332" r:id="rId109"/>
    <p:sldId id="338" r:id="rId110"/>
    <p:sldId id="323" r:id="rId111"/>
    <p:sldId id="373" r:id="rId112"/>
    <p:sldId id="372" r:id="rId113"/>
    <p:sldId id="328" r:id="rId114"/>
    <p:sldId id="371" r:id="rId115"/>
    <p:sldId id="349" r:id="rId116"/>
    <p:sldId id="347" r:id="rId117"/>
    <p:sldId id="350" r:id="rId118"/>
    <p:sldId id="320" r:id="rId119"/>
    <p:sldId id="355" r:id="rId120"/>
    <p:sldId id="317" r:id="rId121"/>
    <p:sldId id="330" r:id="rId122"/>
    <p:sldId id="336" r:id="rId123"/>
    <p:sldId id="351" r:id="rId124"/>
    <p:sldId id="329" r:id="rId125"/>
    <p:sldId id="333" r:id="rId126"/>
    <p:sldId id="337" r:id="rId127"/>
    <p:sldId id="352" r:id="rId128"/>
    <p:sldId id="344" r:id="rId129"/>
    <p:sldId id="365" r:id="rId130"/>
    <p:sldId id="331" r:id="rId131"/>
    <p:sldId id="482" r:id="rId132"/>
    <p:sldId id="414" r:id="rId133"/>
    <p:sldId id="380" r:id="rId134"/>
    <p:sldId id="403" r:id="rId135"/>
    <p:sldId id="398" r:id="rId136"/>
    <p:sldId id="384" r:id="rId137"/>
    <p:sldId id="391" r:id="rId138"/>
    <p:sldId id="387" r:id="rId139"/>
    <p:sldId id="388" r:id="rId140"/>
    <p:sldId id="423" r:id="rId141"/>
    <p:sldId id="424" r:id="rId142"/>
    <p:sldId id="409" r:id="rId143"/>
    <p:sldId id="408" r:id="rId144"/>
    <p:sldId id="425" r:id="rId145"/>
    <p:sldId id="397" r:id="rId146"/>
    <p:sldId id="406" r:id="rId147"/>
    <p:sldId id="418" r:id="rId148"/>
    <p:sldId id="407" r:id="rId149"/>
    <p:sldId id="404" r:id="rId150"/>
    <p:sldId id="420" r:id="rId151"/>
    <p:sldId id="417" r:id="rId152"/>
    <p:sldId id="389" r:id="rId153"/>
    <p:sldId id="422" r:id="rId154"/>
    <p:sldId id="405" r:id="rId155"/>
    <p:sldId id="386" r:id="rId156"/>
    <p:sldId id="394" r:id="rId157"/>
    <p:sldId id="1247" r:id="rId158"/>
    <p:sldId id="419" r:id="rId159"/>
    <p:sldId id="390" r:id="rId160"/>
    <p:sldId id="412" r:id="rId161"/>
    <p:sldId id="381" r:id="rId162"/>
    <p:sldId id="399" r:id="rId163"/>
    <p:sldId id="402" r:id="rId164"/>
    <p:sldId id="413" r:id="rId165"/>
    <p:sldId id="383" r:id="rId166"/>
    <p:sldId id="395" r:id="rId167"/>
    <p:sldId id="411" r:id="rId168"/>
    <p:sldId id="401" r:id="rId169"/>
    <p:sldId id="393" r:id="rId170"/>
    <p:sldId id="416" r:id="rId171"/>
    <p:sldId id="421" r:id="rId172"/>
    <p:sldId id="382" r:id="rId173"/>
    <p:sldId id="415" r:id="rId174"/>
    <p:sldId id="392" r:id="rId175"/>
    <p:sldId id="400" r:id="rId176"/>
    <p:sldId id="396" r:id="rId177"/>
    <p:sldId id="426" r:id="rId178"/>
    <p:sldId id="430" r:id="rId179"/>
    <p:sldId id="429" r:id="rId180"/>
    <p:sldId id="431" r:id="rId181"/>
    <p:sldId id="465" r:id="rId182"/>
    <p:sldId id="461" r:id="rId183"/>
    <p:sldId id="467" r:id="rId184"/>
    <p:sldId id="441" r:id="rId185"/>
    <p:sldId id="437" r:id="rId186"/>
    <p:sldId id="469" r:id="rId187"/>
    <p:sldId id="448" r:id="rId188"/>
    <p:sldId id="453" r:id="rId189"/>
    <p:sldId id="479" r:id="rId190"/>
    <p:sldId id="471" r:id="rId191"/>
    <p:sldId id="477" r:id="rId192"/>
    <p:sldId id="442" r:id="rId193"/>
    <p:sldId id="438" r:id="rId194"/>
    <p:sldId id="472" r:id="rId195"/>
    <p:sldId id="464" r:id="rId196"/>
    <p:sldId id="452" r:id="rId197"/>
    <p:sldId id="435" r:id="rId198"/>
    <p:sldId id="434" r:id="rId199"/>
    <p:sldId id="445" r:id="rId200"/>
    <p:sldId id="466" r:id="rId201"/>
    <p:sldId id="439" r:id="rId202"/>
    <p:sldId id="478" r:id="rId203"/>
    <p:sldId id="462" r:id="rId204"/>
    <p:sldId id="475" r:id="rId205"/>
    <p:sldId id="440" r:id="rId206"/>
    <p:sldId id="458" r:id="rId207"/>
    <p:sldId id="480" r:id="rId208"/>
    <p:sldId id="447" r:id="rId209"/>
    <p:sldId id="476" r:id="rId210"/>
    <p:sldId id="449" r:id="rId211"/>
    <p:sldId id="433" r:id="rId212"/>
    <p:sldId id="474" r:id="rId213"/>
    <p:sldId id="450" r:id="rId214"/>
    <p:sldId id="444" r:id="rId215"/>
    <p:sldId id="443" r:id="rId216"/>
    <p:sldId id="473" r:id="rId217"/>
    <p:sldId id="457" r:id="rId218"/>
    <p:sldId id="468" r:id="rId219"/>
    <p:sldId id="427" r:id="rId220"/>
    <p:sldId id="454" r:id="rId221"/>
    <p:sldId id="455" r:id="rId222"/>
    <p:sldId id="436" r:id="rId223"/>
    <p:sldId id="428" r:id="rId224"/>
    <p:sldId id="459" r:id="rId225"/>
    <p:sldId id="460" r:id="rId226"/>
    <p:sldId id="456" r:id="rId227"/>
    <p:sldId id="432" r:id="rId228"/>
    <p:sldId id="463" r:id="rId229"/>
    <p:sldId id="470" r:id="rId230"/>
    <p:sldId id="451" r:id="rId231"/>
    <p:sldId id="486" r:id="rId232"/>
    <p:sldId id="530" r:id="rId233"/>
    <p:sldId id="525" r:id="rId234"/>
    <p:sldId id="489" r:id="rId235"/>
    <p:sldId id="508" r:id="rId236"/>
    <p:sldId id="536" r:id="rId237"/>
    <p:sldId id="509" r:id="rId238"/>
    <p:sldId id="546" r:id="rId239"/>
    <p:sldId id="516" r:id="rId240"/>
    <p:sldId id="527" r:id="rId241"/>
    <p:sldId id="542" r:id="rId242"/>
    <p:sldId id="1250" r:id="rId243"/>
    <p:sldId id="553" r:id="rId244"/>
    <p:sldId id="514" r:id="rId245"/>
    <p:sldId id="543" r:id="rId246"/>
    <p:sldId id="490" r:id="rId247"/>
    <p:sldId id="521" r:id="rId248"/>
    <p:sldId id="533" r:id="rId249"/>
    <p:sldId id="539" r:id="rId250"/>
    <p:sldId id="552" r:id="rId251"/>
    <p:sldId id="520" r:id="rId252"/>
    <p:sldId id="517" r:id="rId253"/>
    <p:sldId id="549" r:id="rId254"/>
    <p:sldId id="494" r:id="rId255"/>
    <p:sldId id="522" r:id="rId256"/>
    <p:sldId id="541" r:id="rId257"/>
    <p:sldId id="537" r:id="rId258"/>
    <p:sldId id="510" r:id="rId259"/>
    <p:sldId id="540" r:id="rId260"/>
    <p:sldId id="502" r:id="rId261"/>
    <p:sldId id="551" r:id="rId262"/>
    <p:sldId id="528" r:id="rId263"/>
    <p:sldId id="548" r:id="rId264"/>
    <p:sldId id="506" r:id="rId265"/>
    <p:sldId id="496" r:id="rId266"/>
    <p:sldId id="498" r:id="rId267"/>
    <p:sldId id="503" r:id="rId268"/>
    <p:sldId id="491" r:id="rId269"/>
    <p:sldId id="512" r:id="rId270"/>
    <p:sldId id="545" r:id="rId271"/>
    <p:sldId id="507" r:id="rId272"/>
    <p:sldId id="513" r:id="rId273"/>
    <p:sldId id="526" r:id="rId274"/>
    <p:sldId id="501" r:id="rId275"/>
    <p:sldId id="493" r:id="rId276"/>
    <p:sldId id="1251" r:id="rId277"/>
    <p:sldId id="504" r:id="rId278"/>
    <p:sldId id="1248" r:id="rId279"/>
    <p:sldId id="535" r:id="rId280"/>
    <p:sldId id="531" r:id="rId281"/>
    <p:sldId id="497" r:id="rId282"/>
    <p:sldId id="511" r:id="rId283"/>
    <p:sldId id="524" r:id="rId284"/>
    <p:sldId id="505" r:id="rId285"/>
    <p:sldId id="515" r:id="rId286"/>
    <p:sldId id="538" r:id="rId287"/>
    <p:sldId id="534" r:id="rId288"/>
    <p:sldId id="518" r:id="rId289"/>
    <p:sldId id="492" r:id="rId290"/>
    <p:sldId id="1249" r:id="rId291"/>
    <p:sldId id="487" r:id="rId292"/>
    <p:sldId id="519" r:id="rId293"/>
    <p:sldId id="550" r:id="rId294"/>
    <p:sldId id="488" r:id="rId295"/>
    <p:sldId id="547" r:id="rId296"/>
    <p:sldId id="499" r:id="rId297"/>
    <p:sldId id="523" r:id="rId298"/>
    <p:sldId id="529" r:id="rId299"/>
    <p:sldId id="500" r:id="rId300"/>
    <p:sldId id="554" r:id="rId301"/>
    <p:sldId id="495" r:id="rId302"/>
    <p:sldId id="544" r:id="rId303"/>
    <p:sldId id="532" r:id="rId304"/>
    <p:sldId id="555" r:id="rId305"/>
    <p:sldId id="572" r:id="rId306"/>
    <p:sldId id="579" r:id="rId307"/>
    <p:sldId id="567" r:id="rId308"/>
    <p:sldId id="556" r:id="rId309"/>
    <p:sldId id="563" r:id="rId310"/>
    <p:sldId id="561" r:id="rId311"/>
    <p:sldId id="574" r:id="rId312"/>
    <p:sldId id="578" r:id="rId313"/>
    <p:sldId id="573" r:id="rId314"/>
    <p:sldId id="570" r:id="rId315"/>
    <p:sldId id="571" r:id="rId316"/>
    <p:sldId id="564" r:id="rId317"/>
    <p:sldId id="568" r:id="rId318"/>
    <p:sldId id="566" r:id="rId319"/>
    <p:sldId id="569" r:id="rId320"/>
    <p:sldId id="560" r:id="rId321"/>
    <p:sldId id="562" r:id="rId322"/>
    <p:sldId id="558" r:id="rId323"/>
    <p:sldId id="559" r:id="rId324"/>
    <p:sldId id="575" r:id="rId325"/>
    <p:sldId id="557" r:id="rId326"/>
    <p:sldId id="576" r:id="rId327"/>
    <p:sldId id="565" r:id="rId328"/>
    <p:sldId id="577" r:id="rId329"/>
    <p:sldId id="580" r:id="rId330"/>
    <p:sldId id="609" r:id="rId331"/>
    <p:sldId id="652" r:id="rId332"/>
    <p:sldId id="600" r:id="rId333"/>
    <p:sldId id="655" r:id="rId334"/>
    <p:sldId id="636" r:id="rId335"/>
    <p:sldId id="598" r:id="rId336"/>
    <p:sldId id="583" r:id="rId337"/>
    <p:sldId id="630" r:id="rId338"/>
    <p:sldId id="589" r:id="rId339"/>
    <p:sldId id="593" r:id="rId340"/>
    <p:sldId id="608" r:id="rId341"/>
    <p:sldId id="588" r:id="rId342"/>
    <p:sldId id="640" r:id="rId343"/>
    <p:sldId id="614" r:id="rId344"/>
    <p:sldId id="633" r:id="rId345"/>
    <p:sldId id="645" r:id="rId346"/>
    <p:sldId id="635" r:id="rId347"/>
    <p:sldId id="625" r:id="rId348"/>
    <p:sldId id="592" r:id="rId349"/>
    <p:sldId id="641" r:id="rId350"/>
    <p:sldId id="627" r:id="rId351"/>
    <p:sldId id="581" r:id="rId352"/>
    <p:sldId id="644" r:id="rId353"/>
    <p:sldId id="651" r:id="rId354"/>
    <p:sldId id="587" r:id="rId355"/>
    <p:sldId id="582" r:id="rId356"/>
    <p:sldId id="1252" r:id="rId357"/>
    <p:sldId id="599" r:id="rId358"/>
    <p:sldId id="622" r:id="rId359"/>
    <p:sldId id="620" r:id="rId360"/>
    <p:sldId id="624" r:id="rId361"/>
    <p:sldId id="605" r:id="rId362"/>
    <p:sldId id="615" r:id="rId363"/>
    <p:sldId id="595" r:id="rId364"/>
    <p:sldId id="585" r:id="rId365"/>
    <p:sldId id="586" r:id="rId366"/>
    <p:sldId id="617" r:id="rId367"/>
    <p:sldId id="621" r:id="rId368"/>
    <p:sldId id="648" r:id="rId369"/>
    <p:sldId id="650" r:id="rId370"/>
    <p:sldId id="618" r:id="rId371"/>
    <p:sldId id="602" r:id="rId372"/>
    <p:sldId id="649" r:id="rId373"/>
    <p:sldId id="628" r:id="rId374"/>
    <p:sldId id="653" r:id="rId375"/>
    <p:sldId id="584" r:id="rId376"/>
    <p:sldId id="590" r:id="rId377"/>
    <p:sldId id="647" r:id="rId378"/>
    <p:sldId id="613" r:id="rId379"/>
    <p:sldId id="603" r:id="rId380"/>
    <p:sldId id="626" r:id="rId381"/>
    <p:sldId id="596" r:id="rId382"/>
    <p:sldId id="637" r:id="rId383"/>
    <p:sldId id="611" r:id="rId384"/>
    <p:sldId id="632" r:id="rId385"/>
    <p:sldId id="642" r:id="rId386"/>
    <p:sldId id="604" r:id="rId387"/>
    <p:sldId id="616" r:id="rId388"/>
    <p:sldId id="639" r:id="rId389"/>
    <p:sldId id="594" r:id="rId390"/>
    <p:sldId id="591" r:id="rId391"/>
    <p:sldId id="610" r:id="rId392"/>
    <p:sldId id="646" r:id="rId393"/>
    <p:sldId id="612" r:id="rId394"/>
    <p:sldId id="654" r:id="rId395"/>
    <p:sldId id="606" r:id="rId396"/>
    <p:sldId id="601" r:id="rId397"/>
    <p:sldId id="623" r:id="rId398"/>
    <p:sldId id="631" r:id="rId399"/>
    <p:sldId id="638" r:id="rId400"/>
    <p:sldId id="597" r:id="rId401"/>
    <p:sldId id="607" r:id="rId402"/>
    <p:sldId id="634" r:id="rId403"/>
    <p:sldId id="629" r:id="rId404"/>
    <p:sldId id="643" r:id="rId405"/>
    <p:sldId id="619" r:id="rId406"/>
    <p:sldId id="656" r:id="rId407"/>
    <p:sldId id="660" r:id="rId408"/>
    <p:sldId id="668" r:id="rId409"/>
    <p:sldId id="675" r:id="rId410"/>
    <p:sldId id="670" r:id="rId411"/>
    <p:sldId id="664" r:id="rId412"/>
    <p:sldId id="677" r:id="rId413"/>
    <p:sldId id="671" r:id="rId414"/>
    <p:sldId id="667" r:id="rId415"/>
    <p:sldId id="658" r:id="rId416"/>
    <p:sldId id="659" r:id="rId417"/>
    <p:sldId id="674" r:id="rId418"/>
    <p:sldId id="681" r:id="rId419"/>
    <p:sldId id="679" r:id="rId420"/>
    <p:sldId id="687" r:id="rId421"/>
    <p:sldId id="662" r:id="rId422"/>
    <p:sldId id="663" r:id="rId423"/>
    <p:sldId id="1452" r:id="rId424"/>
    <p:sldId id="680" r:id="rId425"/>
    <p:sldId id="678" r:id="rId426"/>
    <p:sldId id="688" r:id="rId427"/>
    <p:sldId id="686" r:id="rId428"/>
    <p:sldId id="665" r:id="rId429"/>
    <p:sldId id="669" r:id="rId430"/>
    <p:sldId id="683" r:id="rId431"/>
    <p:sldId id="672" r:id="rId432"/>
    <p:sldId id="666" r:id="rId433"/>
    <p:sldId id="685" r:id="rId434"/>
    <p:sldId id="673" r:id="rId435"/>
    <p:sldId id="676" r:id="rId436"/>
    <p:sldId id="657" r:id="rId437"/>
    <p:sldId id="684" r:id="rId438"/>
    <p:sldId id="661" r:id="rId439"/>
    <p:sldId id="682" r:id="rId440"/>
    <p:sldId id="690" r:id="rId441"/>
    <p:sldId id="691" r:id="rId442"/>
    <p:sldId id="701" r:id="rId443"/>
    <p:sldId id="698" r:id="rId444"/>
    <p:sldId id="717" r:id="rId445"/>
    <p:sldId id="709" r:id="rId446"/>
    <p:sldId id="1253" r:id="rId447"/>
    <p:sldId id="707" r:id="rId448"/>
    <p:sldId id="699" r:id="rId449"/>
    <p:sldId id="700" r:id="rId450"/>
    <p:sldId id="713" r:id="rId451"/>
    <p:sldId id="704" r:id="rId452"/>
    <p:sldId id="706" r:id="rId453"/>
    <p:sldId id="711" r:id="rId454"/>
    <p:sldId id="715" r:id="rId455"/>
    <p:sldId id="712" r:id="rId456"/>
    <p:sldId id="697" r:id="rId457"/>
    <p:sldId id="694" r:id="rId458"/>
    <p:sldId id="695" r:id="rId459"/>
    <p:sldId id="710" r:id="rId460"/>
    <p:sldId id="714" r:id="rId461"/>
    <p:sldId id="693" r:id="rId462"/>
    <p:sldId id="696" r:id="rId463"/>
    <p:sldId id="705" r:id="rId464"/>
    <p:sldId id="708" r:id="rId465"/>
    <p:sldId id="703" r:id="rId466"/>
    <p:sldId id="702" r:id="rId467"/>
    <p:sldId id="692" r:id="rId468"/>
    <p:sldId id="716" r:id="rId469"/>
    <p:sldId id="718" r:id="rId470"/>
    <p:sldId id="761" r:id="rId471"/>
    <p:sldId id="729" r:id="rId472"/>
    <p:sldId id="740" r:id="rId473"/>
    <p:sldId id="752" r:id="rId474"/>
    <p:sldId id="731" r:id="rId475"/>
    <p:sldId id="745" r:id="rId476"/>
    <p:sldId id="733" r:id="rId477"/>
    <p:sldId id="748" r:id="rId478"/>
    <p:sldId id="756" r:id="rId479"/>
    <p:sldId id="754" r:id="rId480"/>
    <p:sldId id="747" r:id="rId481"/>
    <p:sldId id="741" r:id="rId482"/>
    <p:sldId id="726" r:id="rId483"/>
    <p:sldId id="763" r:id="rId484"/>
    <p:sldId id="749" r:id="rId485"/>
    <p:sldId id="727" r:id="rId486"/>
    <p:sldId id="728" r:id="rId487"/>
    <p:sldId id="758" r:id="rId488"/>
    <p:sldId id="743" r:id="rId489"/>
    <p:sldId id="759" r:id="rId490"/>
    <p:sldId id="744" r:id="rId491"/>
    <p:sldId id="730" r:id="rId492"/>
    <p:sldId id="721" r:id="rId493"/>
    <p:sldId id="737" r:id="rId494"/>
    <p:sldId id="762" r:id="rId495"/>
    <p:sldId id="760" r:id="rId496"/>
    <p:sldId id="735" r:id="rId497"/>
    <p:sldId id="725" r:id="rId498"/>
    <p:sldId id="734" r:id="rId499"/>
    <p:sldId id="736" r:id="rId500"/>
    <p:sldId id="746" r:id="rId501"/>
    <p:sldId id="732" r:id="rId502"/>
    <p:sldId id="742" r:id="rId503"/>
    <p:sldId id="751" r:id="rId504"/>
    <p:sldId id="757" r:id="rId505"/>
    <p:sldId id="722" r:id="rId506"/>
    <p:sldId id="720" r:id="rId507"/>
    <p:sldId id="739" r:id="rId508"/>
    <p:sldId id="724" r:id="rId509"/>
    <p:sldId id="750" r:id="rId510"/>
    <p:sldId id="753" r:id="rId511"/>
    <p:sldId id="755" r:id="rId512"/>
    <p:sldId id="719" r:id="rId513"/>
    <p:sldId id="723" r:id="rId514"/>
    <p:sldId id="738" r:id="rId515"/>
    <p:sldId id="764" r:id="rId516"/>
    <p:sldId id="772" r:id="rId517"/>
    <p:sldId id="774" r:id="rId518"/>
    <p:sldId id="820" r:id="rId519"/>
    <p:sldId id="826" r:id="rId520"/>
    <p:sldId id="765" r:id="rId521"/>
    <p:sldId id="788" r:id="rId522"/>
    <p:sldId id="803" r:id="rId523"/>
    <p:sldId id="770" r:id="rId524"/>
    <p:sldId id="834" r:id="rId525"/>
    <p:sldId id="805" r:id="rId526"/>
    <p:sldId id="813" r:id="rId527"/>
    <p:sldId id="837" r:id="rId528"/>
    <p:sldId id="806" r:id="rId529"/>
    <p:sldId id="831" r:id="rId530"/>
    <p:sldId id="835" r:id="rId531"/>
    <p:sldId id="795" r:id="rId532"/>
    <p:sldId id="791" r:id="rId533"/>
    <p:sldId id="809" r:id="rId534"/>
    <p:sldId id="775" r:id="rId535"/>
    <p:sldId id="815" r:id="rId536"/>
    <p:sldId id="829" r:id="rId537"/>
    <p:sldId id="780" r:id="rId538"/>
    <p:sldId id="797" r:id="rId539"/>
    <p:sldId id="782" r:id="rId540"/>
    <p:sldId id="827" r:id="rId541"/>
    <p:sldId id="840" r:id="rId542"/>
    <p:sldId id="785" r:id="rId543"/>
    <p:sldId id="833" r:id="rId544"/>
    <p:sldId id="786" r:id="rId545"/>
    <p:sldId id="811" r:id="rId546"/>
    <p:sldId id="802" r:id="rId547"/>
    <p:sldId id="790" r:id="rId548"/>
    <p:sldId id="821" r:id="rId549"/>
    <p:sldId id="787" r:id="rId550"/>
    <p:sldId id="783" r:id="rId551"/>
    <p:sldId id="766" r:id="rId552"/>
    <p:sldId id="828" r:id="rId553"/>
    <p:sldId id="817" r:id="rId554"/>
    <p:sldId id="816" r:id="rId555"/>
    <p:sldId id="796" r:id="rId556"/>
    <p:sldId id="794" r:id="rId557"/>
    <p:sldId id="776" r:id="rId558"/>
    <p:sldId id="792" r:id="rId559"/>
    <p:sldId id="838" r:id="rId560"/>
    <p:sldId id="799" r:id="rId561"/>
    <p:sldId id="832" r:id="rId562"/>
    <p:sldId id="810" r:id="rId563"/>
    <p:sldId id="800" r:id="rId564"/>
    <p:sldId id="779" r:id="rId565"/>
    <p:sldId id="801" r:id="rId566"/>
    <p:sldId id="769" r:id="rId567"/>
    <p:sldId id="778" r:id="rId568"/>
    <p:sldId id="798" r:id="rId569"/>
    <p:sldId id="818" r:id="rId570"/>
    <p:sldId id="781" r:id="rId571"/>
    <p:sldId id="812" r:id="rId572"/>
    <p:sldId id="767" r:id="rId573"/>
    <p:sldId id="822" r:id="rId574"/>
    <p:sldId id="839" r:id="rId575"/>
    <p:sldId id="825" r:id="rId576"/>
    <p:sldId id="841" r:id="rId577"/>
    <p:sldId id="768" r:id="rId578"/>
    <p:sldId id="830" r:id="rId579"/>
    <p:sldId id="824" r:id="rId580"/>
    <p:sldId id="819" r:id="rId581"/>
    <p:sldId id="808" r:id="rId582"/>
    <p:sldId id="807" r:id="rId583"/>
    <p:sldId id="777" r:id="rId584"/>
    <p:sldId id="784" r:id="rId585"/>
    <p:sldId id="793" r:id="rId586"/>
    <p:sldId id="789" r:id="rId587"/>
    <p:sldId id="804" r:id="rId588"/>
    <p:sldId id="836" r:id="rId589"/>
    <p:sldId id="823" r:id="rId590"/>
    <p:sldId id="814" r:id="rId591"/>
    <p:sldId id="773" r:id="rId592"/>
    <p:sldId id="842" r:id="rId593"/>
    <p:sldId id="893" r:id="rId594"/>
    <p:sldId id="901" r:id="rId595"/>
    <p:sldId id="944" r:id="rId596"/>
    <p:sldId id="858" r:id="rId597"/>
    <p:sldId id="876" r:id="rId598"/>
    <p:sldId id="892" r:id="rId599"/>
    <p:sldId id="871" r:id="rId600"/>
    <p:sldId id="904" r:id="rId601"/>
    <p:sldId id="916" r:id="rId602"/>
    <p:sldId id="884" r:id="rId603"/>
    <p:sldId id="1255" r:id="rId604"/>
    <p:sldId id="889" r:id="rId605"/>
    <p:sldId id="909" r:id="rId606"/>
    <p:sldId id="922" r:id="rId607"/>
    <p:sldId id="917" r:id="rId608"/>
    <p:sldId id="933" r:id="rId609"/>
    <p:sldId id="929" r:id="rId610"/>
    <p:sldId id="946" r:id="rId611"/>
    <p:sldId id="854" r:id="rId612"/>
    <p:sldId id="857" r:id="rId613"/>
    <p:sldId id="880" r:id="rId614"/>
    <p:sldId id="928" r:id="rId615"/>
    <p:sldId id="923" r:id="rId616"/>
    <p:sldId id="934" r:id="rId617"/>
    <p:sldId id="888" r:id="rId618"/>
    <p:sldId id="891" r:id="rId619"/>
    <p:sldId id="883" r:id="rId620"/>
    <p:sldId id="943" r:id="rId621"/>
    <p:sldId id="920" r:id="rId622"/>
    <p:sldId id="925" r:id="rId623"/>
    <p:sldId id="860" r:id="rId624"/>
    <p:sldId id="863" r:id="rId625"/>
    <p:sldId id="850" r:id="rId626"/>
    <p:sldId id="910" r:id="rId627"/>
    <p:sldId id="845" r:id="rId628"/>
    <p:sldId id="870" r:id="rId629"/>
    <p:sldId id="874" r:id="rId630"/>
    <p:sldId id="908" r:id="rId631"/>
    <p:sldId id="912" r:id="rId632"/>
    <p:sldId id="878" r:id="rId633"/>
    <p:sldId id="859" r:id="rId634"/>
    <p:sldId id="924" r:id="rId635"/>
    <p:sldId id="894" r:id="rId636"/>
    <p:sldId id="900" r:id="rId637"/>
    <p:sldId id="864" r:id="rId638"/>
    <p:sldId id="903" r:id="rId639"/>
    <p:sldId id="875" r:id="rId640"/>
    <p:sldId id="939" r:id="rId641"/>
    <p:sldId id="905" r:id="rId642"/>
    <p:sldId id="848" r:id="rId643"/>
    <p:sldId id="865" r:id="rId644"/>
    <p:sldId id="902" r:id="rId645"/>
    <p:sldId id="1254" r:id="rId646"/>
    <p:sldId id="881" r:id="rId647"/>
    <p:sldId id="898" r:id="rId648"/>
    <p:sldId id="911" r:id="rId649"/>
    <p:sldId id="885" r:id="rId650"/>
    <p:sldId id="930" r:id="rId651"/>
    <p:sldId id="940" r:id="rId652"/>
    <p:sldId id="890" r:id="rId653"/>
    <p:sldId id="895" r:id="rId654"/>
    <p:sldId id="937" r:id="rId655"/>
    <p:sldId id="867" r:id="rId656"/>
    <p:sldId id="866" r:id="rId657"/>
    <p:sldId id="936" r:id="rId658"/>
    <p:sldId id="942" r:id="rId659"/>
    <p:sldId id="851" r:id="rId660"/>
    <p:sldId id="948" r:id="rId661"/>
    <p:sldId id="945" r:id="rId662"/>
    <p:sldId id="873" r:id="rId663"/>
    <p:sldId id="877" r:id="rId664"/>
    <p:sldId id="879" r:id="rId665"/>
    <p:sldId id="853" r:id="rId666"/>
    <p:sldId id="938" r:id="rId667"/>
    <p:sldId id="932" r:id="rId668"/>
    <p:sldId id="935" r:id="rId669"/>
    <p:sldId id="852" r:id="rId670"/>
    <p:sldId id="855" r:id="rId671"/>
    <p:sldId id="886" r:id="rId672"/>
    <p:sldId id="941" r:id="rId673"/>
    <p:sldId id="844" r:id="rId674"/>
    <p:sldId id="914" r:id="rId675"/>
    <p:sldId id="949" r:id="rId676"/>
    <p:sldId id="897" r:id="rId677"/>
    <p:sldId id="846" r:id="rId678"/>
    <p:sldId id="913" r:id="rId679"/>
    <p:sldId id="926" r:id="rId680"/>
    <p:sldId id="899" r:id="rId681"/>
    <p:sldId id="882" r:id="rId682"/>
    <p:sldId id="915" r:id="rId683"/>
    <p:sldId id="906" r:id="rId684"/>
    <p:sldId id="927" r:id="rId685"/>
    <p:sldId id="907" r:id="rId686"/>
    <p:sldId id="856" r:id="rId687"/>
    <p:sldId id="847" r:id="rId688"/>
    <p:sldId id="872" r:id="rId689"/>
    <p:sldId id="919" r:id="rId690"/>
    <p:sldId id="861" r:id="rId691"/>
    <p:sldId id="918" r:id="rId692"/>
    <p:sldId id="849" r:id="rId693"/>
    <p:sldId id="887" r:id="rId694"/>
    <p:sldId id="931" r:id="rId695"/>
    <p:sldId id="868" r:id="rId696"/>
    <p:sldId id="869" r:id="rId697"/>
    <p:sldId id="862" r:id="rId698"/>
    <p:sldId id="921" r:id="rId699"/>
    <p:sldId id="950" r:id="rId700"/>
    <p:sldId id="973" r:id="rId701"/>
    <p:sldId id="978" r:id="rId702"/>
    <p:sldId id="1027" r:id="rId703"/>
    <p:sldId id="1039" r:id="rId704"/>
    <p:sldId id="980" r:id="rId705"/>
    <p:sldId id="969" r:id="rId706"/>
    <p:sldId id="959" r:id="rId707"/>
    <p:sldId id="1010" r:id="rId708"/>
    <p:sldId id="990" r:id="rId709"/>
    <p:sldId id="1028" r:id="rId710"/>
    <p:sldId id="1018" r:id="rId711"/>
    <p:sldId id="1049" r:id="rId712"/>
    <p:sldId id="1015" r:id="rId713"/>
    <p:sldId id="955" r:id="rId714"/>
    <p:sldId id="1012" r:id="rId715"/>
    <p:sldId id="963" r:id="rId716"/>
    <p:sldId id="1040" r:id="rId717"/>
    <p:sldId id="984" r:id="rId718"/>
    <p:sldId id="983" r:id="rId719"/>
    <p:sldId id="994" r:id="rId720"/>
    <p:sldId id="1023" r:id="rId721"/>
    <p:sldId id="1019" r:id="rId722"/>
    <p:sldId id="961" r:id="rId723"/>
    <p:sldId id="987" r:id="rId724"/>
    <p:sldId id="1009" r:id="rId725"/>
    <p:sldId id="970" r:id="rId726"/>
    <p:sldId id="988" r:id="rId727"/>
    <p:sldId id="989" r:id="rId728"/>
    <p:sldId id="1033" r:id="rId729"/>
    <p:sldId id="967" r:id="rId730"/>
    <p:sldId id="965" r:id="rId731"/>
    <p:sldId id="1037" r:id="rId732"/>
    <p:sldId id="1046" r:id="rId733"/>
    <p:sldId id="997" r:id="rId734"/>
    <p:sldId id="996" r:id="rId735"/>
    <p:sldId id="991" r:id="rId736"/>
    <p:sldId id="1020" r:id="rId737"/>
    <p:sldId id="1256" r:id="rId738"/>
    <p:sldId id="1048" r:id="rId739"/>
    <p:sldId id="956" r:id="rId740"/>
    <p:sldId id="953" r:id="rId741"/>
    <p:sldId id="1030" r:id="rId742"/>
    <p:sldId id="1035" r:id="rId743"/>
    <p:sldId id="971" r:id="rId744"/>
    <p:sldId id="1016" r:id="rId745"/>
    <p:sldId id="1011" r:id="rId746"/>
    <p:sldId id="1017" r:id="rId747"/>
    <p:sldId id="960" r:id="rId748"/>
    <p:sldId id="1042" r:id="rId749"/>
    <p:sldId id="985" r:id="rId750"/>
    <p:sldId id="1032" r:id="rId751"/>
    <p:sldId id="1022" r:id="rId752"/>
    <p:sldId id="979" r:id="rId753"/>
    <p:sldId id="966" r:id="rId754"/>
    <p:sldId id="974" r:id="rId755"/>
    <p:sldId id="981" r:id="rId756"/>
    <p:sldId id="1013" r:id="rId757"/>
    <p:sldId id="977" r:id="rId758"/>
    <p:sldId id="1258" r:id="rId759"/>
    <p:sldId id="976" r:id="rId760"/>
    <p:sldId id="1043" r:id="rId761"/>
    <p:sldId id="1005" r:id="rId762"/>
    <p:sldId id="1052" r:id="rId763"/>
    <p:sldId id="982" r:id="rId764"/>
    <p:sldId id="1003" r:id="rId765"/>
    <p:sldId id="1000" r:id="rId766"/>
    <p:sldId id="1001" r:id="rId767"/>
    <p:sldId id="1038" r:id="rId768"/>
    <p:sldId id="1007" r:id="rId769"/>
    <p:sldId id="1257" r:id="rId770"/>
    <p:sldId id="1002" r:id="rId771"/>
    <p:sldId id="1047" r:id="rId772"/>
    <p:sldId id="1034" r:id="rId773"/>
    <p:sldId id="968" r:id="rId774"/>
    <p:sldId id="954" r:id="rId775"/>
    <p:sldId id="993" r:id="rId776"/>
    <p:sldId id="964" r:id="rId777"/>
    <p:sldId id="1014" r:id="rId778"/>
    <p:sldId id="1008" r:id="rId779"/>
    <p:sldId id="1021" r:id="rId780"/>
    <p:sldId id="1051" r:id="rId781"/>
    <p:sldId id="995" r:id="rId782"/>
    <p:sldId id="952" r:id="rId783"/>
    <p:sldId id="999" r:id="rId784"/>
    <p:sldId id="1044" r:id="rId785"/>
    <p:sldId id="1031" r:id="rId786"/>
    <p:sldId id="986" r:id="rId787"/>
    <p:sldId id="962" r:id="rId788"/>
    <p:sldId id="998" r:id="rId789"/>
    <p:sldId id="1004" r:id="rId790"/>
    <p:sldId id="1036" r:id="rId791"/>
    <p:sldId id="1006" r:id="rId792"/>
    <p:sldId id="1025" r:id="rId793"/>
    <p:sldId id="972" r:id="rId794"/>
    <p:sldId id="992" r:id="rId795"/>
    <p:sldId id="975" r:id="rId796"/>
    <p:sldId id="1050" r:id="rId797"/>
    <p:sldId id="958" r:id="rId798"/>
    <p:sldId id="1026" r:id="rId799"/>
    <p:sldId id="951" r:id="rId800"/>
    <p:sldId id="1041" r:id="rId801"/>
    <p:sldId id="1045" r:id="rId802"/>
    <p:sldId id="957" r:id="rId803"/>
    <p:sldId id="1053" r:id="rId804"/>
    <p:sldId id="1024" r:id="rId805"/>
    <p:sldId id="1029" r:id="rId806"/>
    <p:sldId id="1054" r:id="rId807"/>
    <p:sldId id="1058" r:id="rId808"/>
    <p:sldId id="1094" r:id="rId809"/>
    <p:sldId id="1121" r:id="rId810"/>
    <p:sldId id="1127" r:id="rId811"/>
    <p:sldId id="1099" r:id="rId812"/>
    <p:sldId id="1090" r:id="rId813"/>
    <p:sldId id="1096" r:id="rId814"/>
    <p:sldId id="1084" r:id="rId815"/>
    <p:sldId id="1078" r:id="rId816"/>
    <p:sldId id="1082" r:id="rId817"/>
    <p:sldId id="1074" r:id="rId818"/>
    <p:sldId id="1098" r:id="rId819"/>
    <p:sldId id="1118" r:id="rId820"/>
    <p:sldId id="1126" r:id="rId821"/>
    <p:sldId id="1105" r:id="rId822"/>
    <p:sldId id="1113" r:id="rId823"/>
    <p:sldId id="1103" r:id="rId824"/>
    <p:sldId id="1085" r:id="rId825"/>
    <p:sldId id="1060" r:id="rId826"/>
    <p:sldId id="1086" r:id="rId827"/>
    <p:sldId id="1092" r:id="rId828"/>
    <p:sldId id="1055" r:id="rId829"/>
    <p:sldId id="1117" r:id="rId830"/>
    <p:sldId id="1109" r:id="rId831"/>
    <p:sldId id="1073" r:id="rId832"/>
    <p:sldId id="1107" r:id="rId833"/>
    <p:sldId id="1061" r:id="rId834"/>
    <p:sldId id="1114" r:id="rId835"/>
    <p:sldId id="1102" r:id="rId836"/>
    <p:sldId id="1062" r:id="rId837"/>
    <p:sldId id="1068" r:id="rId838"/>
    <p:sldId id="1077" r:id="rId839"/>
    <p:sldId id="1104" r:id="rId840"/>
    <p:sldId id="1089" r:id="rId841"/>
    <p:sldId id="1122" r:id="rId842"/>
    <p:sldId id="1097" r:id="rId843"/>
    <p:sldId id="1124" r:id="rId844"/>
    <p:sldId id="1119" r:id="rId845"/>
    <p:sldId id="1106" r:id="rId846"/>
    <p:sldId id="1125" r:id="rId847"/>
    <p:sldId id="1079" r:id="rId848"/>
    <p:sldId id="1110" r:id="rId849"/>
    <p:sldId id="1100" r:id="rId850"/>
    <p:sldId id="1128" r:id="rId851"/>
    <p:sldId id="1101" r:id="rId852"/>
    <p:sldId id="1108" r:id="rId853"/>
    <p:sldId id="1067" r:id="rId854"/>
    <p:sldId id="1069" r:id="rId855"/>
    <p:sldId id="1066" r:id="rId856"/>
    <p:sldId id="1093" r:id="rId857"/>
    <p:sldId id="1076" r:id="rId858"/>
    <p:sldId id="1123" r:id="rId859"/>
    <p:sldId id="1071" r:id="rId860"/>
    <p:sldId id="1064" r:id="rId861"/>
    <p:sldId id="1091" r:id="rId862"/>
    <p:sldId id="1083" r:id="rId863"/>
    <p:sldId id="1095" r:id="rId864"/>
    <p:sldId id="1056" r:id="rId865"/>
    <p:sldId id="1112" r:id="rId866"/>
    <p:sldId id="1075" r:id="rId867"/>
    <p:sldId id="1115" r:id="rId868"/>
    <p:sldId id="1063" r:id="rId869"/>
    <p:sldId id="1116" r:id="rId870"/>
    <p:sldId id="1129" r:id="rId871"/>
    <p:sldId id="1070" r:id="rId872"/>
    <p:sldId id="1088" r:id="rId873"/>
    <p:sldId id="1120" r:id="rId874"/>
    <p:sldId id="1081" r:id="rId875"/>
    <p:sldId id="1072" r:id="rId876"/>
    <p:sldId id="1059" r:id="rId877"/>
    <p:sldId id="1111" r:id="rId878"/>
    <p:sldId id="1065" r:id="rId879"/>
    <p:sldId id="1080" r:id="rId880"/>
    <p:sldId id="1259" r:id="rId881"/>
    <p:sldId id="1057" r:id="rId882"/>
    <p:sldId id="1087" r:id="rId883"/>
    <p:sldId id="1130" r:id="rId884"/>
    <p:sldId id="1229" r:id="rId885"/>
    <p:sldId id="1176" r:id="rId886"/>
    <p:sldId id="1202" r:id="rId887"/>
    <p:sldId id="1209" r:id="rId888"/>
    <p:sldId id="1211" r:id="rId889"/>
    <p:sldId id="1183" r:id="rId890"/>
    <p:sldId id="1204" r:id="rId891"/>
    <p:sldId id="1189" r:id="rId892"/>
    <p:sldId id="1228" r:id="rId893"/>
    <p:sldId id="1155" r:id="rId894"/>
    <p:sldId id="1144" r:id="rId895"/>
    <p:sldId id="1143" r:id="rId896"/>
    <p:sldId id="1227" r:id="rId897"/>
    <p:sldId id="1146" r:id="rId898"/>
    <p:sldId id="1142" r:id="rId899"/>
    <p:sldId id="1188" r:id="rId900"/>
    <p:sldId id="1231" r:id="rId901"/>
    <p:sldId id="1165" r:id="rId902"/>
    <p:sldId id="1141" r:id="rId903"/>
    <p:sldId id="1140" r:id="rId904"/>
    <p:sldId id="1136" r:id="rId905"/>
    <p:sldId id="1198" r:id="rId906"/>
    <p:sldId id="1162" r:id="rId907"/>
    <p:sldId id="1187" r:id="rId908"/>
    <p:sldId id="1158" r:id="rId909"/>
    <p:sldId id="1237" r:id="rId910"/>
    <p:sldId id="1151" r:id="rId911"/>
    <p:sldId id="1180" r:id="rId912"/>
    <p:sldId id="1201" r:id="rId913"/>
    <p:sldId id="1160" r:id="rId914"/>
    <p:sldId id="1235" r:id="rId915"/>
    <p:sldId id="1170" r:id="rId916"/>
    <p:sldId id="1138" r:id="rId917"/>
    <p:sldId id="1210" r:id="rId918"/>
    <p:sldId id="1148" r:id="rId919"/>
    <p:sldId id="1169" r:id="rId920"/>
    <p:sldId id="1149" r:id="rId921"/>
    <p:sldId id="1175" r:id="rId922"/>
    <p:sldId id="1133" r:id="rId923"/>
    <p:sldId id="1156" r:id="rId924"/>
    <p:sldId id="1181" r:id="rId925"/>
    <p:sldId id="1174" r:id="rId926"/>
    <p:sldId id="1179" r:id="rId927"/>
    <p:sldId id="1223" r:id="rId928"/>
    <p:sldId id="1224" r:id="rId929"/>
    <p:sldId id="1236" r:id="rId930"/>
    <p:sldId id="1131" r:id="rId931"/>
    <p:sldId id="1157" r:id="rId932"/>
    <p:sldId id="1260" r:id="rId933"/>
    <p:sldId id="1218" r:id="rId934"/>
    <p:sldId id="1217" r:id="rId935"/>
    <p:sldId id="1134" r:id="rId936"/>
    <p:sldId id="1135" r:id="rId937"/>
    <p:sldId id="1208" r:id="rId938"/>
    <p:sldId id="1166" r:id="rId939"/>
    <p:sldId id="1152" r:id="rId940"/>
    <p:sldId id="1164" r:id="rId941"/>
    <p:sldId id="1220" r:id="rId942"/>
    <p:sldId id="1195" r:id="rId943"/>
    <p:sldId id="1199" r:id="rId944"/>
    <p:sldId id="1182" r:id="rId945"/>
    <p:sldId id="1150" r:id="rId946"/>
    <p:sldId id="1167" r:id="rId947"/>
    <p:sldId id="1226" r:id="rId948"/>
    <p:sldId id="1159" r:id="rId949"/>
    <p:sldId id="1161" r:id="rId950"/>
    <p:sldId id="1173" r:id="rId951"/>
    <p:sldId id="1153" r:id="rId952"/>
    <p:sldId id="1225" r:id="rId953"/>
    <p:sldId id="1186" r:id="rId954"/>
    <p:sldId id="1172" r:id="rId955"/>
    <p:sldId id="1145" r:id="rId956"/>
    <p:sldId id="1213" r:id="rId957"/>
    <p:sldId id="1233" r:id="rId958"/>
    <p:sldId id="1203" r:id="rId959"/>
    <p:sldId id="1197" r:id="rId960"/>
    <p:sldId id="1168" r:id="rId961"/>
    <p:sldId id="1205" r:id="rId962"/>
    <p:sldId id="1212" r:id="rId963"/>
    <p:sldId id="1196" r:id="rId964"/>
    <p:sldId id="1214" r:id="rId965"/>
    <p:sldId id="1191" r:id="rId966"/>
    <p:sldId id="1194" r:id="rId967"/>
    <p:sldId id="1215" r:id="rId968"/>
    <p:sldId id="1192" r:id="rId969"/>
    <p:sldId id="1216" r:id="rId970"/>
    <p:sldId id="1185" r:id="rId971"/>
    <p:sldId id="1147" r:id="rId972"/>
    <p:sldId id="1232" r:id="rId973"/>
    <p:sldId id="1184" r:id="rId974"/>
    <p:sldId id="1163" r:id="rId975"/>
    <p:sldId id="1222" r:id="rId976"/>
    <p:sldId id="1193" r:id="rId977"/>
    <p:sldId id="1206" r:id="rId978"/>
    <p:sldId id="1234" r:id="rId979"/>
    <p:sldId id="1171" r:id="rId980"/>
    <p:sldId id="1261" r:id="rId981"/>
    <p:sldId id="1178" r:id="rId982"/>
    <p:sldId id="1219" r:id="rId983"/>
    <p:sldId id="1132" r:id="rId984"/>
    <p:sldId id="1263" r:id="rId985"/>
    <p:sldId id="1137" r:id="rId986"/>
    <p:sldId id="1262" r:id="rId987"/>
    <p:sldId id="1154" r:id="rId988"/>
    <p:sldId id="1139" r:id="rId989"/>
    <p:sldId id="1177" r:id="rId990"/>
    <p:sldId id="1200" r:id="rId991"/>
    <p:sldId id="1190" r:id="rId992"/>
    <p:sldId id="1230" r:id="rId993"/>
    <p:sldId id="1324" r:id="rId994"/>
    <p:sldId id="1339" r:id="rId995"/>
    <p:sldId id="1436" r:id="rId996"/>
    <p:sldId id="1338" r:id="rId997"/>
    <p:sldId id="1336" r:id="rId998"/>
    <p:sldId id="1325" r:id="rId999"/>
    <p:sldId id="1320" r:id="rId1000"/>
    <p:sldId id="1348" r:id="rId1001"/>
    <p:sldId id="1310" r:id="rId1002"/>
    <p:sldId id="1379" r:id="rId1003"/>
    <p:sldId id="1418" r:id="rId1004"/>
    <p:sldId id="1344" r:id="rId1005"/>
    <p:sldId id="1341" r:id="rId1006"/>
    <p:sldId id="1317" r:id="rId1007"/>
    <p:sldId id="1287" r:id="rId1008"/>
    <p:sldId id="1383" r:id="rId1009"/>
    <p:sldId id="1278" r:id="rId1010"/>
    <p:sldId id="1334" r:id="rId1011"/>
    <p:sldId id="1432" r:id="rId1012"/>
    <p:sldId id="1358" r:id="rId1013"/>
    <p:sldId id="1377" r:id="rId1014"/>
    <p:sldId id="1395" r:id="rId1015"/>
    <p:sldId id="1396" r:id="rId1016"/>
    <p:sldId id="1297" r:id="rId1017"/>
    <p:sldId id="1447" r:id="rId1018"/>
    <p:sldId id="1293" r:id="rId1019"/>
    <p:sldId id="1342" r:id="rId1020"/>
    <p:sldId id="1431" r:id="rId1021"/>
    <p:sldId id="1312" r:id="rId1022"/>
    <p:sldId id="1360" r:id="rId1023"/>
    <p:sldId id="1363" r:id="rId1024"/>
    <p:sldId id="1280" r:id="rId1025"/>
    <p:sldId id="1408" r:id="rId1026"/>
    <p:sldId id="1442" r:id="rId1027"/>
    <p:sldId id="1282" r:id="rId1028"/>
    <p:sldId id="1384" r:id="rId1029"/>
    <p:sldId id="1309" r:id="rId1030"/>
    <p:sldId id="1266" r:id="rId1031"/>
    <p:sldId id="1398" r:id="rId1032"/>
    <p:sldId id="1289" r:id="rId1033"/>
    <p:sldId id="1314" r:id="rId1034"/>
    <p:sldId id="1321" r:id="rId1035"/>
    <p:sldId id="1333" r:id="rId1036"/>
    <p:sldId id="1340" r:id="rId1037"/>
    <p:sldId id="1291" r:id="rId1038"/>
    <p:sldId id="1385" r:id="rId1039"/>
    <p:sldId id="1283" r:id="rId1040"/>
    <p:sldId id="1386" r:id="rId1041"/>
    <p:sldId id="1285" r:id="rId1042"/>
    <p:sldId id="1394" r:id="rId1043"/>
    <p:sldId id="1362" r:id="rId1044"/>
    <p:sldId id="1407" r:id="rId1045"/>
    <p:sldId id="1414" r:id="rId1046"/>
    <p:sldId id="1417" r:id="rId1047"/>
    <p:sldId id="1273" r:id="rId1048"/>
    <p:sldId id="1353" r:id="rId1049"/>
    <p:sldId id="1270" r:id="rId1050"/>
    <p:sldId id="1352" r:id="rId1051"/>
    <p:sldId id="1387" r:id="rId1052"/>
    <p:sldId id="1355" r:id="rId1053"/>
    <p:sldId id="1370" r:id="rId1054"/>
    <p:sldId id="1406" r:id="rId1055"/>
    <p:sldId id="1271" r:id="rId1056"/>
    <p:sldId id="1401" r:id="rId1057"/>
    <p:sldId id="1300" r:id="rId1058"/>
    <p:sldId id="1343" r:id="rId1059"/>
    <p:sldId id="1313" r:id="rId1060"/>
    <p:sldId id="1315" r:id="rId1061"/>
    <p:sldId id="1427" r:id="rId1062"/>
    <p:sldId id="1380" r:id="rId1063"/>
    <p:sldId id="1328" r:id="rId1064"/>
    <p:sldId id="1290" r:id="rId1065"/>
    <p:sldId id="1365" r:id="rId1066"/>
    <p:sldId id="1350" r:id="rId1067"/>
    <p:sldId id="1335" r:id="rId1068"/>
    <p:sldId id="1296" r:id="rId1069"/>
    <p:sldId id="1434" r:id="rId1070"/>
    <p:sldId id="1366" r:id="rId1071"/>
    <p:sldId id="1425" r:id="rId1072"/>
    <p:sldId id="1349" r:id="rId1073"/>
    <p:sldId id="1393" r:id="rId1074"/>
    <p:sldId id="1381" r:id="rId1075"/>
    <p:sldId id="1435" r:id="rId1076"/>
    <p:sldId id="1405" r:id="rId1077"/>
    <p:sldId id="1430" r:id="rId1078"/>
    <p:sldId id="1274" r:id="rId1079"/>
    <p:sldId id="1423" r:id="rId1080"/>
    <p:sldId id="1316" r:id="rId1081"/>
    <p:sldId id="1367" r:id="rId1082"/>
    <p:sldId id="1286" r:id="rId1083"/>
    <p:sldId id="1351" r:id="rId1084"/>
    <p:sldId id="1426" r:id="rId1085"/>
    <p:sldId id="1391" r:id="rId1086"/>
    <p:sldId id="1412" r:id="rId1087"/>
    <p:sldId id="1275" r:id="rId1088"/>
    <p:sldId id="1411" r:id="rId1089"/>
    <p:sldId id="1420" r:id="rId1090"/>
    <p:sldId id="1382" r:id="rId1091"/>
    <p:sldId id="1272" r:id="rId1092"/>
    <p:sldId id="1268" r:id="rId1093"/>
    <p:sldId id="1345" r:id="rId1094"/>
    <p:sldId id="1439" r:id="rId1095"/>
    <p:sldId id="1440" r:id="rId1096"/>
    <p:sldId id="1437" r:id="rId1097"/>
    <p:sldId id="1356" r:id="rId1098"/>
    <p:sldId id="1424" r:id="rId1099"/>
    <p:sldId id="1410" r:id="rId1100"/>
    <p:sldId id="1403" r:id="rId1101"/>
    <p:sldId id="1433" r:id="rId1102"/>
    <p:sldId id="1326" r:id="rId1103"/>
    <p:sldId id="1302" r:id="rId1104"/>
    <p:sldId id="1369" r:id="rId1105"/>
    <p:sldId id="1269" r:id="rId1106"/>
    <p:sldId id="1438" r:id="rId1107"/>
    <p:sldId id="1308" r:id="rId1108"/>
    <p:sldId id="1318" r:id="rId1109"/>
    <p:sldId id="1284" r:id="rId1110"/>
    <p:sldId id="1415" r:id="rId1111"/>
    <p:sldId id="1416" r:id="rId1112"/>
    <p:sldId id="1276" r:id="rId1113"/>
    <p:sldId id="1279" r:id="rId1114"/>
    <p:sldId id="1277" r:id="rId1115"/>
    <p:sldId id="1451" r:id="rId1116"/>
    <p:sldId id="1292" r:id="rId1117"/>
    <p:sldId id="1372" r:id="rId1118"/>
    <p:sldId id="1400" r:id="rId1119"/>
    <p:sldId id="1368" r:id="rId1120"/>
    <p:sldId id="1399" r:id="rId1121"/>
    <p:sldId id="1295" r:id="rId1122"/>
    <p:sldId id="1373" r:id="rId1123"/>
    <p:sldId id="1421" r:id="rId1124"/>
    <p:sldId id="1443" r:id="rId1125"/>
    <p:sldId id="1389" r:id="rId1126"/>
    <p:sldId id="1404" r:id="rId1127"/>
    <p:sldId id="1376" r:id="rId1128"/>
    <p:sldId id="1422" r:id="rId1129"/>
    <p:sldId id="1402" r:id="rId1130"/>
    <p:sldId id="1450" r:id="rId1131"/>
    <p:sldId id="1419" r:id="rId1132"/>
    <p:sldId id="1361" r:id="rId1133"/>
    <p:sldId id="1449" r:id="rId1134"/>
    <p:sldId id="1378" r:id="rId1135"/>
    <p:sldId id="1354" r:id="rId1136"/>
    <p:sldId id="1304" r:id="rId1137"/>
    <p:sldId id="1364" r:id="rId1138"/>
    <p:sldId id="1390" r:id="rId1139"/>
    <p:sldId id="1429" r:id="rId1140"/>
    <p:sldId id="1281" r:id="rId1141"/>
    <p:sldId id="1347" r:id="rId1142"/>
    <p:sldId id="1371" r:id="rId1143"/>
    <p:sldId id="1357" r:id="rId1144"/>
    <p:sldId id="1444" r:id="rId1145"/>
    <p:sldId id="1446" r:id="rId1146"/>
    <p:sldId id="1319" r:id="rId1147"/>
    <p:sldId id="1388" r:id="rId1148"/>
    <p:sldId id="1337" r:id="rId1149"/>
    <p:sldId id="1327" r:id="rId1150"/>
    <p:sldId id="1311" r:id="rId1151"/>
    <p:sldId id="1448" r:id="rId1152"/>
    <p:sldId id="1409" r:id="rId1153"/>
    <p:sldId id="1445" r:id="rId1154"/>
    <p:sldId id="1307" r:id="rId1155"/>
    <p:sldId id="1374" r:id="rId1156"/>
    <p:sldId id="1299" r:id="rId1157"/>
    <p:sldId id="1306" r:id="rId1158"/>
    <p:sldId id="1331" r:id="rId1159"/>
    <p:sldId id="1305" r:id="rId1160"/>
    <p:sldId id="1397" r:id="rId1161"/>
    <p:sldId id="1330" r:id="rId1162"/>
    <p:sldId id="1301" r:id="rId1163"/>
    <p:sldId id="1332" r:id="rId1164"/>
    <p:sldId id="1392" r:id="rId1165"/>
    <p:sldId id="1375" r:id="rId1166"/>
    <p:sldId id="1346" r:id="rId1167"/>
    <p:sldId id="1294" r:id="rId1168"/>
    <p:sldId id="1428" r:id="rId1169"/>
    <p:sldId id="1303" r:id="rId1170"/>
    <p:sldId id="1413" r:id="rId1171"/>
    <p:sldId id="1359" r:id="rId1172"/>
    <p:sldId id="1288" r:id="rId1173"/>
    <p:sldId id="1329" r:id="rId1174"/>
    <p:sldId id="1441" r:id="rId117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758" autoAdjust="0"/>
    <p:restoredTop sz="94660"/>
  </p:normalViewPr>
  <p:slideViewPr>
    <p:cSldViewPr snapToGrid="0">
      <p:cViewPr varScale="1">
        <p:scale>
          <a:sx n="88" d="100"/>
          <a:sy n="88" d="100"/>
        </p:scale>
        <p:origin x="396" y="96"/>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1" Type="http://schemas.openxmlformats.org/officeDocument/2006/relationships/slide" Target="slides/slide20.xml"/><Relationship Id="rId170" Type="http://schemas.openxmlformats.org/officeDocument/2006/relationships/slide" Target="slides/slide169.xml"/><Relationship Id="rId268" Type="http://schemas.openxmlformats.org/officeDocument/2006/relationships/slide" Target="slides/slide267.xml"/><Relationship Id="rId475" Type="http://schemas.openxmlformats.org/officeDocument/2006/relationships/slide" Target="slides/slide474.xml"/><Relationship Id="rId682" Type="http://schemas.openxmlformats.org/officeDocument/2006/relationships/slide" Target="slides/slide681.xml"/><Relationship Id="rId128" Type="http://schemas.openxmlformats.org/officeDocument/2006/relationships/slide" Target="slides/slide127.xml"/><Relationship Id="rId335" Type="http://schemas.openxmlformats.org/officeDocument/2006/relationships/slide" Target="slides/slide334.xml"/><Relationship Id="rId542" Type="http://schemas.openxmlformats.org/officeDocument/2006/relationships/slide" Target="slides/slide541.xml"/><Relationship Id="rId987" Type="http://schemas.openxmlformats.org/officeDocument/2006/relationships/slide" Target="slides/slide986.xml"/><Relationship Id="rId1172" Type="http://schemas.openxmlformats.org/officeDocument/2006/relationships/slide" Target="slides/slide1171.xml"/><Relationship Id="rId402" Type="http://schemas.openxmlformats.org/officeDocument/2006/relationships/slide" Target="slides/slide401.xml"/><Relationship Id="rId847" Type="http://schemas.openxmlformats.org/officeDocument/2006/relationships/slide" Target="slides/slide846.xml"/><Relationship Id="rId1032" Type="http://schemas.openxmlformats.org/officeDocument/2006/relationships/slide" Target="slides/slide1031.xml"/><Relationship Id="rId707" Type="http://schemas.openxmlformats.org/officeDocument/2006/relationships/slide" Target="slides/slide706.xml"/><Relationship Id="rId914" Type="http://schemas.openxmlformats.org/officeDocument/2006/relationships/slide" Target="slides/slide913.xml"/><Relationship Id="rId43" Type="http://schemas.openxmlformats.org/officeDocument/2006/relationships/slide" Target="slides/slide42.xml"/><Relationship Id="rId192" Type="http://schemas.openxmlformats.org/officeDocument/2006/relationships/slide" Target="slides/slide191.xml"/><Relationship Id="rId497" Type="http://schemas.openxmlformats.org/officeDocument/2006/relationships/slide" Target="slides/slide496.xml"/><Relationship Id="rId357" Type="http://schemas.openxmlformats.org/officeDocument/2006/relationships/slide" Target="slides/slide356.xml"/><Relationship Id="rId217" Type="http://schemas.openxmlformats.org/officeDocument/2006/relationships/slide" Target="slides/slide216.xml"/><Relationship Id="rId564" Type="http://schemas.openxmlformats.org/officeDocument/2006/relationships/slide" Target="slides/slide563.xml"/><Relationship Id="rId771" Type="http://schemas.openxmlformats.org/officeDocument/2006/relationships/slide" Target="slides/slide770.xml"/><Relationship Id="rId869" Type="http://schemas.openxmlformats.org/officeDocument/2006/relationships/slide" Target="slides/slide868.xml"/><Relationship Id="rId424" Type="http://schemas.openxmlformats.org/officeDocument/2006/relationships/slide" Target="slides/slide423.xml"/><Relationship Id="rId631" Type="http://schemas.openxmlformats.org/officeDocument/2006/relationships/slide" Target="slides/slide630.xml"/><Relationship Id="rId729" Type="http://schemas.openxmlformats.org/officeDocument/2006/relationships/slide" Target="slides/slide728.xml"/><Relationship Id="rId1054" Type="http://schemas.openxmlformats.org/officeDocument/2006/relationships/slide" Target="slides/slide1053.xml"/><Relationship Id="rId936" Type="http://schemas.openxmlformats.org/officeDocument/2006/relationships/slide" Target="slides/slide935.xml"/><Relationship Id="rId1121" Type="http://schemas.openxmlformats.org/officeDocument/2006/relationships/slide" Target="slides/slide1120.xml"/><Relationship Id="rId65" Type="http://schemas.openxmlformats.org/officeDocument/2006/relationships/slide" Target="slides/slide64.xml"/><Relationship Id="rId281" Type="http://schemas.openxmlformats.org/officeDocument/2006/relationships/slide" Target="slides/slide280.xml"/><Relationship Id="rId141" Type="http://schemas.openxmlformats.org/officeDocument/2006/relationships/slide" Target="slides/slide140.xml"/><Relationship Id="rId379" Type="http://schemas.openxmlformats.org/officeDocument/2006/relationships/slide" Target="slides/slide378.xml"/><Relationship Id="rId586" Type="http://schemas.openxmlformats.org/officeDocument/2006/relationships/slide" Target="slides/slide585.xml"/><Relationship Id="rId793" Type="http://schemas.openxmlformats.org/officeDocument/2006/relationships/slide" Target="slides/slide792.xml"/><Relationship Id="rId7" Type="http://schemas.openxmlformats.org/officeDocument/2006/relationships/slide" Target="slides/slide6.xml"/><Relationship Id="rId239" Type="http://schemas.openxmlformats.org/officeDocument/2006/relationships/slide" Target="slides/slide238.xml"/><Relationship Id="rId446" Type="http://schemas.openxmlformats.org/officeDocument/2006/relationships/slide" Target="slides/slide445.xml"/><Relationship Id="rId653" Type="http://schemas.openxmlformats.org/officeDocument/2006/relationships/slide" Target="slides/slide652.xml"/><Relationship Id="rId1076" Type="http://schemas.openxmlformats.org/officeDocument/2006/relationships/slide" Target="slides/slide1075.xml"/><Relationship Id="rId306" Type="http://schemas.openxmlformats.org/officeDocument/2006/relationships/slide" Target="slides/slide305.xml"/><Relationship Id="rId860" Type="http://schemas.openxmlformats.org/officeDocument/2006/relationships/slide" Target="slides/slide859.xml"/><Relationship Id="rId958" Type="http://schemas.openxmlformats.org/officeDocument/2006/relationships/slide" Target="slides/slide957.xml"/><Relationship Id="rId1143" Type="http://schemas.openxmlformats.org/officeDocument/2006/relationships/slide" Target="slides/slide1142.xml"/><Relationship Id="rId87" Type="http://schemas.openxmlformats.org/officeDocument/2006/relationships/slide" Target="slides/slide86.xml"/><Relationship Id="rId513" Type="http://schemas.openxmlformats.org/officeDocument/2006/relationships/slide" Target="slides/slide512.xml"/><Relationship Id="rId720" Type="http://schemas.openxmlformats.org/officeDocument/2006/relationships/slide" Target="slides/slide719.xml"/><Relationship Id="rId818" Type="http://schemas.openxmlformats.org/officeDocument/2006/relationships/slide" Target="slides/slide817.xml"/><Relationship Id="rId1003" Type="http://schemas.openxmlformats.org/officeDocument/2006/relationships/slide" Target="slides/slide1002.xml"/><Relationship Id="rId14" Type="http://schemas.openxmlformats.org/officeDocument/2006/relationships/slide" Target="slides/slide13.xml"/><Relationship Id="rId163" Type="http://schemas.openxmlformats.org/officeDocument/2006/relationships/slide" Target="slides/slide162.xml"/><Relationship Id="rId370" Type="http://schemas.openxmlformats.org/officeDocument/2006/relationships/slide" Target="slides/slide369.xml"/><Relationship Id="rId230" Type="http://schemas.openxmlformats.org/officeDocument/2006/relationships/slide" Target="slides/slide229.xml"/><Relationship Id="rId468" Type="http://schemas.openxmlformats.org/officeDocument/2006/relationships/slide" Target="slides/slide467.xml"/><Relationship Id="rId675" Type="http://schemas.openxmlformats.org/officeDocument/2006/relationships/slide" Target="slides/slide674.xml"/><Relationship Id="rId882" Type="http://schemas.openxmlformats.org/officeDocument/2006/relationships/slide" Target="slides/slide881.xml"/><Relationship Id="rId1098" Type="http://schemas.openxmlformats.org/officeDocument/2006/relationships/slide" Target="slides/slide1097.xml"/><Relationship Id="rId328" Type="http://schemas.openxmlformats.org/officeDocument/2006/relationships/slide" Target="slides/slide327.xml"/><Relationship Id="rId535" Type="http://schemas.openxmlformats.org/officeDocument/2006/relationships/slide" Target="slides/slide534.xml"/><Relationship Id="rId742" Type="http://schemas.openxmlformats.org/officeDocument/2006/relationships/slide" Target="slides/slide741.xml"/><Relationship Id="rId1165" Type="http://schemas.openxmlformats.org/officeDocument/2006/relationships/slide" Target="slides/slide1164.xml"/><Relationship Id="rId602" Type="http://schemas.openxmlformats.org/officeDocument/2006/relationships/slide" Target="slides/slide601.xml"/><Relationship Id="rId1025" Type="http://schemas.openxmlformats.org/officeDocument/2006/relationships/slide" Target="slides/slide1024.xml"/><Relationship Id="rId907" Type="http://schemas.openxmlformats.org/officeDocument/2006/relationships/slide" Target="slides/slide906.xml"/><Relationship Id="rId36" Type="http://schemas.openxmlformats.org/officeDocument/2006/relationships/slide" Target="slides/slide35.xml"/><Relationship Id="rId185" Type="http://schemas.openxmlformats.org/officeDocument/2006/relationships/slide" Target="slides/slide184.xml"/><Relationship Id="rId392" Type="http://schemas.openxmlformats.org/officeDocument/2006/relationships/slide" Target="slides/slide391.xml"/><Relationship Id="rId697" Type="http://schemas.openxmlformats.org/officeDocument/2006/relationships/slide" Target="slides/slide696.xml"/><Relationship Id="rId252" Type="http://schemas.openxmlformats.org/officeDocument/2006/relationships/slide" Target="slides/slide251.xml"/><Relationship Id="rId112" Type="http://schemas.openxmlformats.org/officeDocument/2006/relationships/slide" Target="slides/slide111.xml"/><Relationship Id="rId557" Type="http://schemas.openxmlformats.org/officeDocument/2006/relationships/slide" Target="slides/slide556.xml"/><Relationship Id="rId764" Type="http://schemas.openxmlformats.org/officeDocument/2006/relationships/slide" Target="slides/slide763.xml"/><Relationship Id="rId971" Type="http://schemas.openxmlformats.org/officeDocument/2006/relationships/slide" Target="slides/slide970.xml"/><Relationship Id="rId417" Type="http://schemas.openxmlformats.org/officeDocument/2006/relationships/slide" Target="slides/slide416.xml"/><Relationship Id="rId624" Type="http://schemas.openxmlformats.org/officeDocument/2006/relationships/slide" Target="slides/slide623.xml"/><Relationship Id="rId831" Type="http://schemas.openxmlformats.org/officeDocument/2006/relationships/slide" Target="slides/slide830.xml"/><Relationship Id="rId1047" Type="http://schemas.openxmlformats.org/officeDocument/2006/relationships/slide" Target="slides/slide1046.xml"/><Relationship Id="rId929" Type="http://schemas.openxmlformats.org/officeDocument/2006/relationships/slide" Target="slides/slide928.xml"/><Relationship Id="rId1114" Type="http://schemas.openxmlformats.org/officeDocument/2006/relationships/slide" Target="slides/slide1113.xml"/><Relationship Id="rId58" Type="http://schemas.openxmlformats.org/officeDocument/2006/relationships/slide" Target="slides/slide57.xml"/><Relationship Id="rId274" Type="http://schemas.openxmlformats.org/officeDocument/2006/relationships/slide" Target="slides/slide273.xml"/><Relationship Id="rId481" Type="http://schemas.openxmlformats.org/officeDocument/2006/relationships/slide" Target="slides/slide480.xml"/><Relationship Id="rId69" Type="http://schemas.openxmlformats.org/officeDocument/2006/relationships/slide" Target="slides/slide68.xml"/><Relationship Id="rId134" Type="http://schemas.openxmlformats.org/officeDocument/2006/relationships/slide" Target="slides/slide133.xml"/><Relationship Id="rId579" Type="http://schemas.openxmlformats.org/officeDocument/2006/relationships/slide" Target="slides/slide578.xml"/><Relationship Id="rId786" Type="http://schemas.openxmlformats.org/officeDocument/2006/relationships/slide" Target="slides/slide785.xml"/><Relationship Id="rId993" Type="http://schemas.openxmlformats.org/officeDocument/2006/relationships/slide" Target="slides/slide992.xml"/><Relationship Id="rId341" Type="http://schemas.openxmlformats.org/officeDocument/2006/relationships/slide" Target="slides/slide340.xml"/><Relationship Id="rId439" Type="http://schemas.openxmlformats.org/officeDocument/2006/relationships/slide" Target="slides/slide438.xml"/><Relationship Id="rId646" Type="http://schemas.openxmlformats.org/officeDocument/2006/relationships/slide" Target="slides/slide645.xml"/><Relationship Id="rId1069" Type="http://schemas.openxmlformats.org/officeDocument/2006/relationships/slide" Target="slides/slide1068.xml"/><Relationship Id="rId201" Type="http://schemas.openxmlformats.org/officeDocument/2006/relationships/slide" Target="slides/slide200.xml"/><Relationship Id="rId285" Type="http://schemas.openxmlformats.org/officeDocument/2006/relationships/slide" Target="slides/slide284.xml"/><Relationship Id="rId506" Type="http://schemas.openxmlformats.org/officeDocument/2006/relationships/slide" Target="slides/slide505.xml"/><Relationship Id="rId853" Type="http://schemas.openxmlformats.org/officeDocument/2006/relationships/slide" Target="slides/slide852.xml"/><Relationship Id="rId1136" Type="http://schemas.openxmlformats.org/officeDocument/2006/relationships/slide" Target="slides/slide1135.xml"/><Relationship Id="rId492" Type="http://schemas.openxmlformats.org/officeDocument/2006/relationships/slide" Target="slides/slide491.xml"/><Relationship Id="rId713" Type="http://schemas.openxmlformats.org/officeDocument/2006/relationships/slide" Target="slides/slide712.xml"/><Relationship Id="rId797" Type="http://schemas.openxmlformats.org/officeDocument/2006/relationships/slide" Target="slides/slide796.xml"/><Relationship Id="rId920" Type="http://schemas.openxmlformats.org/officeDocument/2006/relationships/slide" Target="slides/slide919.xml"/><Relationship Id="rId145" Type="http://schemas.openxmlformats.org/officeDocument/2006/relationships/slide" Target="slides/slide144.xml"/><Relationship Id="rId352" Type="http://schemas.openxmlformats.org/officeDocument/2006/relationships/slide" Target="slides/slide351.xml"/><Relationship Id="rId212" Type="http://schemas.openxmlformats.org/officeDocument/2006/relationships/slide" Target="slides/slide211.xml"/><Relationship Id="rId657" Type="http://schemas.openxmlformats.org/officeDocument/2006/relationships/slide" Target="slides/slide656.xml"/><Relationship Id="rId864" Type="http://schemas.openxmlformats.org/officeDocument/2006/relationships/slide" Target="slides/slide863.xml"/><Relationship Id="rId296" Type="http://schemas.openxmlformats.org/officeDocument/2006/relationships/slide" Target="slides/slide295.xml"/><Relationship Id="rId517" Type="http://schemas.openxmlformats.org/officeDocument/2006/relationships/slide" Target="slides/slide516.xml"/><Relationship Id="rId724" Type="http://schemas.openxmlformats.org/officeDocument/2006/relationships/slide" Target="slides/slide723.xml"/><Relationship Id="rId931" Type="http://schemas.openxmlformats.org/officeDocument/2006/relationships/slide" Target="slides/slide930.xml"/><Relationship Id="rId1147" Type="http://schemas.openxmlformats.org/officeDocument/2006/relationships/slide" Target="slides/slide1146.xml"/><Relationship Id="rId60" Type="http://schemas.openxmlformats.org/officeDocument/2006/relationships/slide" Target="slides/slide59.xml"/><Relationship Id="rId156" Type="http://schemas.openxmlformats.org/officeDocument/2006/relationships/slide" Target="slides/slide155.xml"/><Relationship Id="rId363" Type="http://schemas.openxmlformats.org/officeDocument/2006/relationships/slide" Target="slides/slide362.xml"/><Relationship Id="rId570" Type="http://schemas.openxmlformats.org/officeDocument/2006/relationships/slide" Target="slides/slide569.xml"/><Relationship Id="rId1007" Type="http://schemas.openxmlformats.org/officeDocument/2006/relationships/slide" Target="slides/slide1006.xml"/><Relationship Id="rId223" Type="http://schemas.openxmlformats.org/officeDocument/2006/relationships/slide" Target="slides/slide222.xml"/><Relationship Id="rId430" Type="http://schemas.openxmlformats.org/officeDocument/2006/relationships/slide" Target="slides/slide429.xml"/><Relationship Id="rId668" Type="http://schemas.openxmlformats.org/officeDocument/2006/relationships/slide" Target="slides/slide667.xml"/><Relationship Id="rId875" Type="http://schemas.openxmlformats.org/officeDocument/2006/relationships/slide" Target="slides/slide874.xml"/><Relationship Id="rId1060" Type="http://schemas.openxmlformats.org/officeDocument/2006/relationships/slide" Target="slides/slide1059.xml"/><Relationship Id="rId18" Type="http://schemas.openxmlformats.org/officeDocument/2006/relationships/slide" Target="slides/slide17.xml"/><Relationship Id="rId528" Type="http://schemas.openxmlformats.org/officeDocument/2006/relationships/slide" Target="slides/slide527.xml"/><Relationship Id="rId735" Type="http://schemas.openxmlformats.org/officeDocument/2006/relationships/slide" Target="slides/slide734.xml"/><Relationship Id="rId942" Type="http://schemas.openxmlformats.org/officeDocument/2006/relationships/slide" Target="slides/slide941.xml"/><Relationship Id="rId1158" Type="http://schemas.openxmlformats.org/officeDocument/2006/relationships/slide" Target="slides/slide1157.xml"/><Relationship Id="rId167" Type="http://schemas.openxmlformats.org/officeDocument/2006/relationships/slide" Target="slides/slide166.xml"/><Relationship Id="rId374" Type="http://schemas.openxmlformats.org/officeDocument/2006/relationships/slide" Target="slides/slide373.xml"/><Relationship Id="rId581" Type="http://schemas.openxmlformats.org/officeDocument/2006/relationships/slide" Target="slides/slide580.xml"/><Relationship Id="rId1018" Type="http://schemas.openxmlformats.org/officeDocument/2006/relationships/slide" Target="slides/slide1017.xml"/><Relationship Id="rId71" Type="http://schemas.openxmlformats.org/officeDocument/2006/relationships/slide" Target="slides/slide70.xml"/><Relationship Id="rId234" Type="http://schemas.openxmlformats.org/officeDocument/2006/relationships/slide" Target="slides/slide233.xml"/><Relationship Id="rId679" Type="http://schemas.openxmlformats.org/officeDocument/2006/relationships/slide" Target="slides/slide678.xml"/><Relationship Id="rId802" Type="http://schemas.openxmlformats.org/officeDocument/2006/relationships/slide" Target="slides/slide801.xml"/><Relationship Id="rId886" Type="http://schemas.openxmlformats.org/officeDocument/2006/relationships/slide" Target="slides/slide885.xml"/><Relationship Id="rId2" Type="http://schemas.openxmlformats.org/officeDocument/2006/relationships/slide" Target="slides/slide1.xml"/><Relationship Id="rId29" Type="http://schemas.openxmlformats.org/officeDocument/2006/relationships/slide" Target="slides/slide28.xml"/><Relationship Id="rId441" Type="http://schemas.openxmlformats.org/officeDocument/2006/relationships/slide" Target="slides/slide440.xml"/><Relationship Id="rId539" Type="http://schemas.openxmlformats.org/officeDocument/2006/relationships/slide" Target="slides/slide538.xml"/><Relationship Id="rId746" Type="http://schemas.openxmlformats.org/officeDocument/2006/relationships/slide" Target="slides/slide745.xml"/><Relationship Id="rId1071" Type="http://schemas.openxmlformats.org/officeDocument/2006/relationships/slide" Target="slides/slide1070.xml"/><Relationship Id="rId1169" Type="http://schemas.openxmlformats.org/officeDocument/2006/relationships/slide" Target="slides/slide1168.xml"/><Relationship Id="rId178" Type="http://schemas.openxmlformats.org/officeDocument/2006/relationships/slide" Target="slides/slide177.xml"/><Relationship Id="rId301" Type="http://schemas.openxmlformats.org/officeDocument/2006/relationships/slide" Target="slides/slide300.xml"/><Relationship Id="rId953" Type="http://schemas.openxmlformats.org/officeDocument/2006/relationships/slide" Target="slides/slide952.xml"/><Relationship Id="rId1029" Type="http://schemas.openxmlformats.org/officeDocument/2006/relationships/slide" Target="slides/slide1028.xml"/><Relationship Id="rId82" Type="http://schemas.openxmlformats.org/officeDocument/2006/relationships/slide" Target="slides/slide81.xml"/><Relationship Id="rId385" Type="http://schemas.openxmlformats.org/officeDocument/2006/relationships/slide" Target="slides/slide384.xml"/><Relationship Id="rId592" Type="http://schemas.openxmlformats.org/officeDocument/2006/relationships/slide" Target="slides/slide591.xml"/><Relationship Id="rId606" Type="http://schemas.openxmlformats.org/officeDocument/2006/relationships/slide" Target="slides/slide605.xml"/><Relationship Id="rId813" Type="http://schemas.openxmlformats.org/officeDocument/2006/relationships/slide" Target="slides/slide812.xml"/><Relationship Id="rId245" Type="http://schemas.openxmlformats.org/officeDocument/2006/relationships/slide" Target="slides/slide244.xml"/><Relationship Id="rId452" Type="http://schemas.openxmlformats.org/officeDocument/2006/relationships/slide" Target="slides/slide451.xml"/><Relationship Id="rId897" Type="http://schemas.openxmlformats.org/officeDocument/2006/relationships/slide" Target="slides/slide896.xml"/><Relationship Id="rId1082" Type="http://schemas.openxmlformats.org/officeDocument/2006/relationships/slide" Target="slides/slide1081.xml"/><Relationship Id="rId105" Type="http://schemas.openxmlformats.org/officeDocument/2006/relationships/slide" Target="slides/slide104.xml"/><Relationship Id="rId312" Type="http://schemas.openxmlformats.org/officeDocument/2006/relationships/slide" Target="slides/slide311.xml"/><Relationship Id="rId757" Type="http://schemas.openxmlformats.org/officeDocument/2006/relationships/slide" Target="slides/slide756.xml"/><Relationship Id="rId964" Type="http://schemas.openxmlformats.org/officeDocument/2006/relationships/slide" Target="slides/slide963.xml"/><Relationship Id="rId93" Type="http://schemas.openxmlformats.org/officeDocument/2006/relationships/slide" Target="slides/slide92.xml"/><Relationship Id="rId189" Type="http://schemas.openxmlformats.org/officeDocument/2006/relationships/slide" Target="slides/slide188.xml"/><Relationship Id="rId396" Type="http://schemas.openxmlformats.org/officeDocument/2006/relationships/slide" Target="slides/slide395.xml"/><Relationship Id="rId617" Type="http://schemas.openxmlformats.org/officeDocument/2006/relationships/slide" Target="slides/slide616.xml"/><Relationship Id="rId824" Type="http://schemas.openxmlformats.org/officeDocument/2006/relationships/slide" Target="slides/slide823.xml"/><Relationship Id="rId256" Type="http://schemas.openxmlformats.org/officeDocument/2006/relationships/slide" Target="slides/slide255.xml"/><Relationship Id="rId463" Type="http://schemas.openxmlformats.org/officeDocument/2006/relationships/slide" Target="slides/slide462.xml"/><Relationship Id="rId670" Type="http://schemas.openxmlformats.org/officeDocument/2006/relationships/slide" Target="slides/slide669.xml"/><Relationship Id="rId1093" Type="http://schemas.openxmlformats.org/officeDocument/2006/relationships/slide" Target="slides/slide1092.xml"/><Relationship Id="rId1107" Type="http://schemas.openxmlformats.org/officeDocument/2006/relationships/slide" Target="slides/slide1106.xml"/><Relationship Id="rId116" Type="http://schemas.openxmlformats.org/officeDocument/2006/relationships/slide" Target="slides/slide115.xml"/><Relationship Id="rId323" Type="http://schemas.openxmlformats.org/officeDocument/2006/relationships/slide" Target="slides/slide322.xml"/><Relationship Id="rId530" Type="http://schemas.openxmlformats.org/officeDocument/2006/relationships/slide" Target="slides/slide529.xml"/><Relationship Id="rId768" Type="http://schemas.openxmlformats.org/officeDocument/2006/relationships/slide" Target="slides/slide767.xml"/><Relationship Id="rId975" Type="http://schemas.openxmlformats.org/officeDocument/2006/relationships/slide" Target="slides/slide974.xml"/><Relationship Id="rId1160" Type="http://schemas.openxmlformats.org/officeDocument/2006/relationships/slide" Target="slides/slide1159.xml"/><Relationship Id="rId20" Type="http://schemas.openxmlformats.org/officeDocument/2006/relationships/slide" Target="slides/slide19.xml"/><Relationship Id="rId628" Type="http://schemas.openxmlformats.org/officeDocument/2006/relationships/slide" Target="slides/slide627.xml"/><Relationship Id="rId835" Type="http://schemas.openxmlformats.org/officeDocument/2006/relationships/slide" Target="slides/slide834.xml"/><Relationship Id="rId267" Type="http://schemas.openxmlformats.org/officeDocument/2006/relationships/slide" Target="slides/slide266.xml"/><Relationship Id="rId474" Type="http://schemas.openxmlformats.org/officeDocument/2006/relationships/slide" Target="slides/slide473.xml"/><Relationship Id="rId1020" Type="http://schemas.openxmlformats.org/officeDocument/2006/relationships/slide" Target="slides/slide1019.xml"/><Relationship Id="rId1118" Type="http://schemas.openxmlformats.org/officeDocument/2006/relationships/slide" Target="slides/slide1117.xml"/><Relationship Id="rId127" Type="http://schemas.openxmlformats.org/officeDocument/2006/relationships/slide" Target="slides/slide126.xml"/><Relationship Id="rId681" Type="http://schemas.openxmlformats.org/officeDocument/2006/relationships/slide" Target="slides/slide680.xml"/><Relationship Id="rId779" Type="http://schemas.openxmlformats.org/officeDocument/2006/relationships/slide" Target="slides/slide778.xml"/><Relationship Id="rId902" Type="http://schemas.openxmlformats.org/officeDocument/2006/relationships/slide" Target="slides/slide901.xml"/><Relationship Id="rId986" Type="http://schemas.openxmlformats.org/officeDocument/2006/relationships/slide" Target="slides/slide985.xml"/><Relationship Id="rId31" Type="http://schemas.openxmlformats.org/officeDocument/2006/relationships/slide" Target="slides/slide30.xml"/><Relationship Id="rId334" Type="http://schemas.openxmlformats.org/officeDocument/2006/relationships/slide" Target="slides/slide333.xml"/><Relationship Id="rId541" Type="http://schemas.openxmlformats.org/officeDocument/2006/relationships/slide" Target="slides/slide540.xml"/><Relationship Id="rId639" Type="http://schemas.openxmlformats.org/officeDocument/2006/relationships/slide" Target="slides/slide638.xml"/><Relationship Id="rId1171" Type="http://schemas.openxmlformats.org/officeDocument/2006/relationships/slide" Target="slides/slide1170.xml"/><Relationship Id="rId180" Type="http://schemas.openxmlformats.org/officeDocument/2006/relationships/slide" Target="slides/slide179.xml"/><Relationship Id="rId278" Type="http://schemas.openxmlformats.org/officeDocument/2006/relationships/slide" Target="slides/slide277.xml"/><Relationship Id="rId401" Type="http://schemas.openxmlformats.org/officeDocument/2006/relationships/slide" Target="slides/slide400.xml"/><Relationship Id="rId846" Type="http://schemas.openxmlformats.org/officeDocument/2006/relationships/slide" Target="slides/slide845.xml"/><Relationship Id="rId1031" Type="http://schemas.openxmlformats.org/officeDocument/2006/relationships/slide" Target="slides/slide1030.xml"/><Relationship Id="rId1129" Type="http://schemas.openxmlformats.org/officeDocument/2006/relationships/slide" Target="slides/slide1128.xml"/><Relationship Id="rId485" Type="http://schemas.openxmlformats.org/officeDocument/2006/relationships/slide" Target="slides/slide484.xml"/><Relationship Id="rId692" Type="http://schemas.openxmlformats.org/officeDocument/2006/relationships/slide" Target="slides/slide691.xml"/><Relationship Id="rId706" Type="http://schemas.openxmlformats.org/officeDocument/2006/relationships/slide" Target="slides/slide705.xml"/><Relationship Id="rId913" Type="http://schemas.openxmlformats.org/officeDocument/2006/relationships/slide" Target="slides/slide912.xml"/><Relationship Id="rId42" Type="http://schemas.openxmlformats.org/officeDocument/2006/relationships/slide" Target="slides/slide41.xml"/><Relationship Id="rId138" Type="http://schemas.openxmlformats.org/officeDocument/2006/relationships/slide" Target="slides/slide137.xml"/><Relationship Id="rId345" Type="http://schemas.openxmlformats.org/officeDocument/2006/relationships/slide" Target="slides/slide344.xml"/><Relationship Id="rId552" Type="http://schemas.openxmlformats.org/officeDocument/2006/relationships/slide" Target="slides/slide551.xml"/><Relationship Id="rId997" Type="http://schemas.openxmlformats.org/officeDocument/2006/relationships/slide" Target="slides/slide996.xml"/><Relationship Id="rId191" Type="http://schemas.openxmlformats.org/officeDocument/2006/relationships/slide" Target="slides/slide190.xml"/><Relationship Id="rId205" Type="http://schemas.openxmlformats.org/officeDocument/2006/relationships/slide" Target="slides/slide204.xml"/><Relationship Id="rId412" Type="http://schemas.openxmlformats.org/officeDocument/2006/relationships/slide" Target="slides/slide411.xml"/><Relationship Id="rId857" Type="http://schemas.openxmlformats.org/officeDocument/2006/relationships/slide" Target="slides/slide856.xml"/><Relationship Id="rId1042" Type="http://schemas.openxmlformats.org/officeDocument/2006/relationships/slide" Target="slides/slide1041.xml"/><Relationship Id="rId289" Type="http://schemas.openxmlformats.org/officeDocument/2006/relationships/slide" Target="slides/slide288.xml"/><Relationship Id="rId496" Type="http://schemas.openxmlformats.org/officeDocument/2006/relationships/slide" Target="slides/slide495.xml"/><Relationship Id="rId717" Type="http://schemas.openxmlformats.org/officeDocument/2006/relationships/slide" Target="slides/slide716.xml"/><Relationship Id="rId924" Type="http://schemas.openxmlformats.org/officeDocument/2006/relationships/slide" Target="slides/slide923.xml"/><Relationship Id="rId53" Type="http://schemas.openxmlformats.org/officeDocument/2006/relationships/slide" Target="slides/slide52.xml"/><Relationship Id="rId149" Type="http://schemas.openxmlformats.org/officeDocument/2006/relationships/slide" Target="slides/slide148.xml"/><Relationship Id="rId356" Type="http://schemas.openxmlformats.org/officeDocument/2006/relationships/slide" Target="slides/slide355.xml"/><Relationship Id="rId563" Type="http://schemas.openxmlformats.org/officeDocument/2006/relationships/slide" Target="slides/slide562.xml"/><Relationship Id="rId770" Type="http://schemas.openxmlformats.org/officeDocument/2006/relationships/slide" Target="slides/slide769.xml"/><Relationship Id="rId216" Type="http://schemas.openxmlformats.org/officeDocument/2006/relationships/slide" Target="slides/slide215.xml"/><Relationship Id="rId423" Type="http://schemas.openxmlformats.org/officeDocument/2006/relationships/slide" Target="slides/slide422.xml"/><Relationship Id="rId868" Type="http://schemas.openxmlformats.org/officeDocument/2006/relationships/slide" Target="slides/slide867.xml"/><Relationship Id="rId1053" Type="http://schemas.openxmlformats.org/officeDocument/2006/relationships/slide" Target="slides/slide1052.xml"/><Relationship Id="rId630" Type="http://schemas.openxmlformats.org/officeDocument/2006/relationships/slide" Target="slides/slide629.xml"/><Relationship Id="rId728" Type="http://schemas.openxmlformats.org/officeDocument/2006/relationships/slide" Target="slides/slide727.xml"/><Relationship Id="rId935" Type="http://schemas.openxmlformats.org/officeDocument/2006/relationships/slide" Target="slides/slide934.xml"/><Relationship Id="rId64" Type="http://schemas.openxmlformats.org/officeDocument/2006/relationships/slide" Target="slides/slide63.xml"/><Relationship Id="rId367" Type="http://schemas.openxmlformats.org/officeDocument/2006/relationships/slide" Target="slides/slide366.xml"/><Relationship Id="rId574" Type="http://schemas.openxmlformats.org/officeDocument/2006/relationships/slide" Target="slides/slide573.xml"/><Relationship Id="rId1120" Type="http://schemas.openxmlformats.org/officeDocument/2006/relationships/slide" Target="slides/slide1119.xml"/><Relationship Id="rId227" Type="http://schemas.openxmlformats.org/officeDocument/2006/relationships/slide" Target="slides/slide226.xml"/><Relationship Id="rId781" Type="http://schemas.openxmlformats.org/officeDocument/2006/relationships/slide" Target="slides/slide780.xml"/><Relationship Id="rId879" Type="http://schemas.openxmlformats.org/officeDocument/2006/relationships/slide" Target="slides/slide878.xml"/><Relationship Id="rId434" Type="http://schemas.openxmlformats.org/officeDocument/2006/relationships/slide" Target="slides/slide433.xml"/><Relationship Id="rId641" Type="http://schemas.openxmlformats.org/officeDocument/2006/relationships/slide" Target="slides/slide640.xml"/><Relationship Id="rId739" Type="http://schemas.openxmlformats.org/officeDocument/2006/relationships/slide" Target="slides/slide738.xml"/><Relationship Id="rId1064" Type="http://schemas.openxmlformats.org/officeDocument/2006/relationships/slide" Target="slides/slide1063.xml"/><Relationship Id="rId280" Type="http://schemas.openxmlformats.org/officeDocument/2006/relationships/slide" Target="slides/slide279.xml"/><Relationship Id="rId501" Type="http://schemas.openxmlformats.org/officeDocument/2006/relationships/slide" Target="slides/slide500.xml"/><Relationship Id="rId946" Type="http://schemas.openxmlformats.org/officeDocument/2006/relationships/slide" Target="slides/slide945.xml"/><Relationship Id="rId1131" Type="http://schemas.openxmlformats.org/officeDocument/2006/relationships/slide" Target="slides/slide1130.xml"/><Relationship Id="rId75" Type="http://schemas.openxmlformats.org/officeDocument/2006/relationships/slide" Target="slides/slide74.xml"/><Relationship Id="rId140" Type="http://schemas.openxmlformats.org/officeDocument/2006/relationships/slide" Target="slides/slide139.xml"/><Relationship Id="rId378" Type="http://schemas.openxmlformats.org/officeDocument/2006/relationships/slide" Target="slides/slide377.xml"/><Relationship Id="rId585" Type="http://schemas.openxmlformats.org/officeDocument/2006/relationships/slide" Target="slides/slide584.xml"/><Relationship Id="rId792" Type="http://schemas.openxmlformats.org/officeDocument/2006/relationships/slide" Target="slides/slide791.xml"/><Relationship Id="rId806" Type="http://schemas.openxmlformats.org/officeDocument/2006/relationships/slide" Target="slides/slide805.xml"/><Relationship Id="rId6" Type="http://schemas.openxmlformats.org/officeDocument/2006/relationships/slide" Target="slides/slide5.xml"/><Relationship Id="rId238" Type="http://schemas.openxmlformats.org/officeDocument/2006/relationships/slide" Target="slides/slide237.xml"/><Relationship Id="rId445" Type="http://schemas.openxmlformats.org/officeDocument/2006/relationships/slide" Target="slides/slide444.xml"/><Relationship Id="rId652" Type="http://schemas.openxmlformats.org/officeDocument/2006/relationships/slide" Target="slides/slide651.xml"/><Relationship Id="rId1075" Type="http://schemas.openxmlformats.org/officeDocument/2006/relationships/slide" Target="slides/slide1074.xml"/><Relationship Id="rId291" Type="http://schemas.openxmlformats.org/officeDocument/2006/relationships/slide" Target="slides/slide290.xml"/><Relationship Id="rId305" Type="http://schemas.openxmlformats.org/officeDocument/2006/relationships/slide" Target="slides/slide304.xml"/><Relationship Id="rId512" Type="http://schemas.openxmlformats.org/officeDocument/2006/relationships/slide" Target="slides/slide511.xml"/><Relationship Id="rId957" Type="http://schemas.openxmlformats.org/officeDocument/2006/relationships/slide" Target="slides/slide956.xml"/><Relationship Id="rId1142" Type="http://schemas.openxmlformats.org/officeDocument/2006/relationships/slide" Target="slides/slide1141.xml"/><Relationship Id="rId86" Type="http://schemas.openxmlformats.org/officeDocument/2006/relationships/slide" Target="slides/slide85.xml"/><Relationship Id="rId151" Type="http://schemas.openxmlformats.org/officeDocument/2006/relationships/slide" Target="slides/slide150.xml"/><Relationship Id="rId389" Type="http://schemas.openxmlformats.org/officeDocument/2006/relationships/slide" Target="slides/slide388.xml"/><Relationship Id="rId596" Type="http://schemas.openxmlformats.org/officeDocument/2006/relationships/slide" Target="slides/slide595.xml"/><Relationship Id="rId817" Type="http://schemas.openxmlformats.org/officeDocument/2006/relationships/slide" Target="slides/slide816.xml"/><Relationship Id="rId1002" Type="http://schemas.openxmlformats.org/officeDocument/2006/relationships/slide" Target="slides/slide1001.xml"/><Relationship Id="rId249" Type="http://schemas.openxmlformats.org/officeDocument/2006/relationships/slide" Target="slides/slide248.xml"/><Relationship Id="rId456" Type="http://schemas.openxmlformats.org/officeDocument/2006/relationships/slide" Target="slides/slide455.xml"/><Relationship Id="rId663" Type="http://schemas.openxmlformats.org/officeDocument/2006/relationships/slide" Target="slides/slide662.xml"/><Relationship Id="rId870" Type="http://schemas.openxmlformats.org/officeDocument/2006/relationships/slide" Target="slides/slide869.xml"/><Relationship Id="rId1086" Type="http://schemas.openxmlformats.org/officeDocument/2006/relationships/slide" Target="slides/slide1085.xml"/><Relationship Id="rId13" Type="http://schemas.openxmlformats.org/officeDocument/2006/relationships/slide" Target="slides/slide12.xml"/><Relationship Id="rId109" Type="http://schemas.openxmlformats.org/officeDocument/2006/relationships/slide" Target="slides/slide108.xml"/><Relationship Id="rId316" Type="http://schemas.openxmlformats.org/officeDocument/2006/relationships/slide" Target="slides/slide315.xml"/><Relationship Id="rId523" Type="http://schemas.openxmlformats.org/officeDocument/2006/relationships/slide" Target="slides/slide522.xml"/><Relationship Id="rId968" Type="http://schemas.openxmlformats.org/officeDocument/2006/relationships/slide" Target="slides/slide967.xml"/><Relationship Id="rId1153" Type="http://schemas.openxmlformats.org/officeDocument/2006/relationships/slide" Target="slides/slide1152.xml"/><Relationship Id="rId97" Type="http://schemas.openxmlformats.org/officeDocument/2006/relationships/slide" Target="slides/slide96.xml"/><Relationship Id="rId730" Type="http://schemas.openxmlformats.org/officeDocument/2006/relationships/slide" Target="slides/slide729.xml"/><Relationship Id="rId828" Type="http://schemas.openxmlformats.org/officeDocument/2006/relationships/slide" Target="slides/slide827.xml"/><Relationship Id="rId1013" Type="http://schemas.openxmlformats.org/officeDocument/2006/relationships/slide" Target="slides/slide1012.xml"/><Relationship Id="rId162" Type="http://schemas.openxmlformats.org/officeDocument/2006/relationships/slide" Target="slides/slide161.xml"/><Relationship Id="rId467" Type="http://schemas.openxmlformats.org/officeDocument/2006/relationships/slide" Target="slides/slide466.xml"/><Relationship Id="rId1097" Type="http://schemas.openxmlformats.org/officeDocument/2006/relationships/slide" Target="slides/slide1096.xml"/><Relationship Id="rId674" Type="http://schemas.openxmlformats.org/officeDocument/2006/relationships/slide" Target="slides/slide673.xml"/><Relationship Id="rId881" Type="http://schemas.openxmlformats.org/officeDocument/2006/relationships/slide" Target="slides/slide880.xml"/><Relationship Id="rId979" Type="http://schemas.openxmlformats.org/officeDocument/2006/relationships/slide" Target="slides/slide978.xml"/><Relationship Id="rId24" Type="http://schemas.openxmlformats.org/officeDocument/2006/relationships/slide" Target="slides/slide23.xml"/><Relationship Id="rId327" Type="http://schemas.openxmlformats.org/officeDocument/2006/relationships/slide" Target="slides/slide326.xml"/><Relationship Id="rId534" Type="http://schemas.openxmlformats.org/officeDocument/2006/relationships/slide" Target="slides/slide533.xml"/><Relationship Id="rId741" Type="http://schemas.openxmlformats.org/officeDocument/2006/relationships/slide" Target="slides/slide740.xml"/><Relationship Id="rId839" Type="http://schemas.openxmlformats.org/officeDocument/2006/relationships/slide" Target="slides/slide838.xml"/><Relationship Id="rId1164" Type="http://schemas.openxmlformats.org/officeDocument/2006/relationships/slide" Target="slides/slide1163.xml"/><Relationship Id="rId173" Type="http://schemas.openxmlformats.org/officeDocument/2006/relationships/slide" Target="slides/slide172.xml"/><Relationship Id="rId380" Type="http://schemas.openxmlformats.org/officeDocument/2006/relationships/slide" Target="slides/slide379.xml"/><Relationship Id="rId601" Type="http://schemas.openxmlformats.org/officeDocument/2006/relationships/slide" Target="slides/slide600.xml"/><Relationship Id="rId1024" Type="http://schemas.openxmlformats.org/officeDocument/2006/relationships/slide" Target="slides/slide1023.xml"/><Relationship Id="rId240" Type="http://schemas.openxmlformats.org/officeDocument/2006/relationships/slide" Target="slides/slide239.xml"/><Relationship Id="rId478" Type="http://schemas.openxmlformats.org/officeDocument/2006/relationships/slide" Target="slides/slide477.xml"/><Relationship Id="rId685" Type="http://schemas.openxmlformats.org/officeDocument/2006/relationships/slide" Target="slides/slide684.xml"/><Relationship Id="rId892" Type="http://schemas.openxmlformats.org/officeDocument/2006/relationships/slide" Target="slides/slide891.xml"/><Relationship Id="rId906" Type="http://schemas.openxmlformats.org/officeDocument/2006/relationships/slide" Target="slides/slide905.xml"/><Relationship Id="rId35" Type="http://schemas.openxmlformats.org/officeDocument/2006/relationships/slide" Target="slides/slide34.xml"/><Relationship Id="rId100" Type="http://schemas.openxmlformats.org/officeDocument/2006/relationships/slide" Target="slides/slide99.xml"/><Relationship Id="rId338" Type="http://schemas.openxmlformats.org/officeDocument/2006/relationships/slide" Target="slides/slide337.xml"/><Relationship Id="rId545" Type="http://schemas.openxmlformats.org/officeDocument/2006/relationships/slide" Target="slides/slide544.xml"/><Relationship Id="rId752" Type="http://schemas.openxmlformats.org/officeDocument/2006/relationships/slide" Target="slides/slide751.xml"/><Relationship Id="rId1175" Type="http://schemas.openxmlformats.org/officeDocument/2006/relationships/slide" Target="slides/slide1174.xml"/><Relationship Id="rId184" Type="http://schemas.openxmlformats.org/officeDocument/2006/relationships/slide" Target="slides/slide183.xml"/><Relationship Id="rId391" Type="http://schemas.openxmlformats.org/officeDocument/2006/relationships/slide" Target="slides/slide390.xml"/><Relationship Id="rId405" Type="http://schemas.openxmlformats.org/officeDocument/2006/relationships/slide" Target="slides/slide404.xml"/><Relationship Id="rId612" Type="http://schemas.openxmlformats.org/officeDocument/2006/relationships/slide" Target="slides/slide611.xml"/><Relationship Id="rId1035" Type="http://schemas.openxmlformats.org/officeDocument/2006/relationships/slide" Target="slides/slide1034.xml"/><Relationship Id="rId251" Type="http://schemas.openxmlformats.org/officeDocument/2006/relationships/slide" Target="slides/slide250.xml"/><Relationship Id="rId489" Type="http://schemas.openxmlformats.org/officeDocument/2006/relationships/slide" Target="slides/slide488.xml"/><Relationship Id="rId696" Type="http://schemas.openxmlformats.org/officeDocument/2006/relationships/slide" Target="slides/slide695.xml"/><Relationship Id="rId917" Type="http://schemas.openxmlformats.org/officeDocument/2006/relationships/slide" Target="slides/slide916.xml"/><Relationship Id="rId1102" Type="http://schemas.openxmlformats.org/officeDocument/2006/relationships/slide" Target="slides/slide1101.xml"/><Relationship Id="rId46" Type="http://schemas.openxmlformats.org/officeDocument/2006/relationships/slide" Target="slides/slide45.xml"/><Relationship Id="rId349" Type="http://schemas.openxmlformats.org/officeDocument/2006/relationships/slide" Target="slides/slide348.xml"/><Relationship Id="rId556" Type="http://schemas.openxmlformats.org/officeDocument/2006/relationships/slide" Target="slides/slide555.xml"/><Relationship Id="rId763" Type="http://schemas.openxmlformats.org/officeDocument/2006/relationships/slide" Target="slides/slide762.xml"/><Relationship Id="rId111" Type="http://schemas.openxmlformats.org/officeDocument/2006/relationships/slide" Target="slides/slide110.xml"/><Relationship Id="rId195" Type="http://schemas.openxmlformats.org/officeDocument/2006/relationships/slide" Target="slides/slide194.xml"/><Relationship Id="rId209" Type="http://schemas.openxmlformats.org/officeDocument/2006/relationships/slide" Target="slides/slide208.xml"/><Relationship Id="rId416" Type="http://schemas.openxmlformats.org/officeDocument/2006/relationships/slide" Target="slides/slide415.xml"/><Relationship Id="rId970" Type="http://schemas.openxmlformats.org/officeDocument/2006/relationships/slide" Target="slides/slide969.xml"/><Relationship Id="rId1046" Type="http://schemas.openxmlformats.org/officeDocument/2006/relationships/slide" Target="slides/slide1045.xml"/><Relationship Id="rId623" Type="http://schemas.openxmlformats.org/officeDocument/2006/relationships/slide" Target="slides/slide622.xml"/><Relationship Id="rId830" Type="http://schemas.openxmlformats.org/officeDocument/2006/relationships/slide" Target="slides/slide829.xml"/><Relationship Id="rId928" Type="http://schemas.openxmlformats.org/officeDocument/2006/relationships/slide" Target="slides/slide927.xml"/><Relationship Id="rId57" Type="http://schemas.openxmlformats.org/officeDocument/2006/relationships/slide" Target="slides/slide56.xml"/><Relationship Id="rId262" Type="http://schemas.openxmlformats.org/officeDocument/2006/relationships/slide" Target="slides/slide261.xml"/><Relationship Id="rId567" Type="http://schemas.openxmlformats.org/officeDocument/2006/relationships/slide" Target="slides/slide566.xml"/><Relationship Id="rId1113" Type="http://schemas.openxmlformats.org/officeDocument/2006/relationships/slide" Target="slides/slide1112.xml"/><Relationship Id="rId122" Type="http://schemas.openxmlformats.org/officeDocument/2006/relationships/slide" Target="slides/slide121.xml"/><Relationship Id="rId774" Type="http://schemas.openxmlformats.org/officeDocument/2006/relationships/slide" Target="slides/slide773.xml"/><Relationship Id="rId981" Type="http://schemas.openxmlformats.org/officeDocument/2006/relationships/slide" Target="slides/slide980.xml"/><Relationship Id="rId1057" Type="http://schemas.openxmlformats.org/officeDocument/2006/relationships/slide" Target="slides/slide1056.xml"/><Relationship Id="rId427" Type="http://schemas.openxmlformats.org/officeDocument/2006/relationships/slide" Target="slides/slide426.xml"/><Relationship Id="rId634" Type="http://schemas.openxmlformats.org/officeDocument/2006/relationships/slide" Target="slides/slide633.xml"/><Relationship Id="rId841" Type="http://schemas.openxmlformats.org/officeDocument/2006/relationships/slide" Target="slides/slide840.xml"/><Relationship Id="rId273" Type="http://schemas.openxmlformats.org/officeDocument/2006/relationships/slide" Target="slides/slide272.xml"/><Relationship Id="rId480" Type="http://schemas.openxmlformats.org/officeDocument/2006/relationships/slide" Target="slides/slide479.xml"/><Relationship Id="rId701" Type="http://schemas.openxmlformats.org/officeDocument/2006/relationships/slide" Target="slides/slide700.xml"/><Relationship Id="rId939" Type="http://schemas.openxmlformats.org/officeDocument/2006/relationships/slide" Target="slides/slide938.xml"/><Relationship Id="rId1124" Type="http://schemas.openxmlformats.org/officeDocument/2006/relationships/slide" Target="slides/slide1123.xml"/><Relationship Id="rId68" Type="http://schemas.openxmlformats.org/officeDocument/2006/relationships/slide" Target="slides/slide67.xml"/><Relationship Id="rId133" Type="http://schemas.openxmlformats.org/officeDocument/2006/relationships/slide" Target="slides/slide132.xml"/><Relationship Id="rId340" Type="http://schemas.openxmlformats.org/officeDocument/2006/relationships/slide" Target="slides/slide339.xml"/><Relationship Id="rId578" Type="http://schemas.openxmlformats.org/officeDocument/2006/relationships/slide" Target="slides/slide577.xml"/><Relationship Id="rId785" Type="http://schemas.openxmlformats.org/officeDocument/2006/relationships/slide" Target="slides/slide784.xml"/><Relationship Id="rId992" Type="http://schemas.openxmlformats.org/officeDocument/2006/relationships/slide" Target="slides/slide991.xml"/><Relationship Id="rId200" Type="http://schemas.openxmlformats.org/officeDocument/2006/relationships/slide" Target="slides/slide199.xml"/><Relationship Id="rId438" Type="http://schemas.openxmlformats.org/officeDocument/2006/relationships/slide" Target="slides/slide437.xml"/><Relationship Id="rId645" Type="http://schemas.openxmlformats.org/officeDocument/2006/relationships/slide" Target="slides/slide644.xml"/><Relationship Id="rId852" Type="http://schemas.openxmlformats.org/officeDocument/2006/relationships/slide" Target="slides/slide851.xml"/><Relationship Id="rId1068" Type="http://schemas.openxmlformats.org/officeDocument/2006/relationships/slide" Target="slides/slide1067.xml"/><Relationship Id="rId284" Type="http://schemas.openxmlformats.org/officeDocument/2006/relationships/slide" Target="slides/slide283.xml"/><Relationship Id="rId491" Type="http://schemas.openxmlformats.org/officeDocument/2006/relationships/slide" Target="slides/slide490.xml"/><Relationship Id="rId505" Type="http://schemas.openxmlformats.org/officeDocument/2006/relationships/slide" Target="slides/slide504.xml"/><Relationship Id="rId712" Type="http://schemas.openxmlformats.org/officeDocument/2006/relationships/slide" Target="slides/slide711.xml"/><Relationship Id="rId1135" Type="http://schemas.openxmlformats.org/officeDocument/2006/relationships/slide" Target="slides/slide1134.xml"/><Relationship Id="rId79" Type="http://schemas.openxmlformats.org/officeDocument/2006/relationships/slide" Target="slides/slide78.xml"/><Relationship Id="rId144" Type="http://schemas.openxmlformats.org/officeDocument/2006/relationships/slide" Target="slides/slide143.xml"/><Relationship Id="rId589" Type="http://schemas.openxmlformats.org/officeDocument/2006/relationships/slide" Target="slides/slide588.xml"/><Relationship Id="rId796" Type="http://schemas.openxmlformats.org/officeDocument/2006/relationships/slide" Target="slides/slide795.xml"/><Relationship Id="rId351" Type="http://schemas.openxmlformats.org/officeDocument/2006/relationships/slide" Target="slides/slide350.xml"/><Relationship Id="rId449" Type="http://schemas.openxmlformats.org/officeDocument/2006/relationships/slide" Target="slides/slide448.xml"/><Relationship Id="rId656" Type="http://schemas.openxmlformats.org/officeDocument/2006/relationships/slide" Target="slides/slide655.xml"/><Relationship Id="rId863" Type="http://schemas.openxmlformats.org/officeDocument/2006/relationships/slide" Target="slides/slide862.xml"/><Relationship Id="rId1079" Type="http://schemas.openxmlformats.org/officeDocument/2006/relationships/slide" Target="slides/slide1078.xml"/><Relationship Id="rId211" Type="http://schemas.openxmlformats.org/officeDocument/2006/relationships/slide" Target="slides/slide210.xml"/><Relationship Id="rId295" Type="http://schemas.openxmlformats.org/officeDocument/2006/relationships/slide" Target="slides/slide294.xml"/><Relationship Id="rId309" Type="http://schemas.openxmlformats.org/officeDocument/2006/relationships/slide" Target="slides/slide308.xml"/><Relationship Id="rId516" Type="http://schemas.openxmlformats.org/officeDocument/2006/relationships/slide" Target="slides/slide515.xml"/><Relationship Id="rId1146" Type="http://schemas.openxmlformats.org/officeDocument/2006/relationships/slide" Target="slides/slide1145.xml"/><Relationship Id="rId723" Type="http://schemas.openxmlformats.org/officeDocument/2006/relationships/slide" Target="slides/slide722.xml"/><Relationship Id="rId930" Type="http://schemas.openxmlformats.org/officeDocument/2006/relationships/slide" Target="slides/slide929.xml"/><Relationship Id="rId1006" Type="http://schemas.openxmlformats.org/officeDocument/2006/relationships/slide" Target="slides/slide1005.xml"/><Relationship Id="rId155" Type="http://schemas.openxmlformats.org/officeDocument/2006/relationships/slide" Target="slides/slide154.xml"/><Relationship Id="rId362" Type="http://schemas.openxmlformats.org/officeDocument/2006/relationships/slide" Target="slides/slide361.xml"/><Relationship Id="rId222" Type="http://schemas.openxmlformats.org/officeDocument/2006/relationships/slide" Target="slides/slide221.xml"/><Relationship Id="rId667" Type="http://schemas.openxmlformats.org/officeDocument/2006/relationships/slide" Target="slides/slide666.xml"/><Relationship Id="rId874" Type="http://schemas.openxmlformats.org/officeDocument/2006/relationships/slide" Target="slides/slide873.xml"/><Relationship Id="rId17" Type="http://schemas.openxmlformats.org/officeDocument/2006/relationships/slide" Target="slides/slide16.xml"/><Relationship Id="rId527" Type="http://schemas.openxmlformats.org/officeDocument/2006/relationships/slide" Target="slides/slide526.xml"/><Relationship Id="rId734" Type="http://schemas.openxmlformats.org/officeDocument/2006/relationships/slide" Target="slides/slide733.xml"/><Relationship Id="rId941" Type="http://schemas.openxmlformats.org/officeDocument/2006/relationships/slide" Target="slides/slide940.xml"/><Relationship Id="rId1157" Type="http://schemas.openxmlformats.org/officeDocument/2006/relationships/slide" Target="slides/slide1156.xml"/><Relationship Id="rId70" Type="http://schemas.openxmlformats.org/officeDocument/2006/relationships/slide" Target="slides/slide69.xml"/><Relationship Id="rId166" Type="http://schemas.openxmlformats.org/officeDocument/2006/relationships/slide" Target="slides/slide165.xml"/><Relationship Id="rId373" Type="http://schemas.openxmlformats.org/officeDocument/2006/relationships/slide" Target="slides/slide372.xml"/><Relationship Id="rId580" Type="http://schemas.openxmlformats.org/officeDocument/2006/relationships/slide" Target="slides/slide579.xml"/><Relationship Id="rId801" Type="http://schemas.openxmlformats.org/officeDocument/2006/relationships/slide" Target="slides/slide800.xml"/><Relationship Id="rId1017" Type="http://schemas.openxmlformats.org/officeDocument/2006/relationships/slide" Target="slides/slide1016.xml"/><Relationship Id="rId1" Type="http://schemas.openxmlformats.org/officeDocument/2006/relationships/slideMaster" Target="slideMasters/slideMaster1.xml"/><Relationship Id="rId233" Type="http://schemas.openxmlformats.org/officeDocument/2006/relationships/slide" Target="slides/slide232.xml"/><Relationship Id="rId440" Type="http://schemas.openxmlformats.org/officeDocument/2006/relationships/slide" Target="slides/slide439.xml"/><Relationship Id="rId678" Type="http://schemas.openxmlformats.org/officeDocument/2006/relationships/slide" Target="slides/slide677.xml"/><Relationship Id="rId885" Type="http://schemas.openxmlformats.org/officeDocument/2006/relationships/slide" Target="slides/slide884.xml"/><Relationship Id="rId1070" Type="http://schemas.openxmlformats.org/officeDocument/2006/relationships/slide" Target="slides/slide1069.xml"/><Relationship Id="rId28" Type="http://schemas.openxmlformats.org/officeDocument/2006/relationships/slide" Target="slides/slide27.xml"/><Relationship Id="rId300" Type="http://schemas.openxmlformats.org/officeDocument/2006/relationships/slide" Target="slides/slide299.xml"/><Relationship Id="rId538" Type="http://schemas.openxmlformats.org/officeDocument/2006/relationships/slide" Target="slides/slide537.xml"/><Relationship Id="rId745" Type="http://schemas.openxmlformats.org/officeDocument/2006/relationships/slide" Target="slides/slide744.xml"/><Relationship Id="rId952" Type="http://schemas.openxmlformats.org/officeDocument/2006/relationships/slide" Target="slides/slide951.xml"/><Relationship Id="rId1168" Type="http://schemas.openxmlformats.org/officeDocument/2006/relationships/slide" Target="slides/slide1167.xml"/><Relationship Id="rId81" Type="http://schemas.openxmlformats.org/officeDocument/2006/relationships/slide" Target="slides/slide80.xml"/><Relationship Id="rId177" Type="http://schemas.openxmlformats.org/officeDocument/2006/relationships/slide" Target="slides/slide176.xml"/><Relationship Id="rId384" Type="http://schemas.openxmlformats.org/officeDocument/2006/relationships/slide" Target="slides/slide383.xml"/><Relationship Id="rId591" Type="http://schemas.openxmlformats.org/officeDocument/2006/relationships/slide" Target="slides/slide590.xml"/><Relationship Id="rId605" Type="http://schemas.openxmlformats.org/officeDocument/2006/relationships/slide" Target="slides/slide604.xml"/><Relationship Id="rId812" Type="http://schemas.openxmlformats.org/officeDocument/2006/relationships/slide" Target="slides/slide811.xml"/><Relationship Id="rId1028" Type="http://schemas.openxmlformats.org/officeDocument/2006/relationships/slide" Target="slides/slide1027.xml"/><Relationship Id="rId244" Type="http://schemas.openxmlformats.org/officeDocument/2006/relationships/slide" Target="slides/slide243.xml"/><Relationship Id="rId689" Type="http://schemas.openxmlformats.org/officeDocument/2006/relationships/slide" Target="slides/slide688.xml"/><Relationship Id="rId896" Type="http://schemas.openxmlformats.org/officeDocument/2006/relationships/slide" Target="slides/slide895.xml"/><Relationship Id="rId1081" Type="http://schemas.openxmlformats.org/officeDocument/2006/relationships/slide" Target="slides/slide1080.xml"/><Relationship Id="rId39" Type="http://schemas.openxmlformats.org/officeDocument/2006/relationships/slide" Target="slides/slide38.xml"/><Relationship Id="rId451" Type="http://schemas.openxmlformats.org/officeDocument/2006/relationships/slide" Target="slides/slide450.xml"/><Relationship Id="rId549" Type="http://schemas.openxmlformats.org/officeDocument/2006/relationships/slide" Target="slides/slide548.xml"/><Relationship Id="rId756" Type="http://schemas.openxmlformats.org/officeDocument/2006/relationships/slide" Target="slides/slide755.xml"/><Relationship Id="rId1179" Type="http://schemas.openxmlformats.org/officeDocument/2006/relationships/theme" Target="theme/theme1.xml"/><Relationship Id="rId104" Type="http://schemas.openxmlformats.org/officeDocument/2006/relationships/slide" Target="slides/slide103.xml"/><Relationship Id="rId188" Type="http://schemas.openxmlformats.org/officeDocument/2006/relationships/slide" Target="slides/slide187.xml"/><Relationship Id="rId311" Type="http://schemas.openxmlformats.org/officeDocument/2006/relationships/slide" Target="slides/slide310.xml"/><Relationship Id="rId395" Type="http://schemas.openxmlformats.org/officeDocument/2006/relationships/slide" Target="slides/slide394.xml"/><Relationship Id="rId409" Type="http://schemas.openxmlformats.org/officeDocument/2006/relationships/slide" Target="slides/slide408.xml"/><Relationship Id="rId963" Type="http://schemas.openxmlformats.org/officeDocument/2006/relationships/slide" Target="slides/slide962.xml"/><Relationship Id="rId1039" Type="http://schemas.openxmlformats.org/officeDocument/2006/relationships/slide" Target="slides/slide1038.xml"/><Relationship Id="rId92" Type="http://schemas.openxmlformats.org/officeDocument/2006/relationships/slide" Target="slides/slide91.xml"/><Relationship Id="rId616" Type="http://schemas.openxmlformats.org/officeDocument/2006/relationships/slide" Target="slides/slide615.xml"/><Relationship Id="rId823" Type="http://schemas.openxmlformats.org/officeDocument/2006/relationships/slide" Target="slides/slide822.xml"/><Relationship Id="rId255" Type="http://schemas.openxmlformats.org/officeDocument/2006/relationships/slide" Target="slides/slide254.xml"/><Relationship Id="rId462" Type="http://schemas.openxmlformats.org/officeDocument/2006/relationships/slide" Target="slides/slide461.xml"/><Relationship Id="rId1092" Type="http://schemas.openxmlformats.org/officeDocument/2006/relationships/slide" Target="slides/slide1091.xml"/><Relationship Id="rId1106" Type="http://schemas.openxmlformats.org/officeDocument/2006/relationships/slide" Target="slides/slide1105.xml"/><Relationship Id="rId115" Type="http://schemas.openxmlformats.org/officeDocument/2006/relationships/slide" Target="slides/slide114.xml"/><Relationship Id="rId322" Type="http://schemas.openxmlformats.org/officeDocument/2006/relationships/slide" Target="slides/slide321.xml"/><Relationship Id="rId767" Type="http://schemas.openxmlformats.org/officeDocument/2006/relationships/slide" Target="slides/slide766.xml"/><Relationship Id="rId974" Type="http://schemas.openxmlformats.org/officeDocument/2006/relationships/slide" Target="slides/slide973.xml"/><Relationship Id="rId199" Type="http://schemas.openxmlformats.org/officeDocument/2006/relationships/slide" Target="slides/slide198.xml"/><Relationship Id="rId627" Type="http://schemas.openxmlformats.org/officeDocument/2006/relationships/slide" Target="slides/slide626.xml"/><Relationship Id="rId834" Type="http://schemas.openxmlformats.org/officeDocument/2006/relationships/slide" Target="slides/slide833.xml"/><Relationship Id="rId266" Type="http://schemas.openxmlformats.org/officeDocument/2006/relationships/slide" Target="slides/slide265.xml"/><Relationship Id="rId473" Type="http://schemas.openxmlformats.org/officeDocument/2006/relationships/slide" Target="slides/slide472.xml"/><Relationship Id="rId680" Type="http://schemas.openxmlformats.org/officeDocument/2006/relationships/slide" Target="slides/slide679.xml"/><Relationship Id="rId901" Type="http://schemas.openxmlformats.org/officeDocument/2006/relationships/slide" Target="slides/slide900.xml"/><Relationship Id="rId1117" Type="http://schemas.openxmlformats.org/officeDocument/2006/relationships/slide" Target="slides/slide1116.xml"/><Relationship Id="rId30" Type="http://schemas.openxmlformats.org/officeDocument/2006/relationships/slide" Target="slides/slide29.xml"/><Relationship Id="rId126" Type="http://schemas.openxmlformats.org/officeDocument/2006/relationships/slide" Target="slides/slide125.xml"/><Relationship Id="rId333" Type="http://schemas.openxmlformats.org/officeDocument/2006/relationships/slide" Target="slides/slide332.xml"/><Relationship Id="rId540" Type="http://schemas.openxmlformats.org/officeDocument/2006/relationships/slide" Target="slides/slide539.xml"/><Relationship Id="rId778" Type="http://schemas.openxmlformats.org/officeDocument/2006/relationships/slide" Target="slides/slide777.xml"/><Relationship Id="rId985" Type="http://schemas.openxmlformats.org/officeDocument/2006/relationships/slide" Target="slides/slide984.xml"/><Relationship Id="rId1170" Type="http://schemas.openxmlformats.org/officeDocument/2006/relationships/slide" Target="slides/slide1169.xml"/><Relationship Id="rId638" Type="http://schemas.openxmlformats.org/officeDocument/2006/relationships/slide" Target="slides/slide637.xml"/><Relationship Id="rId845" Type="http://schemas.openxmlformats.org/officeDocument/2006/relationships/slide" Target="slides/slide844.xml"/><Relationship Id="rId1030" Type="http://schemas.openxmlformats.org/officeDocument/2006/relationships/slide" Target="slides/slide1029.xml"/><Relationship Id="rId277" Type="http://schemas.openxmlformats.org/officeDocument/2006/relationships/slide" Target="slides/slide276.xml"/><Relationship Id="rId400" Type="http://schemas.openxmlformats.org/officeDocument/2006/relationships/slide" Target="slides/slide399.xml"/><Relationship Id="rId484" Type="http://schemas.openxmlformats.org/officeDocument/2006/relationships/slide" Target="slides/slide483.xml"/><Relationship Id="rId705" Type="http://schemas.openxmlformats.org/officeDocument/2006/relationships/slide" Target="slides/slide704.xml"/><Relationship Id="rId1128" Type="http://schemas.openxmlformats.org/officeDocument/2006/relationships/slide" Target="slides/slide1127.xml"/><Relationship Id="rId137" Type="http://schemas.openxmlformats.org/officeDocument/2006/relationships/slide" Target="slides/slide136.xml"/><Relationship Id="rId344" Type="http://schemas.openxmlformats.org/officeDocument/2006/relationships/slide" Target="slides/slide343.xml"/><Relationship Id="rId691" Type="http://schemas.openxmlformats.org/officeDocument/2006/relationships/slide" Target="slides/slide690.xml"/><Relationship Id="rId789" Type="http://schemas.openxmlformats.org/officeDocument/2006/relationships/slide" Target="slides/slide788.xml"/><Relationship Id="rId912" Type="http://schemas.openxmlformats.org/officeDocument/2006/relationships/slide" Target="slides/slide911.xml"/><Relationship Id="rId996" Type="http://schemas.openxmlformats.org/officeDocument/2006/relationships/slide" Target="slides/slide995.xml"/><Relationship Id="rId41" Type="http://schemas.openxmlformats.org/officeDocument/2006/relationships/slide" Target="slides/slide40.xml"/><Relationship Id="rId551" Type="http://schemas.openxmlformats.org/officeDocument/2006/relationships/slide" Target="slides/slide550.xml"/><Relationship Id="rId649" Type="http://schemas.openxmlformats.org/officeDocument/2006/relationships/slide" Target="slides/slide648.xml"/><Relationship Id="rId856" Type="http://schemas.openxmlformats.org/officeDocument/2006/relationships/slide" Target="slides/slide855.xml"/><Relationship Id="rId190" Type="http://schemas.openxmlformats.org/officeDocument/2006/relationships/slide" Target="slides/slide189.xml"/><Relationship Id="rId204" Type="http://schemas.openxmlformats.org/officeDocument/2006/relationships/slide" Target="slides/slide203.xml"/><Relationship Id="rId288" Type="http://schemas.openxmlformats.org/officeDocument/2006/relationships/slide" Target="slides/slide287.xml"/><Relationship Id="rId411" Type="http://schemas.openxmlformats.org/officeDocument/2006/relationships/slide" Target="slides/slide410.xml"/><Relationship Id="rId509" Type="http://schemas.openxmlformats.org/officeDocument/2006/relationships/slide" Target="slides/slide508.xml"/><Relationship Id="rId1041" Type="http://schemas.openxmlformats.org/officeDocument/2006/relationships/slide" Target="slides/slide1040.xml"/><Relationship Id="rId1139" Type="http://schemas.openxmlformats.org/officeDocument/2006/relationships/slide" Target="slides/slide1138.xml"/><Relationship Id="rId495" Type="http://schemas.openxmlformats.org/officeDocument/2006/relationships/slide" Target="slides/slide494.xml"/><Relationship Id="rId716" Type="http://schemas.openxmlformats.org/officeDocument/2006/relationships/slide" Target="slides/slide715.xml"/><Relationship Id="rId923" Type="http://schemas.openxmlformats.org/officeDocument/2006/relationships/slide" Target="slides/slide922.xml"/><Relationship Id="rId52" Type="http://schemas.openxmlformats.org/officeDocument/2006/relationships/slide" Target="slides/slide51.xml"/><Relationship Id="rId148" Type="http://schemas.openxmlformats.org/officeDocument/2006/relationships/slide" Target="slides/slide147.xml"/><Relationship Id="rId355" Type="http://schemas.openxmlformats.org/officeDocument/2006/relationships/slide" Target="slides/slide354.xml"/><Relationship Id="rId562" Type="http://schemas.openxmlformats.org/officeDocument/2006/relationships/slide" Target="slides/slide561.xml"/><Relationship Id="rId215" Type="http://schemas.openxmlformats.org/officeDocument/2006/relationships/slide" Target="slides/slide214.xml"/><Relationship Id="rId422" Type="http://schemas.openxmlformats.org/officeDocument/2006/relationships/slide" Target="slides/slide421.xml"/><Relationship Id="rId867" Type="http://schemas.openxmlformats.org/officeDocument/2006/relationships/slide" Target="slides/slide866.xml"/><Relationship Id="rId1052" Type="http://schemas.openxmlformats.org/officeDocument/2006/relationships/slide" Target="slides/slide1051.xml"/><Relationship Id="rId299" Type="http://schemas.openxmlformats.org/officeDocument/2006/relationships/slide" Target="slides/slide298.xml"/><Relationship Id="rId727" Type="http://schemas.openxmlformats.org/officeDocument/2006/relationships/slide" Target="slides/slide726.xml"/><Relationship Id="rId934" Type="http://schemas.openxmlformats.org/officeDocument/2006/relationships/slide" Target="slides/slide933.xml"/><Relationship Id="rId63" Type="http://schemas.openxmlformats.org/officeDocument/2006/relationships/slide" Target="slides/slide62.xml"/><Relationship Id="rId159" Type="http://schemas.openxmlformats.org/officeDocument/2006/relationships/slide" Target="slides/slide158.xml"/><Relationship Id="rId366" Type="http://schemas.openxmlformats.org/officeDocument/2006/relationships/slide" Target="slides/slide365.xml"/><Relationship Id="rId573" Type="http://schemas.openxmlformats.org/officeDocument/2006/relationships/slide" Target="slides/slide572.xml"/><Relationship Id="rId780" Type="http://schemas.openxmlformats.org/officeDocument/2006/relationships/slide" Target="slides/slide779.xml"/><Relationship Id="rId226" Type="http://schemas.openxmlformats.org/officeDocument/2006/relationships/slide" Target="slides/slide225.xml"/><Relationship Id="rId433" Type="http://schemas.openxmlformats.org/officeDocument/2006/relationships/slide" Target="slides/slide432.xml"/><Relationship Id="rId878" Type="http://schemas.openxmlformats.org/officeDocument/2006/relationships/slide" Target="slides/slide877.xml"/><Relationship Id="rId1063" Type="http://schemas.openxmlformats.org/officeDocument/2006/relationships/slide" Target="slides/slide1062.xml"/><Relationship Id="rId640" Type="http://schemas.openxmlformats.org/officeDocument/2006/relationships/slide" Target="slides/slide639.xml"/><Relationship Id="rId738" Type="http://schemas.openxmlformats.org/officeDocument/2006/relationships/slide" Target="slides/slide737.xml"/><Relationship Id="rId945" Type="http://schemas.openxmlformats.org/officeDocument/2006/relationships/slide" Target="slides/slide944.xml"/><Relationship Id="rId74" Type="http://schemas.openxmlformats.org/officeDocument/2006/relationships/slide" Target="slides/slide73.xml"/><Relationship Id="rId377" Type="http://schemas.openxmlformats.org/officeDocument/2006/relationships/slide" Target="slides/slide376.xml"/><Relationship Id="rId500" Type="http://schemas.openxmlformats.org/officeDocument/2006/relationships/slide" Target="slides/slide499.xml"/><Relationship Id="rId584" Type="http://schemas.openxmlformats.org/officeDocument/2006/relationships/slide" Target="slides/slide583.xml"/><Relationship Id="rId805" Type="http://schemas.openxmlformats.org/officeDocument/2006/relationships/slide" Target="slides/slide804.xml"/><Relationship Id="rId1130" Type="http://schemas.openxmlformats.org/officeDocument/2006/relationships/slide" Target="slides/slide1129.xml"/><Relationship Id="rId5" Type="http://schemas.openxmlformats.org/officeDocument/2006/relationships/slide" Target="slides/slide4.xml"/><Relationship Id="rId237" Type="http://schemas.openxmlformats.org/officeDocument/2006/relationships/slide" Target="slides/slide236.xml"/><Relationship Id="rId791" Type="http://schemas.openxmlformats.org/officeDocument/2006/relationships/slide" Target="slides/slide790.xml"/><Relationship Id="rId889" Type="http://schemas.openxmlformats.org/officeDocument/2006/relationships/slide" Target="slides/slide888.xml"/><Relationship Id="rId1074" Type="http://schemas.openxmlformats.org/officeDocument/2006/relationships/slide" Target="slides/slide1073.xml"/><Relationship Id="rId444" Type="http://schemas.openxmlformats.org/officeDocument/2006/relationships/slide" Target="slides/slide443.xml"/><Relationship Id="rId651" Type="http://schemas.openxmlformats.org/officeDocument/2006/relationships/slide" Target="slides/slide650.xml"/><Relationship Id="rId749" Type="http://schemas.openxmlformats.org/officeDocument/2006/relationships/slide" Target="slides/slide748.xml"/><Relationship Id="rId290" Type="http://schemas.openxmlformats.org/officeDocument/2006/relationships/slide" Target="slides/slide289.xml"/><Relationship Id="rId304" Type="http://schemas.openxmlformats.org/officeDocument/2006/relationships/slide" Target="slides/slide303.xml"/><Relationship Id="rId388" Type="http://schemas.openxmlformats.org/officeDocument/2006/relationships/slide" Target="slides/slide387.xml"/><Relationship Id="rId511" Type="http://schemas.openxmlformats.org/officeDocument/2006/relationships/slide" Target="slides/slide510.xml"/><Relationship Id="rId609" Type="http://schemas.openxmlformats.org/officeDocument/2006/relationships/slide" Target="slides/slide608.xml"/><Relationship Id="rId956" Type="http://schemas.openxmlformats.org/officeDocument/2006/relationships/slide" Target="slides/slide955.xml"/><Relationship Id="rId1141" Type="http://schemas.openxmlformats.org/officeDocument/2006/relationships/slide" Target="slides/slide1140.xml"/><Relationship Id="rId85" Type="http://schemas.openxmlformats.org/officeDocument/2006/relationships/slide" Target="slides/slide84.xml"/><Relationship Id="rId150" Type="http://schemas.openxmlformats.org/officeDocument/2006/relationships/slide" Target="slides/slide149.xml"/><Relationship Id="rId595" Type="http://schemas.openxmlformats.org/officeDocument/2006/relationships/slide" Target="slides/slide594.xml"/><Relationship Id="rId816" Type="http://schemas.openxmlformats.org/officeDocument/2006/relationships/slide" Target="slides/slide815.xml"/><Relationship Id="rId1001" Type="http://schemas.openxmlformats.org/officeDocument/2006/relationships/slide" Target="slides/slide1000.xml"/><Relationship Id="rId248" Type="http://schemas.openxmlformats.org/officeDocument/2006/relationships/slide" Target="slides/slide247.xml"/><Relationship Id="rId455" Type="http://schemas.openxmlformats.org/officeDocument/2006/relationships/slide" Target="slides/slide454.xml"/><Relationship Id="rId662" Type="http://schemas.openxmlformats.org/officeDocument/2006/relationships/slide" Target="slides/slide661.xml"/><Relationship Id="rId1085" Type="http://schemas.openxmlformats.org/officeDocument/2006/relationships/slide" Target="slides/slide1084.xml"/><Relationship Id="rId12" Type="http://schemas.openxmlformats.org/officeDocument/2006/relationships/slide" Target="slides/slide11.xml"/><Relationship Id="rId108" Type="http://schemas.openxmlformats.org/officeDocument/2006/relationships/slide" Target="slides/slide107.xml"/><Relationship Id="rId315" Type="http://schemas.openxmlformats.org/officeDocument/2006/relationships/slide" Target="slides/slide314.xml"/><Relationship Id="rId522" Type="http://schemas.openxmlformats.org/officeDocument/2006/relationships/slide" Target="slides/slide521.xml"/><Relationship Id="rId967" Type="http://schemas.openxmlformats.org/officeDocument/2006/relationships/slide" Target="slides/slide966.xml"/><Relationship Id="rId1152" Type="http://schemas.openxmlformats.org/officeDocument/2006/relationships/slide" Target="slides/slide1151.xml"/><Relationship Id="rId96" Type="http://schemas.openxmlformats.org/officeDocument/2006/relationships/slide" Target="slides/slide95.xml"/><Relationship Id="rId161" Type="http://schemas.openxmlformats.org/officeDocument/2006/relationships/slide" Target="slides/slide160.xml"/><Relationship Id="rId399" Type="http://schemas.openxmlformats.org/officeDocument/2006/relationships/slide" Target="slides/slide398.xml"/><Relationship Id="rId827" Type="http://schemas.openxmlformats.org/officeDocument/2006/relationships/slide" Target="slides/slide826.xml"/><Relationship Id="rId1012" Type="http://schemas.openxmlformats.org/officeDocument/2006/relationships/slide" Target="slides/slide1011.xml"/><Relationship Id="rId259" Type="http://schemas.openxmlformats.org/officeDocument/2006/relationships/slide" Target="slides/slide258.xml"/><Relationship Id="rId466" Type="http://schemas.openxmlformats.org/officeDocument/2006/relationships/slide" Target="slides/slide465.xml"/><Relationship Id="rId673" Type="http://schemas.openxmlformats.org/officeDocument/2006/relationships/slide" Target="slides/slide672.xml"/><Relationship Id="rId880" Type="http://schemas.openxmlformats.org/officeDocument/2006/relationships/slide" Target="slides/slide879.xml"/><Relationship Id="rId1096" Type="http://schemas.openxmlformats.org/officeDocument/2006/relationships/slide" Target="slides/slide1095.xml"/><Relationship Id="rId23" Type="http://schemas.openxmlformats.org/officeDocument/2006/relationships/slide" Target="slides/slide22.xml"/><Relationship Id="rId119" Type="http://schemas.openxmlformats.org/officeDocument/2006/relationships/slide" Target="slides/slide118.xml"/><Relationship Id="rId326" Type="http://schemas.openxmlformats.org/officeDocument/2006/relationships/slide" Target="slides/slide325.xml"/><Relationship Id="rId533" Type="http://schemas.openxmlformats.org/officeDocument/2006/relationships/slide" Target="slides/slide532.xml"/><Relationship Id="rId978" Type="http://schemas.openxmlformats.org/officeDocument/2006/relationships/slide" Target="slides/slide977.xml"/><Relationship Id="rId1163" Type="http://schemas.openxmlformats.org/officeDocument/2006/relationships/slide" Target="slides/slide1162.xml"/><Relationship Id="rId740" Type="http://schemas.openxmlformats.org/officeDocument/2006/relationships/slide" Target="slides/slide739.xml"/><Relationship Id="rId838" Type="http://schemas.openxmlformats.org/officeDocument/2006/relationships/slide" Target="slides/slide837.xml"/><Relationship Id="rId1023" Type="http://schemas.openxmlformats.org/officeDocument/2006/relationships/slide" Target="slides/slide1022.xml"/><Relationship Id="rId172" Type="http://schemas.openxmlformats.org/officeDocument/2006/relationships/slide" Target="slides/slide171.xml"/><Relationship Id="rId477" Type="http://schemas.openxmlformats.org/officeDocument/2006/relationships/slide" Target="slides/slide476.xml"/><Relationship Id="rId600" Type="http://schemas.openxmlformats.org/officeDocument/2006/relationships/slide" Target="slides/slide599.xml"/><Relationship Id="rId684" Type="http://schemas.openxmlformats.org/officeDocument/2006/relationships/slide" Target="slides/slide683.xml"/><Relationship Id="rId337" Type="http://schemas.openxmlformats.org/officeDocument/2006/relationships/slide" Target="slides/slide336.xml"/><Relationship Id="rId891" Type="http://schemas.openxmlformats.org/officeDocument/2006/relationships/slide" Target="slides/slide890.xml"/><Relationship Id="rId905" Type="http://schemas.openxmlformats.org/officeDocument/2006/relationships/slide" Target="slides/slide904.xml"/><Relationship Id="rId989" Type="http://schemas.openxmlformats.org/officeDocument/2006/relationships/slide" Target="slides/slide988.xml"/><Relationship Id="rId34" Type="http://schemas.openxmlformats.org/officeDocument/2006/relationships/slide" Target="slides/slide33.xml"/><Relationship Id="rId544" Type="http://schemas.openxmlformats.org/officeDocument/2006/relationships/slide" Target="slides/slide543.xml"/><Relationship Id="rId751" Type="http://schemas.openxmlformats.org/officeDocument/2006/relationships/slide" Target="slides/slide750.xml"/><Relationship Id="rId849" Type="http://schemas.openxmlformats.org/officeDocument/2006/relationships/slide" Target="slides/slide848.xml"/><Relationship Id="rId1174" Type="http://schemas.openxmlformats.org/officeDocument/2006/relationships/slide" Target="slides/slide1173.xml"/><Relationship Id="rId183" Type="http://schemas.openxmlformats.org/officeDocument/2006/relationships/slide" Target="slides/slide182.xml"/><Relationship Id="rId390" Type="http://schemas.openxmlformats.org/officeDocument/2006/relationships/slide" Target="slides/slide389.xml"/><Relationship Id="rId404" Type="http://schemas.openxmlformats.org/officeDocument/2006/relationships/slide" Target="slides/slide403.xml"/><Relationship Id="rId611" Type="http://schemas.openxmlformats.org/officeDocument/2006/relationships/slide" Target="slides/slide610.xml"/><Relationship Id="rId1034" Type="http://schemas.openxmlformats.org/officeDocument/2006/relationships/slide" Target="slides/slide1033.xml"/><Relationship Id="rId250" Type="http://schemas.openxmlformats.org/officeDocument/2006/relationships/slide" Target="slides/slide249.xml"/><Relationship Id="rId488" Type="http://schemas.openxmlformats.org/officeDocument/2006/relationships/slide" Target="slides/slide487.xml"/><Relationship Id="rId695" Type="http://schemas.openxmlformats.org/officeDocument/2006/relationships/slide" Target="slides/slide694.xml"/><Relationship Id="rId709" Type="http://schemas.openxmlformats.org/officeDocument/2006/relationships/slide" Target="slides/slide708.xml"/><Relationship Id="rId916" Type="http://schemas.openxmlformats.org/officeDocument/2006/relationships/slide" Target="slides/slide915.xml"/><Relationship Id="rId1101" Type="http://schemas.openxmlformats.org/officeDocument/2006/relationships/slide" Target="slides/slide1100.xml"/><Relationship Id="rId45" Type="http://schemas.openxmlformats.org/officeDocument/2006/relationships/slide" Target="slides/slide44.xml"/><Relationship Id="rId110" Type="http://schemas.openxmlformats.org/officeDocument/2006/relationships/slide" Target="slides/slide109.xml"/><Relationship Id="rId348" Type="http://schemas.openxmlformats.org/officeDocument/2006/relationships/slide" Target="slides/slide347.xml"/><Relationship Id="rId555" Type="http://schemas.openxmlformats.org/officeDocument/2006/relationships/slide" Target="slides/slide554.xml"/><Relationship Id="rId762" Type="http://schemas.openxmlformats.org/officeDocument/2006/relationships/slide" Target="slides/slide761.xml"/><Relationship Id="rId194" Type="http://schemas.openxmlformats.org/officeDocument/2006/relationships/slide" Target="slides/slide193.xml"/><Relationship Id="rId208" Type="http://schemas.openxmlformats.org/officeDocument/2006/relationships/slide" Target="slides/slide207.xml"/><Relationship Id="rId415" Type="http://schemas.openxmlformats.org/officeDocument/2006/relationships/slide" Target="slides/slide414.xml"/><Relationship Id="rId622" Type="http://schemas.openxmlformats.org/officeDocument/2006/relationships/slide" Target="slides/slide621.xml"/><Relationship Id="rId1045" Type="http://schemas.openxmlformats.org/officeDocument/2006/relationships/slide" Target="slides/slide1044.xml"/><Relationship Id="rId261" Type="http://schemas.openxmlformats.org/officeDocument/2006/relationships/slide" Target="slides/slide260.xml"/><Relationship Id="rId499" Type="http://schemas.openxmlformats.org/officeDocument/2006/relationships/slide" Target="slides/slide498.xml"/><Relationship Id="rId927" Type="http://schemas.openxmlformats.org/officeDocument/2006/relationships/slide" Target="slides/slide926.xml"/><Relationship Id="rId1112" Type="http://schemas.openxmlformats.org/officeDocument/2006/relationships/slide" Target="slides/slide1111.xml"/><Relationship Id="rId56" Type="http://schemas.openxmlformats.org/officeDocument/2006/relationships/slide" Target="slides/slide55.xml"/><Relationship Id="rId359" Type="http://schemas.openxmlformats.org/officeDocument/2006/relationships/slide" Target="slides/slide358.xml"/><Relationship Id="rId566" Type="http://schemas.openxmlformats.org/officeDocument/2006/relationships/slide" Target="slides/slide565.xml"/><Relationship Id="rId773" Type="http://schemas.openxmlformats.org/officeDocument/2006/relationships/slide" Target="slides/slide772.xml"/><Relationship Id="rId121" Type="http://schemas.openxmlformats.org/officeDocument/2006/relationships/slide" Target="slides/slide120.xml"/><Relationship Id="rId219" Type="http://schemas.openxmlformats.org/officeDocument/2006/relationships/slide" Target="slides/slide218.xml"/><Relationship Id="rId426" Type="http://schemas.openxmlformats.org/officeDocument/2006/relationships/slide" Target="slides/slide425.xml"/><Relationship Id="rId633" Type="http://schemas.openxmlformats.org/officeDocument/2006/relationships/slide" Target="slides/slide632.xml"/><Relationship Id="rId980" Type="http://schemas.openxmlformats.org/officeDocument/2006/relationships/slide" Target="slides/slide979.xml"/><Relationship Id="rId1056" Type="http://schemas.openxmlformats.org/officeDocument/2006/relationships/slide" Target="slides/slide1055.xml"/><Relationship Id="rId840" Type="http://schemas.openxmlformats.org/officeDocument/2006/relationships/slide" Target="slides/slide839.xml"/><Relationship Id="rId938" Type="http://schemas.openxmlformats.org/officeDocument/2006/relationships/slide" Target="slides/slide937.xml"/><Relationship Id="rId67" Type="http://schemas.openxmlformats.org/officeDocument/2006/relationships/slide" Target="slides/slide66.xml"/><Relationship Id="rId272" Type="http://schemas.openxmlformats.org/officeDocument/2006/relationships/slide" Target="slides/slide271.xml"/><Relationship Id="rId577" Type="http://schemas.openxmlformats.org/officeDocument/2006/relationships/slide" Target="slides/slide576.xml"/><Relationship Id="rId700" Type="http://schemas.openxmlformats.org/officeDocument/2006/relationships/slide" Target="slides/slide699.xml"/><Relationship Id="rId1123" Type="http://schemas.openxmlformats.org/officeDocument/2006/relationships/slide" Target="slides/slide1122.xml"/><Relationship Id="rId132" Type="http://schemas.openxmlformats.org/officeDocument/2006/relationships/slide" Target="slides/slide131.xml"/><Relationship Id="rId784" Type="http://schemas.openxmlformats.org/officeDocument/2006/relationships/slide" Target="slides/slide783.xml"/><Relationship Id="rId991" Type="http://schemas.openxmlformats.org/officeDocument/2006/relationships/slide" Target="slides/slide990.xml"/><Relationship Id="rId1067" Type="http://schemas.openxmlformats.org/officeDocument/2006/relationships/slide" Target="slides/slide1066.xml"/><Relationship Id="rId437" Type="http://schemas.openxmlformats.org/officeDocument/2006/relationships/slide" Target="slides/slide436.xml"/><Relationship Id="rId644" Type="http://schemas.openxmlformats.org/officeDocument/2006/relationships/slide" Target="slides/slide643.xml"/><Relationship Id="rId851" Type="http://schemas.openxmlformats.org/officeDocument/2006/relationships/slide" Target="slides/slide850.xml"/><Relationship Id="rId283" Type="http://schemas.openxmlformats.org/officeDocument/2006/relationships/slide" Target="slides/slide282.xml"/><Relationship Id="rId490" Type="http://schemas.openxmlformats.org/officeDocument/2006/relationships/slide" Target="slides/slide489.xml"/><Relationship Id="rId504" Type="http://schemas.openxmlformats.org/officeDocument/2006/relationships/slide" Target="slides/slide503.xml"/><Relationship Id="rId711" Type="http://schemas.openxmlformats.org/officeDocument/2006/relationships/slide" Target="slides/slide710.xml"/><Relationship Id="rId949" Type="http://schemas.openxmlformats.org/officeDocument/2006/relationships/slide" Target="slides/slide948.xml"/><Relationship Id="rId1134" Type="http://schemas.openxmlformats.org/officeDocument/2006/relationships/slide" Target="slides/slide1133.xml"/><Relationship Id="rId78" Type="http://schemas.openxmlformats.org/officeDocument/2006/relationships/slide" Target="slides/slide77.xml"/><Relationship Id="rId143" Type="http://schemas.openxmlformats.org/officeDocument/2006/relationships/slide" Target="slides/slide142.xml"/><Relationship Id="rId350" Type="http://schemas.openxmlformats.org/officeDocument/2006/relationships/slide" Target="slides/slide349.xml"/><Relationship Id="rId588" Type="http://schemas.openxmlformats.org/officeDocument/2006/relationships/slide" Target="slides/slide587.xml"/><Relationship Id="rId795" Type="http://schemas.openxmlformats.org/officeDocument/2006/relationships/slide" Target="slides/slide794.xml"/><Relationship Id="rId809" Type="http://schemas.openxmlformats.org/officeDocument/2006/relationships/slide" Target="slides/slide808.xml"/><Relationship Id="rId9" Type="http://schemas.openxmlformats.org/officeDocument/2006/relationships/slide" Target="slides/slide8.xml"/><Relationship Id="rId210" Type="http://schemas.openxmlformats.org/officeDocument/2006/relationships/slide" Target="slides/slide209.xml"/><Relationship Id="rId448" Type="http://schemas.openxmlformats.org/officeDocument/2006/relationships/slide" Target="slides/slide447.xml"/><Relationship Id="rId655" Type="http://schemas.openxmlformats.org/officeDocument/2006/relationships/slide" Target="slides/slide654.xml"/><Relationship Id="rId862" Type="http://schemas.openxmlformats.org/officeDocument/2006/relationships/slide" Target="slides/slide861.xml"/><Relationship Id="rId1078" Type="http://schemas.openxmlformats.org/officeDocument/2006/relationships/slide" Target="slides/slide1077.xml"/><Relationship Id="rId294" Type="http://schemas.openxmlformats.org/officeDocument/2006/relationships/slide" Target="slides/slide293.xml"/><Relationship Id="rId308" Type="http://schemas.openxmlformats.org/officeDocument/2006/relationships/slide" Target="slides/slide307.xml"/><Relationship Id="rId515" Type="http://schemas.openxmlformats.org/officeDocument/2006/relationships/slide" Target="slides/slide514.xml"/><Relationship Id="rId722" Type="http://schemas.openxmlformats.org/officeDocument/2006/relationships/slide" Target="slides/slide721.xml"/><Relationship Id="rId1145" Type="http://schemas.openxmlformats.org/officeDocument/2006/relationships/slide" Target="slides/slide1144.xml"/><Relationship Id="rId89" Type="http://schemas.openxmlformats.org/officeDocument/2006/relationships/slide" Target="slides/slide88.xml"/><Relationship Id="rId154" Type="http://schemas.openxmlformats.org/officeDocument/2006/relationships/slide" Target="slides/slide153.xml"/><Relationship Id="rId361" Type="http://schemas.openxmlformats.org/officeDocument/2006/relationships/slide" Target="slides/slide360.xml"/><Relationship Id="rId599" Type="http://schemas.openxmlformats.org/officeDocument/2006/relationships/slide" Target="slides/slide598.xml"/><Relationship Id="rId1005" Type="http://schemas.openxmlformats.org/officeDocument/2006/relationships/slide" Target="slides/slide1004.xml"/><Relationship Id="rId459" Type="http://schemas.openxmlformats.org/officeDocument/2006/relationships/slide" Target="slides/slide458.xml"/><Relationship Id="rId666" Type="http://schemas.openxmlformats.org/officeDocument/2006/relationships/slide" Target="slides/slide665.xml"/><Relationship Id="rId873" Type="http://schemas.openxmlformats.org/officeDocument/2006/relationships/slide" Target="slides/slide872.xml"/><Relationship Id="rId1089" Type="http://schemas.openxmlformats.org/officeDocument/2006/relationships/slide" Target="slides/slide1088.xml"/><Relationship Id="rId16" Type="http://schemas.openxmlformats.org/officeDocument/2006/relationships/slide" Target="slides/slide15.xml"/><Relationship Id="rId221" Type="http://schemas.openxmlformats.org/officeDocument/2006/relationships/slide" Target="slides/slide220.xml"/><Relationship Id="rId319" Type="http://schemas.openxmlformats.org/officeDocument/2006/relationships/slide" Target="slides/slide318.xml"/><Relationship Id="rId526" Type="http://schemas.openxmlformats.org/officeDocument/2006/relationships/slide" Target="slides/slide525.xml"/><Relationship Id="rId1156" Type="http://schemas.openxmlformats.org/officeDocument/2006/relationships/slide" Target="slides/slide1155.xml"/><Relationship Id="rId733" Type="http://schemas.openxmlformats.org/officeDocument/2006/relationships/slide" Target="slides/slide732.xml"/><Relationship Id="rId940" Type="http://schemas.openxmlformats.org/officeDocument/2006/relationships/slide" Target="slides/slide939.xml"/><Relationship Id="rId1016" Type="http://schemas.openxmlformats.org/officeDocument/2006/relationships/slide" Target="slides/slide1015.xml"/><Relationship Id="rId165" Type="http://schemas.openxmlformats.org/officeDocument/2006/relationships/slide" Target="slides/slide164.xml"/><Relationship Id="rId372" Type="http://schemas.openxmlformats.org/officeDocument/2006/relationships/slide" Target="slides/slide371.xml"/><Relationship Id="rId677" Type="http://schemas.openxmlformats.org/officeDocument/2006/relationships/slide" Target="slides/slide676.xml"/><Relationship Id="rId800" Type="http://schemas.openxmlformats.org/officeDocument/2006/relationships/slide" Target="slides/slide799.xml"/><Relationship Id="rId232" Type="http://schemas.openxmlformats.org/officeDocument/2006/relationships/slide" Target="slides/slide231.xml"/><Relationship Id="rId884" Type="http://schemas.openxmlformats.org/officeDocument/2006/relationships/slide" Target="slides/slide883.xml"/><Relationship Id="rId27" Type="http://schemas.openxmlformats.org/officeDocument/2006/relationships/slide" Target="slides/slide26.xml"/><Relationship Id="rId537" Type="http://schemas.openxmlformats.org/officeDocument/2006/relationships/slide" Target="slides/slide536.xml"/><Relationship Id="rId744" Type="http://schemas.openxmlformats.org/officeDocument/2006/relationships/slide" Target="slides/slide743.xml"/><Relationship Id="rId951" Type="http://schemas.openxmlformats.org/officeDocument/2006/relationships/slide" Target="slides/slide950.xml"/><Relationship Id="rId1167" Type="http://schemas.openxmlformats.org/officeDocument/2006/relationships/slide" Target="slides/slide1166.xml"/><Relationship Id="rId80" Type="http://schemas.openxmlformats.org/officeDocument/2006/relationships/slide" Target="slides/slide79.xml"/><Relationship Id="rId176" Type="http://schemas.openxmlformats.org/officeDocument/2006/relationships/slide" Target="slides/slide175.xml"/><Relationship Id="rId383" Type="http://schemas.openxmlformats.org/officeDocument/2006/relationships/slide" Target="slides/slide382.xml"/><Relationship Id="rId590" Type="http://schemas.openxmlformats.org/officeDocument/2006/relationships/slide" Target="slides/slide589.xml"/><Relationship Id="rId604" Type="http://schemas.openxmlformats.org/officeDocument/2006/relationships/slide" Target="slides/slide603.xml"/><Relationship Id="rId811" Type="http://schemas.openxmlformats.org/officeDocument/2006/relationships/slide" Target="slides/slide810.xml"/><Relationship Id="rId1027" Type="http://schemas.openxmlformats.org/officeDocument/2006/relationships/slide" Target="slides/slide1026.xml"/><Relationship Id="rId243" Type="http://schemas.openxmlformats.org/officeDocument/2006/relationships/slide" Target="slides/slide242.xml"/><Relationship Id="rId450" Type="http://schemas.openxmlformats.org/officeDocument/2006/relationships/slide" Target="slides/slide449.xml"/><Relationship Id="rId688" Type="http://schemas.openxmlformats.org/officeDocument/2006/relationships/slide" Target="slides/slide687.xml"/><Relationship Id="rId895" Type="http://schemas.openxmlformats.org/officeDocument/2006/relationships/slide" Target="slides/slide894.xml"/><Relationship Id="rId909" Type="http://schemas.openxmlformats.org/officeDocument/2006/relationships/slide" Target="slides/slide908.xml"/><Relationship Id="rId1080" Type="http://schemas.openxmlformats.org/officeDocument/2006/relationships/slide" Target="slides/slide1079.xml"/><Relationship Id="rId38" Type="http://schemas.openxmlformats.org/officeDocument/2006/relationships/slide" Target="slides/slide37.xml"/><Relationship Id="rId103" Type="http://schemas.openxmlformats.org/officeDocument/2006/relationships/slide" Target="slides/slide102.xml"/><Relationship Id="rId310" Type="http://schemas.openxmlformats.org/officeDocument/2006/relationships/slide" Target="slides/slide309.xml"/><Relationship Id="rId548" Type="http://schemas.openxmlformats.org/officeDocument/2006/relationships/slide" Target="slides/slide547.xml"/><Relationship Id="rId755" Type="http://schemas.openxmlformats.org/officeDocument/2006/relationships/slide" Target="slides/slide754.xml"/><Relationship Id="rId962" Type="http://schemas.openxmlformats.org/officeDocument/2006/relationships/slide" Target="slides/slide961.xml"/><Relationship Id="rId1178" Type="http://schemas.openxmlformats.org/officeDocument/2006/relationships/viewProps" Target="viewProps.xml"/><Relationship Id="rId91" Type="http://schemas.openxmlformats.org/officeDocument/2006/relationships/slide" Target="slides/slide90.xml"/><Relationship Id="rId187" Type="http://schemas.openxmlformats.org/officeDocument/2006/relationships/slide" Target="slides/slide186.xml"/><Relationship Id="rId394" Type="http://schemas.openxmlformats.org/officeDocument/2006/relationships/slide" Target="slides/slide393.xml"/><Relationship Id="rId408" Type="http://schemas.openxmlformats.org/officeDocument/2006/relationships/slide" Target="slides/slide407.xml"/><Relationship Id="rId615" Type="http://schemas.openxmlformats.org/officeDocument/2006/relationships/slide" Target="slides/slide614.xml"/><Relationship Id="rId822" Type="http://schemas.openxmlformats.org/officeDocument/2006/relationships/slide" Target="slides/slide821.xml"/><Relationship Id="rId1038" Type="http://schemas.openxmlformats.org/officeDocument/2006/relationships/slide" Target="slides/slide1037.xml"/><Relationship Id="rId254" Type="http://schemas.openxmlformats.org/officeDocument/2006/relationships/slide" Target="slides/slide253.xml"/><Relationship Id="rId699" Type="http://schemas.openxmlformats.org/officeDocument/2006/relationships/slide" Target="slides/slide698.xml"/><Relationship Id="rId1091" Type="http://schemas.openxmlformats.org/officeDocument/2006/relationships/slide" Target="slides/slide1090.xml"/><Relationship Id="rId1105" Type="http://schemas.openxmlformats.org/officeDocument/2006/relationships/slide" Target="slides/slide1104.xml"/><Relationship Id="rId49" Type="http://schemas.openxmlformats.org/officeDocument/2006/relationships/slide" Target="slides/slide48.xml"/><Relationship Id="rId114" Type="http://schemas.openxmlformats.org/officeDocument/2006/relationships/slide" Target="slides/slide113.xml"/><Relationship Id="rId461" Type="http://schemas.openxmlformats.org/officeDocument/2006/relationships/slide" Target="slides/slide460.xml"/><Relationship Id="rId559" Type="http://schemas.openxmlformats.org/officeDocument/2006/relationships/slide" Target="slides/slide558.xml"/><Relationship Id="rId766" Type="http://schemas.openxmlformats.org/officeDocument/2006/relationships/slide" Target="slides/slide765.xml"/><Relationship Id="rId198" Type="http://schemas.openxmlformats.org/officeDocument/2006/relationships/slide" Target="slides/slide197.xml"/><Relationship Id="rId321" Type="http://schemas.openxmlformats.org/officeDocument/2006/relationships/slide" Target="slides/slide320.xml"/><Relationship Id="rId419" Type="http://schemas.openxmlformats.org/officeDocument/2006/relationships/slide" Target="slides/slide418.xml"/><Relationship Id="rId626" Type="http://schemas.openxmlformats.org/officeDocument/2006/relationships/slide" Target="slides/slide625.xml"/><Relationship Id="rId973" Type="http://schemas.openxmlformats.org/officeDocument/2006/relationships/slide" Target="slides/slide972.xml"/><Relationship Id="rId1049" Type="http://schemas.openxmlformats.org/officeDocument/2006/relationships/slide" Target="slides/slide1048.xml"/><Relationship Id="rId833" Type="http://schemas.openxmlformats.org/officeDocument/2006/relationships/slide" Target="slides/slide832.xml"/><Relationship Id="rId1116" Type="http://schemas.openxmlformats.org/officeDocument/2006/relationships/slide" Target="slides/slide1115.xml"/><Relationship Id="rId265" Type="http://schemas.openxmlformats.org/officeDocument/2006/relationships/slide" Target="slides/slide264.xml"/><Relationship Id="rId472" Type="http://schemas.openxmlformats.org/officeDocument/2006/relationships/slide" Target="slides/slide471.xml"/><Relationship Id="rId900" Type="http://schemas.openxmlformats.org/officeDocument/2006/relationships/slide" Target="slides/slide899.xml"/><Relationship Id="rId125" Type="http://schemas.openxmlformats.org/officeDocument/2006/relationships/slide" Target="slides/slide124.xml"/><Relationship Id="rId332" Type="http://schemas.openxmlformats.org/officeDocument/2006/relationships/slide" Target="slides/slide331.xml"/><Relationship Id="rId777" Type="http://schemas.openxmlformats.org/officeDocument/2006/relationships/slide" Target="slides/slide776.xml"/><Relationship Id="rId984" Type="http://schemas.openxmlformats.org/officeDocument/2006/relationships/slide" Target="slides/slide983.xml"/><Relationship Id="rId637" Type="http://schemas.openxmlformats.org/officeDocument/2006/relationships/slide" Target="slides/slide636.xml"/><Relationship Id="rId844" Type="http://schemas.openxmlformats.org/officeDocument/2006/relationships/slide" Target="slides/slide843.xml"/><Relationship Id="rId276" Type="http://schemas.openxmlformats.org/officeDocument/2006/relationships/slide" Target="slides/slide275.xml"/><Relationship Id="rId483" Type="http://schemas.openxmlformats.org/officeDocument/2006/relationships/slide" Target="slides/slide482.xml"/><Relationship Id="rId690" Type="http://schemas.openxmlformats.org/officeDocument/2006/relationships/slide" Target="slides/slide689.xml"/><Relationship Id="rId704" Type="http://schemas.openxmlformats.org/officeDocument/2006/relationships/slide" Target="slides/slide703.xml"/><Relationship Id="rId911" Type="http://schemas.openxmlformats.org/officeDocument/2006/relationships/slide" Target="slides/slide910.xml"/><Relationship Id="rId1127" Type="http://schemas.openxmlformats.org/officeDocument/2006/relationships/slide" Target="slides/slide1126.xml"/><Relationship Id="rId40" Type="http://schemas.openxmlformats.org/officeDocument/2006/relationships/slide" Target="slides/slide39.xml"/><Relationship Id="rId136" Type="http://schemas.openxmlformats.org/officeDocument/2006/relationships/slide" Target="slides/slide135.xml"/><Relationship Id="rId343" Type="http://schemas.openxmlformats.org/officeDocument/2006/relationships/slide" Target="slides/slide342.xml"/><Relationship Id="rId550" Type="http://schemas.openxmlformats.org/officeDocument/2006/relationships/slide" Target="slides/slide549.xml"/><Relationship Id="rId788" Type="http://schemas.openxmlformats.org/officeDocument/2006/relationships/slide" Target="slides/slide787.xml"/><Relationship Id="rId995" Type="http://schemas.openxmlformats.org/officeDocument/2006/relationships/slide" Target="slides/slide994.xml"/><Relationship Id="rId1180" Type="http://schemas.openxmlformats.org/officeDocument/2006/relationships/tableStyles" Target="tableStyles.xml"/><Relationship Id="rId203" Type="http://schemas.openxmlformats.org/officeDocument/2006/relationships/slide" Target="slides/slide202.xml"/><Relationship Id="rId648" Type="http://schemas.openxmlformats.org/officeDocument/2006/relationships/slide" Target="slides/slide647.xml"/><Relationship Id="rId855" Type="http://schemas.openxmlformats.org/officeDocument/2006/relationships/slide" Target="slides/slide854.xml"/><Relationship Id="rId1040" Type="http://schemas.openxmlformats.org/officeDocument/2006/relationships/slide" Target="slides/slide1039.xml"/><Relationship Id="rId287" Type="http://schemas.openxmlformats.org/officeDocument/2006/relationships/slide" Target="slides/slide286.xml"/><Relationship Id="rId410" Type="http://schemas.openxmlformats.org/officeDocument/2006/relationships/slide" Target="slides/slide409.xml"/><Relationship Id="rId494" Type="http://schemas.openxmlformats.org/officeDocument/2006/relationships/slide" Target="slides/slide493.xml"/><Relationship Id="rId508" Type="http://schemas.openxmlformats.org/officeDocument/2006/relationships/slide" Target="slides/slide507.xml"/><Relationship Id="rId715" Type="http://schemas.openxmlformats.org/officeDocument/2006/relationships/slide" Target="slides/slide714.xml"/><Relationship Id="rId922" Type="http://schemas.openxmlformats.org/officeDocument/2006/relationships/slide" Target="slides/slide921.xml"/><Relationship Id="rId1138" Type="http://schemas.openxmlformats.org/officeDocument/2006/relationships/slide" Target="slides/slide1137.xml"/><Relationship Id="rId147" Type="http://schemas.openxmlformats.org/officeDocument/2006/relationships/slide" Target="slides/slide146.xml"/><Relationship Id="rId354" Type="http://schemas.openxmlformats.org/officeDocument/2006/relationships/slide" Target="slides/slide353.xml"/><Relationship Id="rId799" Type="http://schemas.openxmlformats.org/officeDocument/2006/relationships/slide" Target="slides/slide798.xml"/><Relationship Id="rId51" Type="http://schemas.openxmlformats.org/officeDocument/2006/relationships/slide" Target="slides/slide50.xml"/><Relationship Id="rId561" Type="http://schemas.openxmlformats.org/officeDocument/2006/relationships/slide" Target="slides/slide560.xml"/><Relationship Id="rId659" Type="http://schemas.openxmlformats.org/officeDocument/2006/relationships/slide" Target="slides/slide658.xml"/><Relationship Id="rId866" Type="http://schemas.openxmlformats.org/officeDocument/2006/relationships/slide" Target="slides/slide865.xml"/><Relationship Id="rId214" Type="http://schemas.openxmlformats.org/officeDocument/2006/relationships/slide" Target="slides/slide213.xml"/><Relationship Id="rId298" Type="http://schemas.openxmlformats.org/officeDocument/2006/relationships/slide" Target="slides/slide297.xml"/><Relationship Id="rId421" Type="http://schemas.openxmlformats.org/officeDocument/2006/relationships/slide" Target="slides/slide420.xml"/><Relationship Id="rId519" Type="http://schemas.openxmlformats.org/officeDocument/2006/relationships/slide" Target="slides/slide518.xml"/><Relationship Id="rId1051" Type="http://schemas.openxmlformats.org/officeDocument/2006/relationships/slide" Target="slides/slide1050.xml"/><Relationship Id="rId1149" Type="http://schemas.openxmlformats.org/officeDocument/2006/relationships/slide" Target="slides/slide1148.xml"/><Relationship Id="rId158" Type="http://schemas.openxmlformats.org/officeDocument/2006/relationships/slide" Target="slides/slide157.xml"/><Relationship Id="rId726" Type="http://schemas.openxmlformats.org/officeDocument/2006/relationships/slide" Target="slides/slide725.xml"/><Relationship Id="rId933" Type="http://schemas.openxmlformats.org/officeDocument/2006/relationships/slide" Target="slides/slide932.xml"/><Relationship Id="rId1009" Type="http://schemas.openxmlformats.org/officeDocument/2006/relationships/slide" Target="slides/slide1008.xml"/><Relationship Id="rId62" Type="http://schemas.openxmlformats.org/officeDocument/2006/relationships/slide" Target="slides/slide61.xml"/><Relationship Id="rId365" Type="http://schemas.openxmlformats.org/officeDocument/2006/relationships/slide" Target="slides/slide364.xml"/><Relationship Id="rId572" Type="http://schemas.openxmlformats.org/officeDocument/2006/relationships/slide" Target="slides/slide571.xml"/><Relationship Id="rId225" Type="http://schemas.openxmlformats.org/officeDocument/2006/relationships/slide" Target="slides/slide224.xml"/><Relationship Id="rId432" Type="http://schemas.openxmlformats.org/officeDocument/2006/relationships/slide" Target="slides/slide431.xml"/><Relationship Id="rId877" Type="http://schemas.openxmlformats.org/officeDocument/2006/relationships/slide" Target="slides/slide876.xml"/><Relationship Id="rId1062" Type="http://schemas.openxmlformats.org/officeDocument/2006/relationships/slide" Target="slides/slide1061.xml"/><Relationship Id="rId737" Type="http://schemas.openxmlformats.org/officeDocument/2006/relationships/slide" Target="slides/slide736.xml"/><Relationship Id="rId944" Type="http://schemas.openxmlformats.org/officeDocument/2006/relationships/slide" Target="slides/slide943.xml"/><Relationship Id="rId73" Type="http://schemas.openxmlformats.org/officeDocument/2006/relationships/slide" Target="slides/slide72.xml"/><Relationship Id="rId169" Type="http://schemas.openxmlformats.org/officeDocument/2006/relationships/slide" Target="slides/slide168.xml"/><Relationship Id="rId376" Type="http://schemas.openxmlformats.org/officeDocument/2006/relationships/slide" Target="slides/slide375.xml"/><Relationship Id="rId583" Type="http://schemas.openxmlformats.org/officeDocument/2006/relationships/slide" Target="slides/slide582.xml"/><Relationship Id="rId790" Type="http://schemas.openxmlformats.org/officeDocument/2006/relationships/slide" Target="slides/slide789.xml"/><Relationship Id="rId804" Type="http://schemas.openxmlformats.org/officeDocument/2006/relationships/slide" Target="slides/slide803.xml"/><Relationship Id="rId4" Type="http://schemas.openxmlformats.org/officeDocument/2006/relationships/slide" Target="slides/slide3.xml"/><Relationship Id="rId236" Type="http://schemas.openxmlformats.org/officeDocument/2006/relationships/slide" Target="slides/slide235.xml"/><Relationship Id="rId443" Type="http://schemas.openxmlformats.org/officeDocument/2006/relationships/slide" Target="slides/slide442.xml"/><Relationship Id="rId650" Type="http://schemas.openxmlformats.org/officeDocument/2006/relationships/slide" Target="slides/slide649.xml"/><Relationship Id="rId888" Type="http://schemas.openxmlformats.org/officeDocument/2006/relationships/slide" Target="slides/slide887.xml"/><Relationship Id="rId1073" Type="http://schemas.openxmlformats.org/officeDocument/2006/relationships/slide" Target="slides/slide1072.xml"/><Relationship Id="rId303" Type="http://schemas.openxmlformats.org/officeDocument/2006/relationships/slide" Target="slides/slide302.xml"/><Relationship Id="rId748" Type="http://schemas.openxmlformats.org/officeDocument/2006/relationships/slide" Target="slides/slide747.xml"/><Relationship Id="rId955" Type="http://schemas.openxmlformats.org/officeDocument/2006/relationships/slide" Target="slides/slide954.xml"/><Relationship Id="rId1140" Type="http://schemas.openxmlformats.org/officeDocument/2006/relationships/slide" Target="slides/slide1139.xml"/><Relationship Id="rId84" Type="http://schemas.openxmlformats.org/officeDocument/2006/relationships/slide" Target="slides/slide83.xml"/><Relationship Id="rId387" Type="http://schemas.openxmlformats.org/officeDocument/2006/relationships/slide" Target="slides/slide386.xml"/><Relationship Id="rId510" Type="http://schemas.openxmlformats.org/officeDocument/2006/relationships/slide" Target="slides/slide509.xml"/><Relationship Id="rId594" Type="http://schemas.openxmlformats.org/officeDocument/2006/relationships/slide" Target="slides/slide593.xml"/><Relationship Id="rId608" Type="http://schemas.openxmlformats.org/officeDocument/2006/relationships/slide" Target="slides/slide607.xml"/><Relationship Id="rId815" Type="http://schemas.openxmlformats.org/officeDocument/2006/relationships/slide" Target="slides/slide814.xml"/><Relationship Id="rId247" Type="http://schemas.openxmlformats.org/officeDocument/2006/relationships/slide" Target="slides/slide246.xml"/><Relationship Id="rId899" Type="http://schemas.openxmlformats.org/officeDocument/2006/relationships/slide" Target="slides/slide898.xml"/><Relationship Id="rId1000" Type="http://schemas.openxmlformats.org/officeDocument/2006/relationships/slide" Target="slides/slide999.xml"/><Relationship Id="rId1084" Type="http://schemas.openxmlformats.org/officeDocument/2006/relationships/slide" Target="slides/slide1083.xml"/><Relationship Id="rId107" Type="http://schemas.openxmlformats.org/officeDocument/2006/relationships/slide" Target="slides/slide106.xml"/><Relationship Id="rId454" Type="http://schemas.openxmlformats.org/officeDocument/2006/relationships/slide" Target="slides/slide453.xml"/><Relationship Id="rId661" Type="http://schemas.openxmlformats.org/officeDocument/2006/relationships/slide" Target="slides/slide660.xml"/><Relationship Id="rId759" Type="http://schemas.openxmlformats.org/officeDocument/2006/relationships/slide" Target="slides/slide758.xml"/><Relationship Id="rId966" Type="http://schemas.openxmlformats.org/officeDocument/2006/relationships/slide" Target="slides/slide965.xml"/><Relationship Id="rId11" Type="http://schemas.openxmlformats.org/officeDocument/2006/relationships/slide" Target="slides/slide10.xml"/><Relationship Id="rId314" Type="http://schemas.openxmlformats.org/officeDocument/2006/relationships/slide" Target="slides/slide313.xml"/><Relationship Id="rId398" Type="http://schemas.openxmlformats.org/officeDocument/2006/relationships/slide" Target="slides/slide397.xml"/><Relationship Id="rId521" Type="http://schemas.openxmlformats.org/officeDocument/2006/relationships/slide" Target="slides/slide520.xml"/><Relationship Id="rId619" Type="http://schemas.openxmlformats.org/officeDocument/2006/relationships/slide" Target="slides/slide618.xml"/><Relationship Id="rId1151" Type="http://schemas.openxmlformats.org/officeDocument/2006/relationships/slide" Target="slides/slide1150.xml"/><Relationship Id="rId95" Type="http://schemas.openxmlformats.org/officeDocument/2006/relationships/slide" Target="slides/slide94.xml"/><Relationship Id="rId160" Type="http://schemas.openxmlformats.org/officeDocument/2006/relationships/slide" Target="slides/slide159.xml"/><Relationship Id="rId826" Type="http://schemas.openxmlformats.org/officeDocument/2006/relationships/slide" Target="slides/slide825.xml"/><Relationship Id="rId1011" Type="http://schemas.openxmlformats.org/officeDocument/2006/relationships/slide" Target="slides/slide1010.xml"/><Relationship Id="rId1109" Type="http://schemas.openxmlformats.org/officeDocument/2006/relationships/slide" Target="slides/slide1108.xml"/><Relationship Id="rId258" Type="http://schemas.openxmlformats.org/officeDocument/2006/relationships/slide" Target="slides/slide257.xml"/><Relationship Id="rId465" Type="http://schemas.openxmlformats.org/officeDocument/2006/relationships/slide" Target="slides/slide464.xml"/><Relationship Id="rId672" Type="http://schemas.openxmlformats.org/officeDocument/2006/relationships/slide" Target="slides/slide671.xml"/><Relationship Id="rId1095" Type="http://schemas.openxmlformats.org/officeDocument/2006/relationships/slide" Target="slides/slide1094.xml"/><Relationship Id="rId22" Type="http://schemas.openxmlformats.org/officeDocument/2006/relationships/slide" Target="slides/slide21.xml"/><Relationship Id="rId118" Type="http://schemas.openxmlformats.org/officeDocument/2006/relationships/slide" Target="slides/slide117.xml"/><Relationship Id="rId325" Type="http://schemas.openxmlformats.org/officeDocument/2006/relationships/slide" Target="slides/slide324.xml"/><Relationship Id="rId532" Type="http://schemas.openxmlformats.org/officeDocument/2006/relationships/slide" Target="slides/slide531.xml"/><Relationship Id="rId977" Type="http://schemas.openxmlformats.org/officeDocument/2006/relationships/slide" Target="slides/slide976.xml"/><Relationship Id="rId1162" Type="http://schemas.openxmlformats.org/officeDocument/2006/relationships/slide" Target="slides/slide1161.xml"/><Relationship Id="rId171" Type="http://schemas.openxmlformats.org/officeDocument/2006/relationships/slide" Target="slides/slide170.xml"/><Relationship Id="rId837" Type="http://schemas.openxmlformats.org/officeDocument/2006/relationships/slide" Target="slides/slide836.xml"/><Relationship Id="rId1022" Type="http://schemas.openxmlformats.org/officeDocument/2006/relationships/slide" Target="slides/slide1021.xml"/><Relationship Id="rId269" Type="http://schemas.openxmlformats.org/officeDocument/2006/relationships/slide" Target="slides/slide268.xml"/><Relationship Id="rId476" Type="http://schemas.openxmlformats.org/officeDocument/2006/relationships/slide" Target="slides/slide475.xml"/><Relationship Id="rId683" Type="http://schemas.openxmlformats.org/officeDocument/2006/relationships/slide" Target="slides/slide682.xml"/><Relationship Id="rId890" Type="http://schemas.openxmlformats.org/officeDocument/2006/relationships/slide" Target="slides/slide889.xml"/><Relationship Id="rId904" Type="http://schemas.openxmlformats.org/officeDocument/2006/relationships/slide" Target="slides/slide903.xml"/><Relationship Id="rId33" Type="http://schemas.openxmlformats.org/officeDocument/2006/relationships/slide" Target="slides/slide32.xml"/><Relationship Id="rId129" Type="http://schemas.openxmlformats.org/officeDocument/2006/relationships/slide" Target="slides/slide128.xml"/><Relationship Id="rId336" Type="http://schemas.openxmlformats.org/officeDocument/2006/relationships/slide" Target="slides/slide335.xml"/><Relationship Id="rId543" Type="http://schemas.openxmlformats.org/officeDocument/2006/relationships/slide" Target="slides/slide542.xml"/><Relationship Id="rId988" Type="http://schemas.openxmlformats.org/officeDocument/2006/relationships/slide" Target="slides/slide987.xml"/><Relationship Id="rId1173" Type="http://schemas.openxmlformats.org/officeDocument/2006/relationships/slide" Target="slides/slide1172.xml"/><Relationship Id="rId182" Type="http://schemas.openxmlformats.org/officeDocument/2006/relationships/slide" Target="slides/slide181.xml"/><Relationship Id="rId403" Type="http://schemas.openxmlformats.org/officeDocument/2006/relationships/slide" Target="slides/slide402.xml"/><Relationship Id="rId750" Type="http://schemas.openxmlformats.org/officeDocument/2006/relationships/slide" Target="slides/slide749.xml"/><Relationship Id="rId848" Type="http://schemas.openxmlformats.org/officeDocument/2006/relationships/slide" Target="slides/slide847.xml"/><Relationship Id="rId1033" Type="http://schemas.openxmlformats.org/officeDocument/2006/relationships/slide" Target="slides/slide1032.xml"/><Relationship Id="rId487" Type="http://schemas.openxmlformats.org/officeDocument/2006/relationships/slide" Target="slides/slide486.xml"/><Relationship Id="rId610" Type="http://schemas.openxmlformats.org/officeDocument/2006/relationships/slide" Target="slides/slide609.xml"/><Relationship Id="rId694" Type="http://schemas.openxmlformats.org/officeDocument/2006/relationships/slide" Target="slides/slide693.xml"/><Relationship Id="rId708" Type="http://schemas.openxmlformats.org/officeDocument/2006/relationships/slide" Target="slides/slide707.xml"/><Relationship Id="rId915" Type="http://schemas.openxmlformats.org/officeDocument/2006/relationships/slide" Target="slides/slide914.xml"/><Relationship Id="rId347" Type="http://schemas.openxmlformats.org/officeDocument/2006/relationships/slide" Target="slides/slide346.xml"/><Relationship Id="rId999" Type="http://schemas.openxmlformats.org/officeDocument/2006/relationships/slide" Target="slides/slide998.xml"/><Relationship Id="rId1100" Type="http://schemas.openxmlformats.org/officeDocument/2006/relationships/slide" Target="slides/slide1099.xml"/><Relationship Id="rId44" Type="http://schemas.openxmlformats.org/officeDocument/2006/relationships/slide" Target="slides/slide43.xml"/><Relationship Id="rId554" Type="http://schemas.openxmlformats.org/officeDocument/2006/relationships/slide" Target="slides/slide553.xml"/><Relationship Id="rId761" Type="http://schemas.openxmlformats.org/officeDocument/2006/relationships/slide" Target="slides/slide760.xml"/><Relationship Id="rId859" Type="http://schemas.openxmlformats.org/officeDocument/2006/relationships/slide" Target="slides/slide858.xml"/><Relationship Id="rId193" Type="http://schemas.openxmlformats.org/officeDocument/2006/relationships/slide" Target="slides/slide192.xml"/><Relationship Id="rId207" Type="http://schemas.openxmlformats.org/officeDocument/2006/relationships/slide" Target="slides/slide206.xml"/><Relationship Id="rId414" Type="http://schemas.openxmlformats.org/officeDocument/2006/relationships/slide" Target="slides/slide413.xml"/><Relationship Id="rId498" Type="http://schemas.openxmlformats.org/officeDocument/2006/relationships/slide" Target="slides/slide497.xml"/><Relationship Id="rId621" Type="http://schemas.openxmlformats.org/officeDocument/2006/relationships/slide" Target="slides/slide620.xml"/><Relationship Id="rId1044" Type="http://schemas.openxmlformats.org/officeDocument/2006/relationships/slide" Target="slides/slide1043.xml"/><Relationship Id="rId260" Type="http://schemas.openxmlformats.org/officeDocument/2006/relationships/slide" Target="slides/slide259.xml"/><Relationship Id="rId719" Type="http://schemas.openxmlformats.org/officeDocument/2006/relationships/slide" Target="slides/slide718.xml"/><Relationship Id="rId926" Type="http://schemas.openxmlformats.org/officeDocument/2006/relationships/slide" Target="slides/slide925.xml"/><Relationship Id="rId1111" Type="http://schemas.openxmlformats.org/officeDocument/2006/relationships/slide" Target="slides/slide1110.xml"/><Relationship Id="rId55" Type="http://schemas.openxmlformats.org/officeDocument/2006/relationships/slide" Target="slides/slide54.xml"/><Relationship Id="rId120" Type="http://schemas.openxmlformats.org/officeDocument/2006/relationships/slide" Target="slides/slide119.xml"/><Relationship Id="rId358" Type="http://schemas.openxmlformats.org/officeDocument/2006/relationships/slide" Target="slides/slide357.xml"/><Relationship Id="rId565" Type="http://schemas.openxmlformats.org/officeDocument/2006/relationships/slide" Target="slides/slide564.xml"/><Relationship Id="rId772" Type="http://schemas.openxmlformats.org/officeDocument/2006/relationships/slide" Target="slides/slide771.xml"/><Relationship Id="rId218" Type="http://schemas.openxmlformats.org/officeDocument/2006/relationships/slide" Target="slides/slide217.xml"/><Relationship Id="rId425" Type="http://schemas.openxmlformats.org/officeDocument/2006/relationships/slide" Target="slides/slide424.xml"/><Relationship Id="rId632" Type="http://schemas.openxmlformats.org/officeDocument/2006/relationships/slide" Target="slides/slide631.xml"/><Relationship Id="rId1055" Type="http://schemas.openxmlformats.org/officeDocument/2006/relationships/slide" Target="slides/slide1054.xml"/><Relationship Id="rId271" Type="http://schemas.openxmlformats.org/officeDocument/2006/relationships/slide" Target="slides/slide270.xml"/><Relationship Id="rId937" Type="http://schemas.openxmlformats.org/officeDocument/2006/relationships/slide" Target="slides/slide936.xml"/><Relationship Id="rId1122" Type="http://schemas.openxmlformats.org/officeDocument/2006/relationships/slide" Target="slides/slide1121.xml"/><Relationship Id="rId66" Type="http://schemas.openxmlformats.org/officeDocument/2006/relationships/slide" Target="slides/slide65.xml"/><Relationship Id="rId131" Type="http://schemas.openxmlformats.org/officeDocument/2006/relationships/slide" Target="slides/slide130.xml"/><Relationship Id="rId369" Type="http://schemas.openxmlformats.org/officeDocument/2006/relationships/slide" Target="slides/slide368.xml"/><Relationship Id="rId576" Type="http://schemas.openxmlformats.org/officeDocument/2006/relationships/slide" Target="slides/slide575.xml"/><Relationship Id="rId783" Type="http://schemas.openxmlformats.org/officeDocument/2006/relationships/slide" Target="slides/slide782.xml"/><Relationship Id="rId990" Type="http://schemas.openxmlformats.org/officeDocument/2006/relationships/slide" Target="slides/slide989.xml"/><Relationship Id="rId229" Type="http://schemas.openxmlformats.org/officeDocument/2006/relationships/slide" Target="slides/slide228.xml"/><Relationship Id="rId436" Type="http://schemas.openxmlformats.org/officeDocument/2006/relationships/slide" Target="slides/slide435.xml"/><Relationship Id="rId643" Type="http://schemas.openxmlformats.org/officeDocument/2006/relationships/slide" Target="slides/slide642.xml"/><Relationship Id="rId1066" Type="http://schemas.openxmlformats.org/officeDocument/2006/relationships/slide" Target="slides/slide1065.xml"/><Relationship Id="rId850" Type="http://schemas.openxmlformats.org/officeDocument/2006/relationships/slide" Target="slides/slide849.xml"/><Relationship Id="rId948" Type="http://schemas.openxmlformats.org/officeDocument/2006/relationships/slide" Target="slides/slide947.xml"/><Relationship Id="rId1133" Type="http://schemas.openxmlformats.org/officeDocument/2006/relationships/slide" Target="slides/slide1132.xml"/><Relationship Id="rId77" Type="http://schemas.openxmlformats.org/officeDocument/2006/relationships/slide" Target="slides/slide76.xml"/><Relationship Id="rId282" Type="http://schemas.openxmlformats.org/officeDocument/2006/relationships/slide" Target="slides/slide281.xml"/><Relationship Id="rId503" Type="http://schemas.openxmlformats.org/officeDocument/2006/relationships/slide" Target="slides/slide502.xml"/><Relationship Id="rId587" Type="http://schemas.openxmlformats.org/officeDocument/2006/relationships/slide" Target="slides/slide586.xml"/><Relationship Id="rId710" Type="http://schemas.openxmlformats.org/officeDocument/2006/relationships/slide" Target="slides/slide709.xml"/><Relationship Id="rId808" Type="http://schemas.openxmlformats.org/officeDocument/2006/relationships/slide" Target="slides/slide807.xml"/><Relationship Id="rId8" Type="http://schemas.openxmlformats.org/officeDocument/2006/relationships/slide" Target="slides/slide7.xml"/><Relationship Id="rId142" Type="http://schemas.openxmlformats.org/officeDocument/2006/relationships/slide" Target="slides/slide141.xml"/><Relationship Id="rId447" Type="http://schemas.openxmlformats.org/officeDocument/2006/relationships/slide" Target="slides/slide446.xml"/><Relationship Id="rId794" Type="http://schemas.openxmlformats.org/officeDocument/2006/relationships/slide" Target="slides/slide793.xml"/><Relationship Id="rId1077" Type="http://schemas.openxmlformats.org/officeDocument/2006/relationships/slide" Target="slides/slide1076.xml"/><Relationship Id="rId654" Type="http://schemas.openxmlformats.org/officeDocument/2006/relationships/slide" Target="slides/slide653.xml"/><Relationship Id="rId861" Type="http://schemas.openxmlformats.org/officeDocument/2006/relationships/slide" Target="slides/slide860.xml"/><Relationship Id="rId959" Type="http://schemas.openxmlformats.org/officeDocument/2006/relationships/slide" Target="slides/slide958.xml"/><Relationship Id="rId293" Type="http://schemas.openxmlformats.org/officeDocument/2006/relationships/slide" Target="slides/slide292.xml"/><Relationship Id="rId307" Type="http://schemas.openxmlformats.org/officeDocument/2006/relationships/slide" Target="slides/slide306.xml"/><Relationship Id="rId514" Type="http://schemas.openxmlformats.org/officeDocument/2006/relationships/slide" Target="slides/slide513.xml"/><Relationship Id="rId721" Type="http://schemas.openxmlformats.org/officeDocument/2006/relationships/slide" Target="slides/slide720.xml"/><Relationship Id="rId1144" Type="http://schemas.openxmlformats.org/officeDocument/2006/relationships/slide" Target="slides/slide1143.xml"/><Relationship Id="rId88" Type="http://schemas.openxmlformats.org/officeDocument/2006/relationships/slide" Target="slides/slide87.xml"/><Relationship Id="rId153" Type="http://schemas.openxmlformats.org/officeDocument/2006/relationships/slide" Target="slides/slide152.xml"/><Relationship Id="rId360" Type="http://schemas.openxmlformats.org/officeDocument/2006/relationships/slide" Target="slides/slide359.xml"/><Relationship Id="rId598" Type="http://schemas.openxmlformats.org/officeDocument/2006/relationships/slide" Target="slides/slide597.xml"/><Relationship Id="rId819" Type="http://schemas.openxmlformats.org/officeDocument/2006/relationships/slide" Target="slides/slide818.xml"/><Relationship Id="rId1004" Type="http://schemas.openxmlformats.org/officeDocument/2006/relationships/slide" Target="slides/slide1003.xml"/><Relationship Id="rId220" Type="http://schemas.openxmlformats.org/officeDocument/2006/relationships/slide" Target="slides/slide219.xml"/><Relationship Id="rId458" Type="http://schemas.openxmlformats.org/officeDocument/2006/relationships/slide" Target="slides/slide457.xml"/><Relationship Id="rId665" Type="http://schemas.openxmlformats.org/officeDocument/2006/relationships/slide" Target="slides/slide664.xml"/><Relationship Id="rId872" Type="http://schemas.openxmlformats.org/officeDocument/2006/relationships/slide" Target="slides/slide871.xml"/><Relationship Id="rId1088" Type="http://schemas.openxmlformats.org/officeDocument/2006/relationships/slide" Target="slides/slide1087.xml"/><Relationship Id="rId15" Type="http://schemas.openxmlformats.org/officeDocument/2006/relationships/slide" Target="slides/slide14.xml"/><Relationship Id="rId318" Type="http://schemas.openxmlformats.org/officeDocument/2006/relationships/slide" Target="slides/slide317.xml"/><Relationship Id="rId525" Type="http://schemas.openxmlformats.org/officeDocument/2006/relationships/slide" Target="slides/slide524.xml"/><Relationship Id="rId732" Type="http://schemas.openxmlformats.org/officeDocument/2006/relationships/slide" Target="slides/slide731.xml"/><Relationship Id="rId1155" Type="http://schemas.openxmlformats.org/officeDocument/2006/relationships/slide" Target="slides/slide1154.xml"/><Relationship Id="rId99" Type="http://schemas.openxmlformats.org/officeDocument/2006/relationships/slide" Target="slides/slide98.xml"/><Relationship Id="rId164" Type="http://schemas.openxmlformats.org/officeDocument/2006/relationships/slide" Target="slides/slide163.xml"/><Relationship Id="rId371" Type="http://schemas.openxmlformats.org/officeDocument/2006/relationships/slide" Target="slides/slide370.xml"/><Relationship Id="rId1015" Type="http://schemas.openxmlformats.org/officeDocument/2006/relationships/slide" Target="slides/slide1014.xml"/><Relationship Id="rId469" Type="http://schemas.openxmlformats.org/officeDocument/2006/relationships/slide" Target="slides/slide468.xml"/><Relationship Id="rId676" Type="http://schemas.openxmlformats.org/officeDocument/2006/relationships/slide" Target="slides/slide675.xml"/><Relationship Id="rId883" Type="http://schemas.openxmlformats.org/officeDocument/2006/relationships/slide" Target="slides/slide882.xml"/><Relationship Id="rId1099" Type="http://schemas.openxmlformats.org/officeDocument/2006/relationships/slide" Target="slides/slide1098.xml"/><Relationship Id="rId26" Type="http://schemas.openxmlformats.org/officeDocument/2006/relationships/slide" Target="slides/slide25.xml"/><Relationship Id="rId231" Type="http://schemas.openxmlformats.org/officeDocument/2006/relationships/slide" Target="slides/slide230.xml"/><Relationship Id="rId329" Type="http://schemas.openxmlformats.org/officeDocument/2006/relationships/slide" Target="slides/slide328.xml"/><Relationship Id="rId536" Type="http://schemas.openxmlformats.org/officeDocument/2006/relationships/slide" Target="slides/slide535.xml"/><Relationship Id="rId1166" Type="http://schemas.openxmlformats.org/officeDocument/2006/relationships/slide" Target="slides/slide1165.xml"/><Relationship Id="rId175" Type="http://schemas.openxmlformats.org/officeDocument/2006/relationships/slide" Target="slides/slide174.xml"/><Relationship Id="rId743" Type="http://schemas.openxmlformats.org/officeDocument/2006/relationships/slide" Target="slides/slide742.xml"/><Relationship Id="rId950" Type="http://schemas.openxmlformats.org/officeDocument/2006/relationships/slide" Target="slides/slide949.xml"/><Relationship Id="rId1026" Type="http://schemas.openxmlformats.org/officeDocument/2006/relationships/slide" Target="slides/slide1025.xml"/><Relationship Id="rId382" Type="http://schemas.openxmlformats.org/officeDocument/2006/relationships/slide" Target="slides/slide381.xml"/><Relationship Id="rId603" Type="http://schemas.openxmlformats.org/officeDocument/2006/relationships/slide" Target="slides/slide602.xml"/><Relationship Id="rId687" Type="http://schemas.openxmlformats.org/officeDocument/2006/relationships/slide" Target="slides/slide686.xml"/><Relationship Id="rId810" Type="http://schemas.openxmlformats.org/officeDocument/2006/relationships/slide" Target="slides/slide809.xml"/><Relationship Id="rId908" Type="http://schemas.openxmlformats.org/officeDocument/2006/relationships/slide" Target="slides/slide907.xml"/><Relationship Id="rId242" Type="http://schemas.openxmlformats.org/officeDocument/2006/relationships/slide" Target="slides/slide241.xml"/><Relationship Id="rId894" Type="http://schemas.openxmlformats.org/officeDocument/2006/relationships/slide" Target="slides/slide893.xml"/><Relationship Id="rId1177" Type="http://schemas.openxmlformats.org/officeDocument/2006/relationships/presProps" Target="presProps.xml"/><Relationship Id="rId37" Type="http://schemas.openxmlformats.org/officeDocument/2006/relationships/slide" Target="slides/slide36.xml"/><Relationship Id="rId102" Type="http://schemas.openxmlformats.org/officeDocument/2006/relationships/slide" Target="slides/slide101.xml"/><Relationship Id="rId547" Type="http://schemas.openxmlformats.org/officeDocument/2006/relationships/slide" Target="slides/slide546.xml"/><Relationship Id="rId754" Type="http://schemas.openxmlformats.org/officeDocument/2006/relationships/slide" Target="slides/slide753.xml"/><Relationship Id="rId961" Type="http://schemas.openxmlformats.org/officeDocument/2006/relationships/slide" Target="slides/slide960.xml"/><Relationship Id="rId90" Type="http://schemas.openxmlformats.org/officeDocument/2006/relationships/slide" Target="slides/slide89.xml"/><Relationship Id="rId186" Type="http://schemas.openxmlformats.org/officeDocument/2006/relationships/slide" Target="slides/slide185.xml"/><Relationship Id="rId393" Type="http://schemas.openxmlformats.org/officeDocument/2006/relationships/slide" Target="slides/slide392.xml"/><Relationship Id="rId407" Type="http://schemas.openxmlformats.org/officeDocument/2006/relationships/slide" Target="slides/slide406.xml"/><Relationship Id="rId614" Type="http://schemas.openxmlformats.org/officeDocument/2006/relationships/slide" Target="slides/slide613.xml"/><Relationship Id="rId821" Type="http://schemas.openxmlformats.org/officeDocument/2006/relationships/slide" Target="slides/slide820.xml"/><Relationship Id="rId1037" Type="http://schemas.openxmlformats.org/officeDocument/2006/relationships/slide" Target="slides/slide1036.xml"/><Relationship Id="rId253" Type="http://schemas.openxmlformats.org/officeDocument/2006/relationships/slide" Target="slides/slide252.xml"/><Relationship Id="rId460" Type="http://schemas.openxmlformats.org/officeDocument/2006/relationships/slide" Target="slides/slide459.xml"/><Relationship Id="rId698" Type="http://schemas.openxmlformats.org/officeDocument/2006/relationships/slide" Target="slides/slide697.xml"/><Relationship Id="rId919" Type="http://schemas.openxmlformats.org/officeDocument/2006/relationships/slide" Target="slides/slide918.xml"/><Relationship Id="rId1090" Type="http://schemas.openxmlformats.org/officeDocument/2006/relationships/slide" Target="slides/slide1089.xml"/><Relationship Id="rId1104" Type="http://schemas.openxmlformats.org/officeDocument/2006/relationships/slide" Target="slides/slide1103.xml"/><Relationship Id="rId48" Type="http://schemas.openxmlformats.org/officeDocument/2006/relationships/slide" Target="slides/slide47.xml"/><Relationship Id="rId113" Type="http://schemas.openxmlformats.org/officeDocument/2006/relationships/slide" Target="slides/slide112.xml"/><Relationship Id="rId320" Type="http://schemas.openxmlformats.org/officeDocument/2006/relationships/slide" Target="slides/slide319.xml"/><Relationship Id="rId558" Type="http://schemas.openxmlformats.org/officeDocument/2006/relationships/slide" Target="slides/slide557.xml"/><Relationship Id="rId765" Type="http://schemas.openxmlformats.org/officeDocument/2006/relationships/slide" Target="slides/slide764.xml"/><Relationship Id="rId972" Type="http://schemas.openxmlformats.org/officeDocument/2006/relationships/slide" Target="slides/slide971.xml"/><Relationship Id="rId197" Type="http://schemas.openxmlformats.org/officeDocument/2006/relationships/slide" Target="slides/slide196.xml"/><Relationship Id="rId418" Type="http://schemas.openxmlformats.org/officeDocument/2006/relationships/slide" Target="slides/slide417.xml"/><Relationship Id="rId625" Type="http://schemas.openxmlformats.org/officeDocument/2006/relationships/slide" Target="slides/slide624.xml"/><Relationship Id="rId832" Type="http://schemas.openxmlformats.org/officeDocument/2006/relationships/slide" Target="slides/slide831.xml"/><Relationship Id="rId1048" Type="http://schemas.openxmlformats.org/officeDocument/2006/relationships/slide" Target="slides/slide1047.xml"/><Relationship Id="rId264" Type="http://schemas.openxmlformats.org/officeDocument/2006/relationships/slide" Target="slides/slide263.xml"/><Relationship Id="rId471" Type="http://schemas.openxmlformats.org/officeDocument/2006/relationships/slide" Target="slides/slide470.xml"/><Relationship Id="rId1115" Type="http://schemas.openxmlformats.org/officeDocument/2006/relationships/slide" Target="slides/slide1114.xml"/><Relationship Id="rId59" Type="http://schemas.openxmlformats.org/officeDocument/2006/relationships/slide" Target="slides/slide58.xml"/><Relationship Id="rId124" Type="http://schemas.openxmlformats.org/officeDocument/2006/relationships/slide" Target="slides/slide123.xml"/><Relationship Id="rId569" Type="http://schemas.openxmlformats.org/officeDocument/2006/relationships/slide" Target="slides/slide568.xml"/><Relationship Id="rId776" Type="http://schemas.openxmlformats.org/officeDocument/2006/relationships/slide" Target="slides/slide775.xml"/><Relationship Id="rId983" Type="http://schemas.openxmlformats.org/officeDocument/2006/relationships/slide" Target="slides/slide982.xml"/><Relationship Id="rId331" Type="http://schemas.openxmlformats.org/officeDocument/2006/relationships/slide" Target="slides/slide330.xml"/><Relationship Id="rId429" Type="http://schemas.openxmlformats.org/officeDocument/2006/relationships/slide" Target="slides/slide428.xml"/><Relationship Id="rId636" Type="http://schemas.openxmlformats.org/officeDocument/2006/relationships/slide" Target="slides/slide635.xml"/><Relationship Id="rId1059" Type="http://schemas.openxmlformats.org/officeDocument/2006/relationships/slide" Target="slides/slide1058.xml"/><Relationship Id="rId843" Type="http://schemas.openxmlformats.org/officeDocument/2006/relationships/slide" Target="slides/slide842.xml"/><Relationship Id="rId1126" Type="http://schemas.openxmlformats.org/officeDocument/2006/relationships/slide" Target="slides/slide1125.xml"/><Relationship Id="rId275" Type="http://schemas.openxmlformats.org/officeDocument/2006/relationships/slide" Target="slides/slide274.xml"/><Relationship Id="rId482" Type="http://schemas.openxmlformats.org/officeDocument/2006/relationships/slide" Target="slides/slide481.xml"/><Relationship Id="rId703" Type="http://schemas.openxmlformats.org/officeDocument/2006/relationships/slide" Target="slides/slide702.xml"/><Relationship Id="rId910" Type="http://schemas.openxmlformats.org/officeDocument/2006/relationships/slide" Target="slides/slide909.xml"/><Relationship Id="rId135" Type="http://schemas.openxmlformats.org/officeDocument/2006/relationships/slide" Target="slides/slide134.xml"/><Relationship Id="rId342" Type="http://schemas.openxmlformats.org/officeDocument/2006/relationships/slide" Target="slides/slide341.xml"/><Relationship Id="rId787" Type="http://schemas.openxmlformats.org/officeDocument/2006/relationships/slide" Target="slides/slide786.xml"/><Relationship Id="rId994" Type="http://schemas.openxmlformats.org/officeDocument/2006/relationships/slide" Target="slides/slide993.xml"/><Relationship Id="rId202" Type="http://schemas.openxmlformats.org/officeDocument/2006/relationships/slide" Target="slides/slide201.xml"/><Relationship Id="rId647" Type="http://schemas.openxmlformats.org/officeDocument/2006/relationships/slide" Target="slides/slide646.xml"/><Relationship Id="rId854" Type="http://schemas.openxmlformats.org/officeDocument/2006/relationships/slide" Target="slides/slide853.xml"/><Relationship Id="rId286" Type="http://schemas.openxmlformats.org/officeDocument/2006/relationships/slide" Target="slides/slide285.xml"/><Relationship Id="rId493" Type="http://schemas.openxmlformats.org/officeDocument/2006/relationships/slide" Target="slides/slide492.xml"/><Relationship Id="rId507" Type="http://schemas.openxmlformats.org/officeDocument/2006/relationships/slide" Target="slides/slide506.xml"/><Relationship Id="rId714" Type="http://schemas.openxmlformats.org/officeDocument/2006/relationships/slide" Target="slides/slide713.xml"/><Relationship Id="rId921" Type="http://schemas.openxmlformats.org/officeDocument/2006/relationships/slide" Target="slides/slide920.xml"/><Relationship Id="rId1137" Type="http://schemas.openxmlformats.org/officeDocument/2006/relationships/slide" Target="slides/slide1136.xml"/><Relationship Id="rId50" Type="http://schemas.openxmlformats.org/officeDocument/2006/relationships/slide" Target="slides/slide49.xml"/><Relationship Id="rId146" Type="http://schemas.openxmlformats.org/officeDocument/2006/relationships/slide" Target="slides/slide145.xml"/><Relationship Id="rId353" Type="http://schemas.openxmlformats.org/officeDocument/2006/relationships/slide" Target="slides/slide352.xml"/><Relationship Id="rId560" Type="http://schemas.openxmlformats.org/officeDocument/2006/relationships/slide" Target="slides/slide559.xml"/><Relationship Id="rId798" Type="http://schemas.openxmlformats.org/officeDocument/2006/relationships/slide" Target="slides/slide797.xml"/><Relationship Id="rId213" Type="http://schemas.openxmlformats.org/officeDocument/2006/relationships/slide" Target="slides/slide212.xml"/><Relationship Id="rId420" Type="http://schemas.openxmlformats.org/officeDocument/2006/relationships/slide" Target="slides/slide419.xml"/><Relationship Id="rId658" Type="http://schemas.openxmlformats.org/officeDocument/2006/relationships/slide" Target="slides/slide657.xml"/><Relationship Id="rId865" Type="http://schemas.openxmlformats.org/officeDocument/2006/relationships/slide" Target="slides/slide864.xml"/><Relationship Id="rId1050" Type="http://schemas.openxmlformats.org/officeDocument/2006/relationships/slide" Target="slides/slide1049.xml"/><Relationship Id="rId297" Type="http://schemas.openxmlformats.org/officeDocument/2006/relationships/slide" Target="slides/slide296.xml"/><Relationship Id="rId518" Type="http://schemas.openxmlformats.org/officeDocument/2006/relationships/slide" Target="slides/slide517.xml"/><Relationship Id="rId725" Type="http://schemas.openxmlformats.org/officeDocument/2006/relationships/slide" Target="slides/slide724.xml"/><Relationship Id="rId932" Type="http://schemas.openxmlformats.org/officeDocument/2006/relationships/slide" Target="slides/slide931.xml"/><Relationship Id="rId1148" Type="http://schemas.openxmlformats.org/officeDocument/2006/relationships/slide" Target="slides/slide1147.xml"/><Relationship Id="rId157" Type="http://schemas.openxmlformats.org/officeDocument/2006/relationships/slide" Target="slides/slide156.xml"/><Relationship Id="rId364" Type="http://schemas.openxmlformats.org/officeDocument/2006/relationships/slide" Target="slides/slide363.xml"/><Relationship Id="rId1008" Type="http://schemas.openxmlformats.org/officeDocument/2006/relationships/slide" Target="slides/slide1007.xml"/><Relationship Id="rId61" Type="http://schemas.openxmlformats.org/officeDocument/2006/relationships/slide" Target="slides/slide60.xml"/><Relationship Id="rId571" Type="http://schemas.openxmlformats.org/officeDocument/2006/relationships/slide" Target="slides/slide570.xml"/><Relationship Id="rId669" Type="http://schemas.openxmlformats.org/officeDocument/2006/relationships/slide" Target="slides/slide668.xml"/><Relationship Id="rId876" Type="http://schemas.openxmlformats.org/officeDocument/2006/relationships/slide" Target="slides/slide875.xml"/><Relationship Id="rId19" Type="http://schemas.openxmlformats.org/officeDocument/2006/relationships/slide" Target="slides/slide18.xml"/><Relationship Id="rId224" Type="http://schemas.openxmlformats.org/officeDocument/2006/relationships/slide" Target="slides/slide223.xml"/><Relationship Id="rId431" Type="http://schemas.openxmlformats.org/officeDocument/2006/relationships/slide" Target="slides/slide430.xml"/><Relationship Id="rId529" Type="http://schemas.openxmlformats.org/officeDocument/2006/relationships/slide" Target="slides/slide528.xml"/><Relationship Id="rId736" Type="http://schemas.openxmlformats.org/officeDocument/2006/relationships/slide" Target="slides/slide735.xml"/><Relationship Id="rId1061" Type="http://schemas.openxmlformats.org/officeDocument/2006/relationships/slide" Target="slides/slide1060.xml"/><Relationship Id="rId1159" Type="http://schemas.openxmlformats.org/officeDocument/2006/relationships/slide" Target="slides/slide1158.xml"/><Relationship Id="rId168" Type="http://schemas.openxmlformats.org/officeDocument/2006/relationships/slide" Target="slides/slide167.xml"/><Relationship Id="rId943" Type="http://schemas.openxmlformats.org/officeDocument/2006/relationships/slide" Target="slides/slide942.xml"/><Relationship Id="rId1019" Type="http://schemas.openxmlformats.org/officeDocument/2006/relationships/slide" Target="slides/slide1018.xml"/><Relationship Id="rId72" Type="http://schemas.openxmlformats.org/officeDocument/2006/relationships/slide" Target="slides/slide71.xml"/><Relationship Id="rId375" Type="http://schemas.openxmlformats.org/officeDocument/2006/relationships/slide" Target="slides/slide374.xml"/><Relationship Id="rId582" Type="http://schemas.openxmlformats.org/officeDocument/2006/relationships/slide" Target="slides/slide581.xml"/><Relationship Id="rId803" Type="http://schemas.openxmlformats.org/officeDocument/2006/relationships/slide" Target="slides/slide802.xml"/><Relationship Id="rId3" Type="http://schemas.openxmlformats.org/officeDocument/2006/relationships/slide" Target="slides/slide2.xml"/><Relationship Id="rId235" Type="http://schemas.openxmlformats.org/officeDocument/2006/relationships/slide" Target="slides/slide234.xml"/><Relationship Id="rId442" Type="http://schemas.openxmlformats.org/officeDocument/2006/relationships/slide" Target="slides/slide441.xml"/><Relationship Id="rId887" Type="http://schemas.openxmlformats.org/officeDocument/2006/relationships/slide" Target="slides/slide886.xml"/><Relationship Id="rId1072" Type="http://schemas.openxmlformats.org/officeDocument/2006/relationships/slide" Target="slides/slide1071.xml"/><Relationship Id="rId302" Type="http://schemas.openxmlformats.org/officeDocument/2006/relationships/slide" Target="slides/slide301.xml"/><Relationship Id="rId747" Type="http://schemas.openxmlformats.org/officeDocument/2006/relationships/slide" Target="slides/slide746.xml"/><Relationship Id="rId954" Type="http://schemas.openxmlformats.org/officeDocument/2006/relationships/slide" Target="slides/slide953.xml"/><Relationship Id="rId83" Type="http://schemas.openxmlformats.org/officeDocument/2006/relationships/slide" Target="slides/slide82.xml"/><Relationship Id="rId179" Type="http://schemas.openxmlformats.org/officeDocument/2006/relationships/slide" Target="slides/slide178.xml"/><Relationship Id="rId386" Type="http://schemas.openxmlformats.org/officeDocument/2006/relationships/slide" Target="slides/slide385.xml"/><Relationship Id="rId593" Type="http://schemas.openxmlformats.org/officeDocument/2006/relationships/slide" Target="slides/slide592.xml"/><Relationship Id="rId607" Type="http://schemas.openxmlformats.org/officeDocument/2006/relationships/slide" Target="slides/slide606.xml"/><Relationship Id="rId814" Type="http://schemas.openxmlformats.org/officeDocument/2006/relationships/slide" Target="slides/slide813.xml"/><Relationship Id="rId246" Type="http://schemas.openxmlformats.org/officeDocument/2006/relationships/slide" Target="slides/slide245.xml"/><Relationship Id="rId453" Type="http://schemas.openxmlformats.org/officeDocument/2006/relationships/slide" Target="slides/slide452.xml"/><Relationship Id="rId660" Type="http://schemas.openxmlformats.org/officeDocument/2006/relationships/slide" Target="slides/slide659.xml"/><Relationship Id="rId898" Type="http://schemas.openxmlformats.org/officeDocument/2006/relationships/slide" Target="slides/slide897.xml"/><Relationship Id="rId1083" Type="http://schemas.openxmlformats.org/officeDocument/2006/relationships/slide" Target="slides/slide1082.xml"/><Relationship Id="rId106" Type="http://schemas.openxmlformats.org/officeDocument/2006/relationships/slide" Target="slides/slide105.xml"/><Relationship Id="rId313" Type="http://schemas.openxmlformats.org/officeDocument/2006/relationships/slide" Target="slides/slide312.xml"/><Relationship Id="rId758" Type="http://schemas.openxmlformats.org/officeDocument/2006/relationships/slide" Target="slides/slide757.xml"/><Relationship Id="rId965" Type="http://schemas.openxmlformats.org/officeDocument/2006/relationships/slide" Target="slides/slide964.xml"/><Relationship Id="rId1150" Type="http://schemas.openxmlformats.org/officeDocument/2006/relationships/slide" Target="slides/slide1149.xml"/><Relationship Id="rId10" Type="http://schemas.openxmlformats.org/officeDocument/2006/relationships/slide" Target="slides/slide9.xml"/><Relationship Id="rId94" Type="http://schemas.openxmlformats.org/officeDocument/2006/relationships/slide" Target="slides/slide93.xml"/><Relationship Id="rId397" Type="http://schemas.openxmlformats.org/officeDocument/2006/relationships/slide" Target="slides/slide396.xml"/><Relationship Id="rId520" Type="http://schemas.openxmlformats.org/officeDocument/2006/relationships/slide" Target="slides/slide519.xml"/><Relationship Id="rId618" Type="http://schemas.openxmlformats.org/officeDocument/2006/relationships/slide" Target="slides/slide617.xml"/><Relationship Id="rId825" Type="http://schemas.openxmlformats.org/officeDocument/2006/relationships/slide" Target="slides/slide824.xml"/><Relationship Id="rId257" Type="http://schemas.openxmlformats.org/officeDocument/2006/relationships/slide" Target="slides/slide256.xml"/><Relationship Id="rId464" Type="http://schemas.openxmlformats.org/officeDocument/2006/relationships/slide" Target="slides/slide463.xml"/><Relationship Id="rId1010" Type="http://schemas.openxmlformats.org/officeDocument/2006/relationships/slide" Target="slides/slide1009.xml"/><Relationship Id="rId1094" Type="http://schemas.openxmlformats.org/officeDocument/2006/relationships/slide" Target="slides/slide1093.xml"/><Relationship Id="rId1108" Type="http://schemas.openxmlformats.org/officeDocument/2006/relationships/slide" Target="slides/slide1107.xml"/><Relationship Id="rId117" Type="http://schemas.openxmlformats.org/officeDocument/2006/relationships/slide" Target="slides/slide116.xml"/><Relationship Id="rId671" Type="http://schemas.openxmlformats.org/officeDocument/2006/relationships/slide" Target="slides/slide670.xml"/><Relationship Id="rId769" Type="http://schemas.openxmlformats.org/officeDocument/2006/relationships/slide" Target="slides/slide768.xml"/><Relationship Id="rId976" Type="http://schemas.openxmlformats.org/officeDocument/2006/relationships/slide" Target="slides/slide975.xml"/><Relationship Id="rId324" Type="http://schemas.openxmlformats.org/officeDocument/2006/relationships/slide" Target="slides/slide323.xml"/><Relationship Id="rId531" Type="http://schemas.openxmlformats.org/officeDocument/2006/relationships/slide" Target="slides/slide530.xml"/><Relationship Id="rId629" Type="http://schemas.openxmlformats.org/officeDocument/2006/relationships/slide" Target="slides/slide628.xml"/><Relationship Id="rId1161" Type="http://schemas.openxmlformats.org/officeDocument/2006/relationships/slide" Target="slides/slide1160.xml"/><Relationship Id="rId836" Type="http://schemas.openxmlformats.org/officeDocument/2006/relationships/slide" Target="slides/slide835.xml"/><Relationship Id="rId1021" Type="http://schemas.openxmlformats.org/officeDocument/2006/relationships/slide" Target="slides/slide1020.xml"/><Relationship Id="rId1119" Type="http://schemas.openxmlformats.org/officeDocument/2006/relationships/slide" Target="slides/slide1118.xml"/><Relationship Id="rId903" Type="http://schemas.openxmlformats.org/officeDocument/2006/relationships/slide" Target="slides/slide902.xml"/><Relationship Id="rId32" Type="http://schemas.openxmlformats.org/officeDocument/2006/relationships/slide" Target="slides/slide31.xml"/><Relationship Id="rId181" Type="http://schemas.openxmlformats.org/officeDocument/2006/relationships/slide" Target="slides/slide180.xml"/><Relationship Id="rId279" Type="http://schemas.openxmlformats.org/officeDocument/2006/relationships/slide" Target="slides/slide278.xml"/><Relationship Id="rId486" Type="http://schemas.openxmlformats.org/officeDocument/2006/relationships/slide" Target="slides/slide485.xml"/><Relationship Id="rId693" Type="http://schemas.openxmlformats.org/officeDocument/2006/relationships/slide" Target="slides/slide692.xml"/><Relationship Id="rId139" Type="http://schemas.openxmlformats.org/officeDocument/2006/relationships/slide" Target="slides/slide138.xml"/><Relationship Id="rId346" Type="http://schemas.openxmlformats.org/officeDocument/2006/relationships/slide" Target="slides/slide345.xml"/><Relationship Id="rId553" Type="http://schemas.openxmlformats.org/officeDocument/2006/relationships/slide" Target="slides/slide552.xml"/><Relationship Id="rId760" Type="http://schemas.openxmlformats.org/officeDocument/2006/relationships/slide" Target="slides/slide759.xml"/><Relationship Id="rId998" Type="http://schemas.openxmlformats.org/officeDocument/2006/relationships/slide" Target="slides/slide997.xml"/><Relationship Id="rId206" Type="http://schemas.openxmlformats.org/officeDocument/2006/relationships/slide" Target="slides/slide205.xml"/><Relationship Id="rId413" Type="http://schemas.openxmlformats.org/officeDocument/2006/relationships/slide" Target="slides/slide412.xml"/><Relationship Id="rId858" Type="http://schemas.openxmlformats.org/officeDocument/2006/relationships/slide" Target="slides/slide857.xml"/><Relationship Id="rId1043" Type="http://schemas.openxmlformats.org/officeDocument/2006/relationships/slide" Target="slides/slide1042.xml"/><Relationship Id="rId620" Type="http://schemas.openxmlformats.org/officeDocument/2006/relationships/slide" Target="slides/slide619.xml"/><Relationship Id="rId718" Type="http://schemas.openxmlformats.org/officeDocument/2006/relationships/slide" Target="slides/slide717.xml"/><Relationship Id="rId925" Type="http://schemas.openxmlformats.org/officeDocument/2006/relationships/slide" Target="slides/slide924.xml"/><Relationship Id="rId1110" Type="http://schemas.openxmlformats.org/officeDocument/2006/relationships/slide" Target="slides/slide1109.xml"/><Relationship Id="rId54" Type="http://schemas.openxmlformats.org/officeDocument/2006/relationships/slide" Target="slides/slide53.xml"/><Relationship Id="rId270" Type="http://schemas.openxmlformats.org/officeDocument/2006/relationships/slide" Target="slides/slide269.xml"/><Relationship Id="rId130" Type="http://schemas.openxmlformats.org/officeDocument/2006/relationships/slide" Target="slides/slide129.xml"/><Relationship Id="rId368" Type="http://schemas.openxmlformats.org/officeDocument/2006/relationships/slide" Target="slides/slide367.xml"/><Relationship Id="rId575" Type="http://schemas.openxmlformats.org/officeDocument/2006/relationships/slide" Target="slides/slide574.xml"/><Relationship Id="rId782" Type="http://schemas.openxmlformats.org/officeDocument/2006/relationships/slide" Target="slides/slide781.xml"/><Relationship Id="rId228" Type="http://schemas.openxmlformats.org/officeDocument/2006/relationships/slide" Target="slides/slide227.xml"/><Relationship Id="rId435" Type="http://schemas.openxmlformats.org/officeDocument/2006/relationships/slide" Target="slides/slide434.xml"/><Relationship Id="rId642" Type="http://schemas.openxmlformats.org/officeDocument/2006/relationships/slide" Target="slides/slide641.xml"/><Relationship Id="rId1065" Type="http://schemas.openxmlformats.org/officeDocument/2006/relationships/slide" Target="slides/slide1064.xml"/><Relationship Id="rId502" Type="http://schemas.openxmlformats.org/officeDocument/2006/relationships/slide" Target="slides/slide501.xml"/><Relationship Id="rId947" Type="http://schemas.openxmlformats.org/officeDocument/2006/relationships/slide" Target="slides/slide946.xml"/><Relationship Id="rId1132" Type="http://schemas.openxmlformats.org/officeDocument/2006/relationships/slide" Target="slides/slide1131.xml"/><Relationship Id="rId76" Type="http://schemas.openxmlformats.org/officeDocument/2006/relationships/slide" Target="slides/slide75.xml"/><Relationship Id="rId807" Type="http://schemas.openxmlformats.org/officeDocument/2006/relationships/slide" Target="slides/slide806.xml"/><Relationship Id="rId292" Type="http://schemas.openxmlformats.org/officeDocument/2006/relationships/slide" Target="slides/slide291.xml"/><Relationship Id="rId597" Type="http://schemas.openxmlformats.org/officeDocument/2006/relationships/slide" Target="slides/slide596.xml"/><Relationship Id="rId152" Type="http://schemas.openxmlformats.org/officeDocument/2006/relationships/slide" Target="slides/slide151.xml"/><Relationship Id="rId457" Type="http://schemas.openxmlformats.org/officeDocument/2006/relationships/slide" Target="slides/slide456.xml"/><Relationship Id="rId1087" Type="http://schemas.openxmlformats.org/officeDocument/2006/relationships/slide" Target="slides/slide1086.xml"/><Relationship Id="rId664" Type="http://schemas.openxmlformats.org/officeDocument/2006/relationships/slide" Target="slides/slide663.xml"/><Relationship Id="rId871" Type="http://schemas.openxmlformats.org/officeDocument/2006/relationships/slide" Target="slides/slide870.xml"/><Relationship Id="rId969" Type="http://schemas.openxmlformats.org/officeDocument/2006/relationships/slide" Target="slides/slide968.xml"/><Relationship Id="rId317" Type="http://schemas.openxmlformats.org/officeDocument/2006/relationships/slide" Target="slides/slide316.xml"/><Relationship Id="rId524" Type="http://schemas.openxmlformats.org/officeDocument/2006/relationships/slide" Target="slides/slide523.xml"/><Relationship Id="rId731" Type="http://schemas.openxmlformats.org/officeDocument/2006/relationships/slide" Target="slides/slide730.xml"/><Relationship Id="rId1154" Type="http://schemas.openxmlformats.org/officeDocument/2006/relationships/slide" Target="slides/slide1153.xml"/><Relationship Id="rId98" Type="http://schemas.openxmlformats.org/officeDocument/2006/relationships/slide" Target="slides/slide97.xml"/><Relationship Id="rId829" Type="http://schemas.openxmlformats.org/officeDocument/2006/relationships/slide" Target="slides/slide828.xml"/><Relationship Id="rId1014" Type="http://schemas.openxmlformats.org/officeDocument/2006/relationships/slide" Target="slides/slide1013.xml"/><Relationship Id="rId25" Type="http://schemas.openxmlformats.org/officeDocument/2006/relationships/slide" Target="slides/slide24.xml"/><Relationship Id="rId174" Type="http://schemas.openxmlformats.org/officeDocument/2006/relationships/slide" Target="slides/slide173.xml"/><Relationship Id="rId381" Type="http://schemas.openxmlformats.org/officeDocument/2006/relationships/slide" Target="slides/slide380.xml"/><Relationship Id="rId241" Type="http://schemas.openxmlformats.org/officeDocument/2006/relationships/slide" Target="slides/slide240.xml"/><Relationship Id="rId479" Type="http://schemas.openxmlformats.org/officeDocument/2006/relationships/slide" Target="slides/slide478.xml"/><Relationship Id="rId686" Type="http://schemas.openxmlformats.org/officeDocument/2006/relationships/slide" Target="slides/slide685.xml"/><Relationship Id="rId893" Type="http://schemas.openxmlformats.org/officeDocument/2006/relationships/slide" Target="slides/slide892.xml"/><Relationship Id="rId339" Type="http://schemas.openxmlformats.org/officeDocument/2006/relationships/slide" Target="slides/slide338.xml"/><Relationship Id="rId546" Type="http://schemas.openxmlformats.org/officeDocument/2006/relationships/slide" Target="slides/slide545.xml"/><Relationship Id="rId753" Type="http://schemas.openxmlformats.org/officeDocument/2006/relationships/slide" Target="slides/slide752.xml"/><Relationship Id="rId1176" Type="http://schemas.openxmlformats.org/officeDocument/2006/relationships/notesMaster" Target="notesMasters/notesMaster1.xml"/><Relationship Id="rId101" Type="http://schemas.openxmlformats.org/officeDocument/2006/relationships/slide" Target="slides/slide100.xml"/><Relationship Id="rId406" Type="http://schemas.openxmlformats.org/officeDocument/2006/relationships/slide" Target="slides/slide405.xml"/><Relationship Id="rId960" Type="http://schemas.openxmlformats.org/officeDocument/2006/relationships/slide" Target="slides/slide959.xml"/><Relationship Id="rId1036" Type="http://schemas.openxmlformats.org/officeDocument/2006/relationships/slide" Target="slides/slide1035.xml"/><Relationship Id="rId613" Type="http://schemas.openxmlformats.org/officeDocument/2006/relationships/slide" Target="slides/slide612.xml"/><Relationship Id="rId820" Type="http://schemas.openxmlformats.org/officeDocument/2006/relationships/slide" Target="slides/slide819.xml"/><Relationship Id="rId918" Type="http://schemas.openxmlformats.org/officeDocument/2006/relationships/slide" Target="slides/slide917.xml"/><Relationship Id="rId1103" Type="http://schemas.openxmlformats.org/officeDocument/2006/relationships/slide" Target="slides/slide1102.xml"/><Relationship Id="rId47" Type="http://schemas.openxmlformats.org/officeDocument/2006/relationships/slide" Target="slides/slide46.xml"/><Relationship Id="rId196" Type="http://schemas.openxmlformats.org/officeDocument/2006/relationships/slide" Target="slides/slide195.xml"/><Relationship Id="rId263" Type="http://schemas.openxmlformats.org/officeDocument/2006/relationships/slide" Target="slides/slide262.xml"/><Relationship Id="rId470" Type="http://schemas.openxmlformats.org/officeDocument/2006/relationships/slide" Target="slides/slide469.xml"/><Relationship Id="rId123" Type="http://schemas.openxmlformats.org/officeDocument/2006/relationships/slide" Target="slides/slide122.xml"/><Relationship Id="rId330" Type="http://schemas.openxmlformats.org/officeDocument/2006/relationships/slide" Target="slides/slide329.xml"/><Relationship Id="rId568" Type="http://schemas.openxmlformats.org/officeDocument/2006/relationships/slide" Target="slides/slide567.xml"/><Relationship Id="rId775" Type="http://schemas.openxmlformats.org/officeDocument/2006/relationships/slide" Target="slides/slide774.xml"/><Relationship Id="rId982" Type="http://schemas.openxmlformats.org/officeDocument/2006/relationships/slide" Target="slides/slide981.xml"/><Relationship Id="rId428" Type="http://schemas.openxmlformats.org/officeDocument/2006/relationships/slide" Target="slides/slide427.xml"/><Relationship Id="rId635" Type="http://schemas.openxmlformats.org/officeDocument/2006/relationships/slide" Target="slides/slide634.xml"/><Relationship Id="rId842" Type="http://schemas.openxmlformats.org/officeDocument/2006/relationships/slide" Target="slides/slide841.xml"/><Relationship Id="rId1058" Type="http://schemas.openxmlformats.org/officeDocument/2006/relationships/slide" Target="slides/slide1057.xml"/><Relationship Id="rId702" Type="http://schemas.openxmlformats.org/officeDocument/2006/relationships/slide" Target="slides/slide701.xml"/><Relationship Id="rId1125" Type="http://schemas.openxmlformats.org/officeDocument/2006/relationships/slide" Target="slides/slide112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BE" dirty="0"/>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BDEF14-9115-44FE-B1E2-13BFC4F15971}" type="datetimeFigureOut">
              <a:rPr lang="fr-BE" smtClean="0"/>
              <a:t>29-08-18</a:t>
            </a:fld>
            <a:endParaRPr lang="fr-BE" dirty="0"/>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BE" dirty="0"/>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BE" dirty="0"/>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4362592-81BA-4DEB-8A21-4A103210EB4E}" type="slidenum">
              <a:rPr lang="fr-BE" smtClean="0"/>
              <a:t>‹N°›</a:t>
            </a:fld>
            <a:endParaRPr lang="fr-BE" dirty="0"/>
          </a:p>
        </p:txBody>
      </p:sp>
    </p:spTree>
    <p:extLst>
      <p:ext uri="{BB962C8B-B14F-4D97-AF65-F5344CB8AC3E}">
        <p14:creationId xmlns:p14="http://schemas.microsoft.com/office/powerpoint/2010/main" val="993179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BE" dirty="0"/>
          </a:p>
        </p:txBody>
      </p:sp>
      <p:sp>
        <p:nvSpPr>
          <p:cNvPr id="4" name="Espace réservé du numéro de diapositive 3"/>
          <p:cNvSpPr>
            <a:spLocks noGrp="1"/>
          </p:cNvSpPr>
          <p:nvPr>
            <p:ph type="sldNum" sz="quarter" idx="10"/>
          </p:nvPr>
        </p:nvSpPr>
        <p:spPr/>
        <p:txBody>
          <a:bodyPr/>
          <a:lstStyle/>
          <a:p>
            <a:fld id="{24362592-81BA-4DEB-8A21-4A103210EB4E}" type="slidenum">
              <a:rPr lang="fr-BE" smtClean="0"/>
              <a:t>1</a:t>
            </a:fld>
            <a:endParaRPr lang="fr-BE" dirty="0"/>
          </a:p>
        </p:txBody>
      </p:sp>
    </p:spTree>
    <p:extLst>
      <p:ext uri="{BB962C8B-B14F-4D97-AF65-F5344CB8AC3E}">
        <p14:creationId xmlns:p14="http://schemas.microsoft.com/office/powerpoint/2010/main" val="6716672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fr-FR" smtClean="0"/>
              <a:t>Modifiez le style du titre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smtClean="0"/>
              <a:t>Modifiez le style des sous-titres du masque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BC93396E-43EF-439A-B236-07CA091CFA5D}" type="datetime1">
              <a:rPr lang="fr-BE" smtClean="0"/>
              <a:t>29-08-18</a:t>
            </a:fld>
            <a:endParaRPr lang="fr-BE"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fr-BE" dirty="0"/>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F3DBC0B5-7AF0-4C72-BAA1-305516A547BF}" type="slidenum">
              <a:rPr lang="fr-BE" smtClean="0"/>
              <a:t>‹N°›</a:t>
            </a:fld>
            <a:endParaRPr lang="fr-BE"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687119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Vertical Text Placeholder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1BC37180-02B3-4129-ABEF-E2C78C09B8FF}" type="datetime1">
              <a:rPr lang="fr-BE" smtClean="0"/>
              <a:t>29-08-18</a:t>
            </a:fld>
            <a:endParaRPr lang="fr-BE" dirty="0"/>
          </a:p>
        </p:txBody>
      </p:sp>
      <p:sp>
        <p:nvSpPr>
          <p:cNvPr id="5" name="Footer Placeholder 4"/>
          <p:cNvSpPr>
            <a:spLocks noGrp="1"/>
          </p:cNvSpPr>
          <p:nvPr>
            <p:ph type="ftr" sz="quarter" idx="11"/>
          </p:nvPr>
        </p:nvSpPr>
        <p:spPr/>
        <p:txBody>
          <a:bodyPr/>
          <a:lstStyle/>
          <a:p>
            <a:endParaRPr lang="fr-BE" dirty="0"/>
          </a:p>
        </p:txBody>
      </p:sp>
      <p:sp>
        <p:nvSpPr>
          <p:cNvPr id="6" name="Slide Number Placeholder 5"/>
          <p:cNvSpPr>
            <a:spLocks noGrp="1"/>
          </p:cNvSpPr>
          <p:nvPr>
            <p:ph type="sldNum" sz="quarter" idx="12"/>
          </p:nvPr>
        </p:nvSpPr>
        <p:spPr/>
        <p:txBody>
          <a:bodyPr/>
          <a:lstStyle/>
          <a:p>
            <a:fld id="{F3DBC0B5-7AF0-4C72-BAA1-305516A547BF}" type="slidenum">
              <a:rPr lang="fr-BE" smtClean="0"/>
              <a:t>‹N°›</a:t>
            </a:fld>
            <a:endParaRPr lang="fr-BE" dirty="0"/>
          </a:p>
        </p:txBody>
      </p:sp>
    </p:spTree>
    <p:extLst>
      <p:ext uri="{BB962C8B-B14F-4D97-AF65-F5344CB8AC3E}">
        <p14:creationId xmlns:p14="http://schemas.microsoft.com/office/powerpoint/2010/main" val="2601738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fr-FR" smtClean="0"/>
              <a:t>Modifiez le style du titre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978C7B17-3F4D-41E5-8FA5-5B026C7BFCFD}" type="datetime1">
              <a:rPr lang="fr-BE" smtClean="0"/>
              <a:t>29-08-18</a:t>
            </a:fld>
            <a:endParaRPr lang="fr-BE" dirty="0"/>
          </a:p>
        </p:txBody>
      </p:sp>
      <p:sp>
        <p:nvSpPr>
          <p:cNvPr id="5" name="Footer Placeholder 4"/>
          <p:cNvSpPr>
            <a:spLocks noGrp="1"/>
          </p:cNvSpPr>
          <p:nvPr>
            <p:ph type="ftr" sz="quarter" idx="11"/>
          </p:nvPr>
        </p:nvSpPr>
        <p:spPr/>
        <p:txBody>
          <a:bodyPr/>
          <a:lstStyle/>
          <a:p>
            <a:endParaRPr lang="fr-BE" dirty="0"/>
          </a:p>
        </p:txBody>
      </p:sp>
      <p:sp>
        <p:nvSpPr>
          <p:cNvPr id="6" name="Slide Number Placeholder 5"/>
          <p:cNvSpPr>
            <a:spLocks noGrp="1"/>
          </p:cNvSpPr>
          <p:nvPr>
            <p:ph type="sldNum" sz="quarter" idx="12"/>
          </p:nvPr>
        </p:nvSpPr>
        <p:spPr/>
        <p:txBody>
          <a:bodyPr/>
          <a:lstStyle/>
          <a:p>
            <a:fld id="{F3DBC0B5-7AF0-4C72-BAA1-305516A547BF}" type="slidenum">
              <a:rPr lang="fr-BE" smtClean="0"/>
              <a:t>‹N°›</a:t>
            </a:fld>
            <a:endParaRPr lang="fr-BE" dirty="0"/>
          </a:p>
        </p:txBody>
      </p:sp>
    </p:spTree>
    <p:extLst>
      <p:ext uri="{BB962C8B-B14F-4D97-AF65-F5344CB8AC3E}">
        <p14:creationId xmlns:p14="http://schemas.microsoft.com/office/powerpoint/2010/main" val="2898228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10"/>
          </p:nvPr>
        </p:nvSpPr>
        <p:spPr/>
        <p:txBody>
          <a:bodyPr/>
          <a:lstStyle/>
          <a:p>
            <a:fld id="{589F237D-19F6-4F5C-AF3A-8D6A496A2621}" type="datetime1">
              <a:rPr lang="fr-BE" smtClean="0"/>
              <a:t>29-08-18</a:t>
            </a:fld>
            <a:endParaRPr lang="fr-BE" dirty="0"/>
          </a:p>
        </p:txBody>
      </p:sp>
      <p:sp>
        <p:nvSpPr>
          <p:cNvPr id="5" name="Footer Placeholder 4"/>
          <p:cNvSpPr>
            <a:spLocks noGrp="1"/>
          </p:cNvSpPr>
          <p:nvPr>
            <p:ph type="ftr" sz="quarter" idx="11"/>
          </p:nvPr>
        </p:nvSpPr>
        <p:spPr/>
        <p:txBody>
          <a:bodyPr/>
          <a:lstStyle/>
          <a:p>
            <a:endParaRPr lang="fr-BE" dirty="0"/>
          </a:p>
        </p:txBody>
      </p:sp>
      <p:sp>
        <p:nvSpPr>
          <p:cNvPr id="6" name="Slide Number Placeholder 5"/>
          <p:cNvSpPr>
            <a:spLocks noGrp="1"/>
          </p:cNvSpPr>
          <p:nvPr>
            <p:ph type="sldNum" sz="quarter" idx="12"/>
          </p:nvPr>
        </p:nvSpPr>
        <p:spPr/>
        <p:txBody>
          <a:bodyPr/>
          <a:lstStyle/>
          <a:p>
            <a:fld id="{F3DBC0B5-7AF0-4C72-BAA1-305516A547BF}" type="slidenum">
              <a:rPr lang="fr-BE" smtClean="0"/>
              <a:t>‹N°›</a:t>
            </a:fld>
            <a:endParaRPr lang="fr-BE" dirty="0"/>
          </a:p>
        </p:txBody>
      </p:sp>
    </p:spTree>
    <p:extLst>
      <p:ext uri="{BB962C8B-B14F-4D97-AF65-F5344CB8AC3E}">
        <p14:creationId xmlns:p14="http://schemas.microsoft.com/office/powerpoint/2010/main" val="776707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fr-FR" smtClean="0"/>
              <a:t>Modifiez le style du titre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Modifiez les styles du texte du masque</a:t>
            </a:r>
          </a:p>
        </p:txBody>
      </p:sp>
      <p:sp>
        <p:nvSpPr>
          <p:cNvPr id="4" name="Date Placeholder 3"/>
          <p:cNvSpPr>
            <a:spLocks noGrp="1"/>
          </p:cNvSpPr>
          <p:nvPr>
            <p:ph type="dt" sz="half" idx="10"/>
          </p:nvPr>
        </p:nvSpPr>
        <p:spPr/>
        <p:txBody>
          <a:bodyPr/>
          <a:lstStyle/>
          <a:p>
            <a:fld id="{A7230996-BC3C-45F2-99E9-E8887B24C9D3}" type="datetime1">
              <a:rPr lang="fr-BE" smtClean="0"/>
              <a:t>29-08-18</a:t>
            </a:fld>
            <a:endParaRPr lang="fr-BE" dirty="0"/>
          </a:p>
        </p:txBody>
      </p:sp>
      <p:sp>
        <p:nvSpPr>
          <p:cNvPr id="5" name="Footer Placeholder 4"/>
          <p:cNvSpPr>
            <a:spLocks noGrp="1"/>
          </p:cNvSpPr>
          <p:nvPr>
            <p:ph type="ftr" sz="quarter" idx="11"/>
          </p:nvPr>
        </p:nvSpPr>
        <p:spPr/>
        <p:txBody>
          <a:bodyPr/>
          <a:lstStyle/>
          <a:p>
            <a:endParaRPr lang="fr-BE" dirty="0"/>
          </a:p>
        </p:txBody>
      </p:sp>
      <p:sp>
        <p:nvSpPr>
          <p:cNvPr id="6" name="Slide Number Placeholder 5"/>
          <p:cNvSpPr>
            <a:spLocks noGrp="1"/>
          </p:cNvSpPr>
          <p:nvPr>
            <p:ph type="sldNum" sz="quarter" idx="12"/>
          </p:nvPr>
        </p:nvSpPr>
        <p:spPr/>
        <p:txBody>
          <a:bodyPr/>
          <a:lstStyle/>
          <a:p>
            <a:fld id="{F3DBC0B5-7AF0-4C72-BAA1-305516A547BF}" type="slidenum">
              <a:rPr lang="fr-BE" smtClean="0"/>
              <a:t>‹N°›</a:t>
            </a:fld>
            <a:endParaRPr lang="fr-BE"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976636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smtClean="0"/>
              <a:t>Modifiez le style du titre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Date Placeholder 4"/>
          <p:cNvSpPr>
            <a:spLocks noGrp="1"/>
          </p:cNvSpPr>
          <p:nvPr>
            <p:ph type="dt" sz="half" idx="10"/>
          </p:nvPr>
        </p:nvSpPr>
        <p:spPr/>
        <p:txBody>
          <a:bodyPr/>
          <a:lstStyle/>
          <a:p>
            <a:fld id="{406C00F7-599A-4773-817A-C048A9DCD906}" type="datetime1">
              <a:rPr lang="fr-BE" smtClean="0"/>
              <a:t>29-08-18</a:t>
            </a:fld>
            <a:endParaRPr lang="fr-BE" dirty="0"/>
          </a:p>
        </p:txBody>
      </p:sp>
      <p:sp>
        <p:nvSpPr>
          <p:cNvPr id="6" name="Footer Placeholder 5"/>
          <p:cNvSpPr>
            <a:spLocks noGrp="1"/>
          </p:cNvSpPr>
          <p:nvPr>
            <p:ph type="ftr" sz="quarter" idx="11"/>
          </p:nvPr>
        </p:nvSpPr>
        <p:spPr/>
        <p:txBody>
          <a:bodyPr/>
          <a:lstStyle/>
          <a:p>
            <a:endParaRPr lang="fr-BE" dirty="0"/>
          </a:p>
        </p:txBody>
      </p:sp>
      <p:sp>
        <p:nvSpPr>
          <p:cNvPr id="7" name="Slide Number Placeholder 6"/>
          <p:cNvSpPr>
            <a:spLocks noGrp="1"/>
          </p:cNvSpPr>
          <p:nvPr>
            <p:ph type="sldNum" sz="quarter" idx="12"/>
          </p:nvPr>
        </p:nvSpPr>
        <p:spPr/>
        <p:txBody>
          <a:bodyPr/>
          <a:lstStyle/>
          <a:p>
            <a:fld id="{F3DBC0B5-7AF0-4C72-BAA1-305516A547BF}" type="slidenum">
              <a:rPr lang="fr-BE" smtClean="0"/>
              <a:t>‹N°›</a:t>
            </a:fld>
            <a:endParaRPr lang="fr-BE" dirty="0"/>
          </a:p>
        </p:txBody>
      </p:sp>
    </p:spTree>
    <p:extLst>
      <p:ext uri="{BB962C8B-B14F-4D97-AF65-F5344CB8AC3E}">
        <p14:creationId xmlns:p14="http://schemas.microsoft.com/office/powerpoint/2010/main" val="338692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fr-FR" smtClean="0"/>
              <a:t>Modifiez le style du titre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fr-FR" smtClean="0"/>
              <a:t>Modifiez les styles du texte du masque</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7" name="Date Placeholder 6"/>
          <p:cNvSpPr>
            <a:spLocks noGrp="1"/>
          </p:cNvSpPr>
          <p:nvPr>
            <p:ph type="dt" sz="half" idx="10"/>
          </p:nvPr>
        </p:nvSpPr>
        <p:spPr/>
        <p:txBody>
          <a:bodyPr/>
          <a:lstStyle/>
          <a:p>
            <a:fld id="{B656F04D-ECB8-451C-86E7-4853C83E0838}" type="datetime1">
              <a:rPr lang="fr-BE" smtClean="0"/>
              <a:t>29-08-18</a:t>
            </a:fld>
            <a:endParaRPr lang="fr-BE" dirty="0"/>
          </a:p>
        </p:txBody>
      </p:sp>
      <p:sp>
        <p:nvSpPr>
          <p:cNvPr id="8" name="Footer Placeholder 7"/>
          <p:cNvSpPr>
            <a:spLocks noGrp="1"/>
          </p:cNvSpPr>
          <p:nvPr>
            <p:ph type="ftr" sz="quarter" idx="11"/>
          </p:nvPr>
        </p:nvSpPr>
        <p:spPr/>
        <p:txBody>
          <a:bodyPr/>
          <a:lstStyle/>
          <a:p>
            <a:endParaRPr lang="fr-BE" dirty="0"/>
          </a:p>
        </p:txBody>
      </p:sp>
      <p:sp>
        <p:nvSpPr>
          <p:cNvPr id="9" name="Slide Number Placeholder 8"/>
          <p:cNvSpPr>
            <a:spLocks noGrp="1"/>
          </p:cNvSpPr>
          <p:nvPr>
            <p:ph type="sldNum" sz="quarter" idx="12"/>
          </p:nvPr>
        </p:nvSpPr>
        <p:spPr/>
        <p:txBody>
          <a:bodyPr/>
          <a:lstStyle/>
          <a:p>
            <a:fld id="{F3DBC0B5-7AF0-4C72-BAA1-305516A547BF}" type="slidenum">
              <a:rPr lang="fr-BE" smtClean="0"/>
              <a:t>‹N°›</a:t>
            </a:fld>
            <a:endParaRPr lang="fr-BE" dirty="0"/>
          </a:p>
        </p:txBody>
      </p:sp>
    </p:spTree>
    <p:extLst>
      <p:ext uri="{BB962C8B-B14F-4D97-AF65-F5344CB8AC3E}">
        <p14:creationId xmlns:p14="http://schemas.microsoft.com/office/powerpoint/2010/main" val="979014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fr-FR" smtClean="0"/>
              <a:t>Modifiez le style du titre</a:t>
            </a:r>
            <a:endParaRPr lang="en-US" dirty="0"/>
          </a:p>
        </p:txBody>
      </p:sp>
      <p:sp>
        <p:nvSpPr>
          <p:cNvPr id="3" name="Date Placeholder 2"/>
          <p:cNvSpPr>
            <a:spLocks noGrp="1"/>
          </p:cNvSpPr>
          <p:nvPr>
            <p:ph type="dt" sz="half" idx="10"/>
          </p:nvPr>
        </p:nvSpPr>
        <p:spPr/>
        <p:txBody>
          <a:bodyPr/>
          <a:lstStyle/>
          <a:p>
            <a:fld id="{B03E6BB4-B9AE-47C5-ABF3-CF54237AEE6D}" type="datetime1">
              <a:rPr lang="fr-BE" smtClean="0"/>
              <a:t>29-08-18</a:t>
            </a:fld>
            <a:endParaRPr lang="fr-BE" dirty="0"/>
          </a:p>
        </p:txBody>
      </p:sp>
      <p:sp>
        <p:nvSpPr>
          <p:cNvPr id="4" name="Footer Placeholder 3"/>
          <p:cNvSpPr>
            <a:spLocks noGrp="1"/>
          </p:cNvSpPr>
          <p:nvPr>
            <p:ph type="ftr" sz="quarter" idx="11"/>
          </p:nvPr>
        </p:nvSpPr>
        <p:spPr/>
        <p:txBody>
          <a:bodyPr/>
          <a:lstStyle/>
          <a:p>
            <a:endParaRPr lang="fr-BE" dirty="0"/>
          </a:p>
        </p:txBody>
      </p:sp>
      <p:sp>
        <p:nvSpPr>
          <p:cNvPr id="5" name="Slide Number Placeholder 4"/>
          <p:cNvSpPr>
            <a:spLocks noGrp="1"/>
          </p:cNvSpPr>
          <p:nvPr>
            <p:ph type="sldNum" sz="quarter" idx="12"/>
          </p:nvPr>
        </p:nvSpPr>
        <p:spPr/>
        <p:txBody>
          <a:bodyPr/>
          <a:lstStyle/>
          <a:p>
            <a:fld id="{F3DBC0B5-7AF0-4C72-BAA1-305516A547BF}" type="slidenum">
              <a:rPr lang="fr-BE" smtClean="0"/>
              <a:t>‹N°›</a:t>
            </a:fld>
            <a:endParaRPr lang="fr-BE" dirty="0"/>
          </a:p>
        </p:txBody>
      </p:sp>
    </p:spTree>
    <p:extLst>
      <p:ext uri="{BB962C8B-B14F-4D97-AF65-F5344CB8AC3E}">
        <p14:creationId xmlns:p14="http://schemas.microsoft.com/office/powerpoint/2010/main" val="21238621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934E59-A9CE-4574-B65A-301029AA32CA}" type="datetime1">
              <a:rPr lang="fr-BE" smtClean="0"/>
              <a:t>29-08-18</a:t>
            </a:fld>
            <a:endParaRPr lang="fr-BE" dirty="0"/>
          </a:p>
        </p:txBody>
      </p:sp>
      <p:sp>
        <p:nvSpPr>
          <p:cNvPr id="3" name="Footer Placeholder 2"/>
          <p:cNvSpPr>
            <a:spLocks noGrp="1"/>
          </p:cNvSpPr>
          <p:nvPr>
            <p:ph type="ftr" sz="quarter" idx="11"/>
          </p:nvPr>
        </p:nvSpPr>
        <p:spPr/>
        <p:txBody>
          <a:bodyPr/>
          <a:lstStyle/>
          <a:p>
            <a:endParaRPr lang="fr-BE" dirty="0"/>
          </a:p>
        </p:txBody>
      </p:sp>
      <p:sp>
        <p:nvSpPr>
          <p:cNvPr id="4" name="Slide Number Placeholder 3"/>
          <p:cNvSpPr>
            <a:spLocks noGrp="1"/>
          </p:cNvSpPr>
          <p:nvPr>
            <p:ph type="sldNum" sz="quarter" idx="12"/>
          </p:nvPr>
        </p:nvSpPr>
        <p:spPr/>
        <p:txBody>
          <a:bodyPr/>
          <a:lstStyle/>
          <a:p>
            <a:fld id="{F3DBC0B5-7AF0-4C72-BAA1-305516A547BF}" type="slidenum">
              <a:rPr lang="fr-BE" smtClean="0"/>
              <a:t>‹N°›</a:t>
            </a:fld>
            <a:endParaRPr lang="fr-BE" dirty="0"/>
          </a:p>
        </p:txBody>
      </p:sp>
    </p:spTree>
    <p:extLst>
      <p:ext uri="{BB962C8B-B14F-4D97-AF65-F5344CB8AC3E}">
        <p14:creationId xmlns:p14="http://schemas.microsoft.com/office/powerpoint/2010/main" val="1730291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fr-FR" smtClean="0"/>
              <a:t>Modifiez le style du titre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97AA8B13-FB6D-4B63-B0D4-B826B8852BB8}" type="datetime1">
              <a:rPr lang="fr-BE" smtClean="0"/>
              <a:t>29-08-18</a:t>
            </a:fld>
            <a:endParaRPr lang="fr-BE" dirty="0"/>
          </a:p>
        </p:txBody>
      </p:sp>
      <p:sp>
        <p:nvSpPr>
          <p:cNvPr id="6" name="Footer Placeholder 5"/>
          <p:cNvSpPr>
            <a:spLocks noGrp="1"/>
          </p:cNvSpPr>
          <p:nvPr>
            <p:ph type="ftr" sz="quarter" idx="11"/>
          </p:nvPr>
        </p:nvSpPr>
        <p:spPr/>
        <p:txBody>
          <a:bodyPr/>
          <a:lstStyle/>
          <a:p>
            <a:endParaRPr lang="fr-BE" dirty="0"/>
          </a:p>
        </p:txBody>
      </p:sp>
      <p:sp>
        <p:nvSpPr>
          <p:cNvPr id="7" name="Slide Number Placeholder 6"/>
          <p:cNvSpPr>
            <a:spLocks noGrp="1"/>
          </p:cNvSpPr>
          <p:nvPr>
            <p:ph type="sldNum" sz="quarter" idx="12"/>
          </p:nvPr>
        </p:nvSpPr>
        <p:spPr/>
        <p:txBody>
          <a:bodyPr/>
          <a:lstStyle/>
          <a:p>
            <a:fld id="{F3DBC0B5-7AF0-4C72-BAA1-305516A547BF}" type="slidenum">
              <a:rPr lang="fr-BE" smtClean="0"/>
              <a:t>‹N°›</a:t>
            </a:fld>
            <a:endParaRPr lang="fr-BE" dirty="0"/>
          </a:p>
        </p:txBody>
      </p:sp>
    </p:spTree>
    <p:extLst>
      <p:ext uri="{BB962C8B-B14F-4D97-AF65-F5344CB8AC3E}">
        <p14:creationId xmlns:p14="http://schemas.microsoft.com/office/powerpoint/2010/main" val="520270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fr-FR" smtClean="0"/>
              <a:t>Modifiez le style du titre</a:t>
            </a:r>
            <a:endParaRPr lang="en-US" dirty="0"/>
          </a:p>
        </p:txBody>
      </p:sp>
      <p:sp>
        <p:nvSpPr>
          <p:cNvPr id="3" name="Picture Placeholder 2"/>
          <p:cNvSpPr>
            <a:spLocks noGrp="1" noChangeAspect="1"/>
          </p:cNvSpPr>
          <p:nvPr>
            <p:ph type="pic" idx="1"/>
          </p:nvPr>
        </p:nvSpPr>
        <p:spPr>
          <a:xfrm>
            <a:off x="0" y="0"/>
            <a:ext cx="11292840" cy="5128923"/>
          </a:xfrm>
          <a:blipFill>
            <a:blip r:embed="rId2"/>
            <a:stretch>
              <a:fillRect/>
            </a:stretch>
          </a:blip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dirty="0" smtClean="0"/>
              <a:t>Cliquez sur l'icône pour ajouter une image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Date Placeholder 4"/>
          <p:cNvSpPr>
            <a:spLocks noGrp="1"/>
          </p:cNvSpPr>
          <p:nvPr>
            <p:ph type="dt" sz="half" idx="10"/>
          </p:nvPr>
        </p:nvSpPr>
        <p:spPr/>
        <p:txBody>
          <a:bodyPr/>
          <a:lstStyle/>
          <a:p>
            <a:fld id="{D049DE8C-26D3-4346-AF27-B808529BA5C8}" type="datetime1">
              <a:rPr lang="fr-BE" smtClean="0"/>
              <a:t>29-08-18</a:t>
            </a:fld>
            <a:endParaRPr lang="fr-BE" dirty="0"/>
          </a:p>
        </p:txBody>
      </p:sp>
      <p:sp>
        <p:nvSpPr>
          <p:cNvPr id="6" name="Footer Placeholder 5"/>
          <p:cNvSpPr>
            <a:spLocks noGrp="1"/>
          </p:cNvSpPr>
          <p:nvPr>
            <p:ph type="ftr" sz="quarter" idx="11"/>
          </p:nvPr>
        </p:nvSpPr>
        <p:spPr/>
        <p:txBody>
          <a:bodyPr/>
          <a:lstStyle/>
          <a:p>
            <a:endParaRPr lang="fr-BE" dirty="0"/>
          </a:p>
        </p:txBody>
      </p:sp>
      <p:sp>
        <p:nvSpPr>
          <p:cNvPr id="7" name="Slide Number Placeholder 6"/>
          <p:cNvSpPr>
            <a:spLocks noGrp="1"/>
          </p:cNvSpPr>
          <p:nvPr>
            <p:ph type="sldNum" sz="quarter" idx="12"/>
          </p:nvPr>
        </p:nvSpPr>
        <p:spPr/>
        <p:txBody>
          <a:bodyPr/>
          <a:lstStyle/>
          <a:p>
            <a:fld id="{F3DBC0B5-7AF0-4C72-BAA1-305516A547BF}" type="slidenum">
              <a:rPr lang="fr-BE" smtClean="0"/>
              <a:t>‹N°›</a:t>
            </a:fld>
            <a:endParaRPr lang="fr-BE" dirty="0"/>
          </a:p>
        </p:txBody>
      </p:sp>
    </p:spTree>
    <p:extLst>
      <p:ext uri="{BB962C8B-B14F-4D97-AF65-F5344CB8AC3E}">
        <p14:creationId xmlns:p14="http://schemas.microsoft.com/office/powerpoint/2010/main" val="3236409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fr-FR" smtClean="0"/>
              <a:t>Modifiez le style du titre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64B1A1A4-D1FC-4425-9ACD-D267F99DC20F}" type="datetime1">
              <a:rPr lang="fr-BE" smtClean="0"/>
              <a:t>29-08-18</a:t>
            </a:fld>
            <a:endParaRPr lang="fr-BE"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fr-BE" dirty="0"/>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F3DBC0B5-7AF0-4C72-BAA1-305516A547BF}" type="slidenum">
              <a:rPr lang="fr-BE" smtClean="0"/>
              <a:t>‹N°›</a:t>
            </a:fld>
            <a:endParaRPr lang="fr-BE" dirty="0"/>
          </a:p>
        </p:txBody>
      </p:sp>
    </p:spTree>
    <p:extLst>
      <p:ext uri="{BB962C8B-B14F-4D97-AF65-F5344CB8AC3E}">
        <p14:creationId xmlns:p14="http://schemas.microsoft.com/office/powerpoint/2010/main" val="295878469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hf hdr="0" ft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slide" Target="slide406.xml"/><Relationship Id="rId13" Type="http://schemas.openxmlformats.org/officeDocument/2006/relationships/slide" Target="slide699.xml"/><Relationship Id="rId3" Type="http://schemas.openxmlformats.org/officeDocument/2006/relationships/slide" Target="slide66.xml"/><Relationship Id="rId7" Type="http://schemas.openxmlformats.org/officeDocument/2006/relationships/slide" Target="slide304.xml"/><Relationship Id="rId12" Type="http://schemas.openxmlformats.org/officeDocument/2006/relationships/slide" Target="slide592.xml"/><Relationship Id="rId2" Type="http://schemas.openxmlformats.org/officeDocument/2006/relationships/slide" Target="slide11.xml"/><Relationship Id="rId16" Type="http://schemas.openxmlformats.org/officeDocument/2006/relationships/slide" Target="slide993.xml"/><Relationship Id="rId1" Type="http://schemas.openxmlformats.org/officeDocument/2006/relationships/slideLayout" Target="../slideLayouts/slideLayout2.xml"/><Relationship Id="rId6" Type="http://schemas.openxmlformats.org/officeDocument/2006/relationships/slide" Target="slide231.xml"/><Relationship Id="rId11" Type="http://schemas.openxmlformats.org/officeDocument/2006/relationships/slide" Target="slide515.xml"/><Relationship Id="rId5" Type="http://schemas.openxmlformats.org/officeDocument/2006/relationships/slide" Target="slide177.xml"/><Relationship Id="rId15" Type="http://schemas.openxmlformats.org/officeDocument/2006/relationships/slide" Target="slide883.xml"/><Relationship Id="rId10" Type="http://schemas.openxmlformats.org/officeDocument/2006/relationships/slide" Target="slide469.xml"/><Relationship Id="rId4" Type="http://schemas.openxmlformats.org/officeDocument/2006/relationships/slide" Target="slide131.xml"/><Relationship Id="rId9" Type="http://schemas.openxmlformats.org/officeDocument/2006/relationships/slide" Target="slide441.xml"/><Relationship Id="rId14" Type="http://schemas.openxmlformats.org/officeDocument/2006/relationships/slide" Target="slide806.xml"/></Relationships>
</file>

<file path=ppt/slides/_rels/slide10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00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0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0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0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0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0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0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0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0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0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01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1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1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1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1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1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1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02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2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2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2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2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2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2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2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2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2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03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3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3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3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3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3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3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3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3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3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04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4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4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4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4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4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4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4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4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4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05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5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5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5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5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5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5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5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5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5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06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6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6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6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6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6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6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6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6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6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07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7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7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7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7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7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7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7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7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7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08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8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8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8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8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8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8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8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8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8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09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9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9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9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9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9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9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9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9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09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10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0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0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0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0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0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0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0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0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0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11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1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1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1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1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1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1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12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2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2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2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2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2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2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2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2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2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13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3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3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3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3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3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3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3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3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3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14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4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4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4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4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4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4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4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4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4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15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5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5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5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5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5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5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5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5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5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16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6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6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6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6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6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6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6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6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6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17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7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7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7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117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2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2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2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2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2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2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2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2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2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2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3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31.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3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3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3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3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3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3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3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4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4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4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4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4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4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4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4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4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4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5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5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5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5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5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5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5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5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5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5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6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6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6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6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6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6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6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6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6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6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7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7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7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7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7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7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7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77.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7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8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8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8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8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8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8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8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8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8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8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9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9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9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9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9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9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9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9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9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19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3.wmf"/><Relationship Id="rId5" Type="http://schemas.openxmlformats.org/officeDocument/2006/relationships/oleObject" Target="../embeddings/oleObject1.bin"/><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0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0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0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0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0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0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0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0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0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0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1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1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1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1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1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1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1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2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2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2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2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2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2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2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2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22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2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3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31.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3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3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3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3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3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3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3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4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4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4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4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4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4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4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4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4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4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5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5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5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5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5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5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5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5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5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5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6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6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6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6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6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6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6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6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6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6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7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7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7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7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7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7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7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7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7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7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8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8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8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8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8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8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8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8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8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8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9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9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9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9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9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9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9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9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9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29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 Id="rId4" Type="http://schemas.openxmlformats.org/officeDocument/2006/relationships/image" Target="../media/image8.jpg"/></Relationships>
</file>

<file path=ppt/slides/_rels/slide3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0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0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0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0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0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30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0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0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0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0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1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1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1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1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1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1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1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2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2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2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2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2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2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2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2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2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2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3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3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3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3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3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3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3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3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3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3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4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4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4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4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4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4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4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4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4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4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5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5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5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5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5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5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5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5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5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5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6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6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6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6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6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6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6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6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6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6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7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7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7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7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7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7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7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7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7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7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8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8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8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8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8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8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8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8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8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8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9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9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9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9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9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9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9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9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9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39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7.xml"/><Relationship Id="rId4" Type="http://schemas.openxmlformats.org/officeDocument/2006/relationships/image" Target="../media/image11.jpg"/></Relationships>
</file>

<file path=ppt/slides/_rels/slide4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0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0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0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0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0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0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06.xml.rels><?xml version="1.0" encoding="UTF-8" standalone="yes"?>
<Relationships xmlns="http://schemas.openxmlformats.org/package/2006/relationships"><Relationship Id="rId2" Type="http://schemas.openxmlformats.org/officeDocument/2006/relationships/image" Target="../media/image29.emf"/><Relationship Id="rId1" Type="http://schemas.openxmlformats.org/officeDocument/2006/relationships/slideLayout" Target="../slideLayouts/slideLayout7.xml"/></Relationships>
</file>

<file path=ppt/slides/_rels/slide40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0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0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1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1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1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1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1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1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1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2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2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2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2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2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2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2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2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2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2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3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3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3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3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3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3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3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3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3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3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4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41.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7.xml"/></Relationships>
</file>

<file path=ppt/slides/_rels/slide44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4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4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4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4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4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4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4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5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5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5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5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5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5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5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5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5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5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6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6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6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6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6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6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6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6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6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69.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7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7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7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7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7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7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7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7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7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7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8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8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8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8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8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8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8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8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8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8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9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9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9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9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9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9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9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9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9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49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0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0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0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0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0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0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0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0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0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0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1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1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1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1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15.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5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1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1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2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2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2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2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2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2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2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2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2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2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3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3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3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3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3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3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3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3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3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3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4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4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4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4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4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4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4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4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4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4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5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5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5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5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5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5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5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5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5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5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6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6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6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6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6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6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6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6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6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6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7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7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7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7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7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7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7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7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7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7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8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8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8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8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8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8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8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8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8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8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9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9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92.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7.xml"/></Relationships>
</file>

<file path=ppt/slides/_rels/slide59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9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9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9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9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9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59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jpg"/></Relationships>
</file>

<file path=ppt/slides/_rels/slide6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0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0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0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0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0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0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0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0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0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0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1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1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1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1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1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1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1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2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2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2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2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2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2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2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2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2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2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3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3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3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3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3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3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3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3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3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3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4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4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4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4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4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4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4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4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4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4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5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5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5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5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5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5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5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5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5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5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6.xml.rels><?xml version="1.0" encoding="UTF-8" standalone="yes"?>
<Relationships xmlns="http://schemas.openxmlformats.org/package/2006/relationships"><Relationship Id="rId3" Type="http://schemas.openxmlformats.org/officeDocument/2006/relationships/slide" Target="slide10.xml"/><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66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6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6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6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6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6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6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6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6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6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7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7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7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7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7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7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7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7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7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7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8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8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8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8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8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8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8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8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8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8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9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9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9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9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9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9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9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9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9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699.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0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0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0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0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0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0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0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0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0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0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1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1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1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1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1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1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1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2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2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2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2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2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2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2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2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2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2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3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3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3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3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3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3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3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3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3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3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4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4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4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4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4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4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4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4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4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4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5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5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5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5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5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5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5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5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5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5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6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6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6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6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6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6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6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6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6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6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7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7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7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7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7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7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7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7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7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7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8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8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8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8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8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8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8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8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8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8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9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9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9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9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9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9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9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9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9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79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3.wmf"/><Relationship Id="rId5" Type="http://schemas.openxmlformats.org/officeDocument/2006/relationships/oleObject" Target="../embeddings/oleObject2.bin"/><Relationship Id="rId4" Type="http://schemas.openxmlformats.org/officeDocument/2006/relationships/image" Target="../media/image5.jpeg"/></Relationships>
</file>

<file path=ppt/slides/_rels/slide8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0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0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0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0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0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0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06.xml.rels><?xml version="1.0" encoding="UTF-8" standalone="yes"?>
<Relationships xmlns="http://schemas.openxmlformats.org/package/2006/relationships"><Relationship Id="rId2" Type="http://schemas.openxmlformats.org/officeDocument/2006/relationships/image" Target="../media/image35.emf"/><Relationship Id="rId1" Type="http://schemas.openxmlformats.org/officeDocument/2006/relationships/slideLayout" Target="../slideLayouts/slideLayout7.xml"/></Relationships>
</file>

<file path=ppt/slides/_rels/slide80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0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0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1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1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1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1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1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1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1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2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2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2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2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2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2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2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2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2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2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3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3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3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3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3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3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3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3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3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3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4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4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4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4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4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4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4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4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4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4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5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5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5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5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5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5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5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5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5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5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6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6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6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6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6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6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6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6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6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6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7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7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7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7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7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7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7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7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7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7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8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8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8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83.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88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8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8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8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8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8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9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9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9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9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9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9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9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9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9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89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0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0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0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0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0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0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0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0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0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0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1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1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1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1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1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1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1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1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1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1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2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2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2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2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2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2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2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2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2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2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3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3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3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3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3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3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3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3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3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3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4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4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4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4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4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4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4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4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4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4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5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5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5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5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5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5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5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5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5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5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6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6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6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6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6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6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6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6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6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6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7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7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7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7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7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7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7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7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7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7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8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8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8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83.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8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8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8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8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8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8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90.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91.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9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image" Target="../media/image23.jpg"/></Relationships>
</file>

<file path=ppt/slides/_rels/slide99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slide" Target="slide10.xml"/><Relationship Id="rId1" Type="http://schemas.openxmlformats.org/officeDocument/2006/relationships/slideLayout" Target="../slideLayouts/slideLayout7.xml"/></Relationships>
</file>

<file path=ppt/slides/_rels/slide994.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99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996.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997.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998.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_rels/slide999.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image" Target="../media/image21.gif"/><Relationship Id="rId1" Type="http://schemas.openxmlformats.org/officeDocument/2006/relationships/slideLayout" Target="../slideLayouts/slideLayout2.xml"/><Relationship Id="rId5" Type="http://schemas.openxmlformats.org/officeDocument/2006/relationships/slide" Target="slide993.xml"/><Relationship Id="rId4" Type="http://schemas.openxmlformats.org/officeDocument/2006/relationships/image" Target="../media/image2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48400" y="2579132"/>
            <a:ext cx="5327952" cy="3566645"/>
          </a:xfrm>
          <a:prstGeom prst="ellipse">
            <a:avLst/>
          </a:prstGeom>
          <a:ln>
            <a:noFill/>
          </a:ln>
          <a:effectLst>
            <a:softEdge rad="112500"/>
          </a:effectLst>
        </p:spPr>
      </p:pic>
      <p:sp>
        <p:nvSpPr>
          <p:cNvPr id="5" name="ZoneTexte 4"/>
          <p:cNvSpPr txBox="1"/>
          <p:nvPr/>
        </p:nvSpPr>
        <p:spPr>
          <a:xfrm>
            <a:off x="762000" y="642257"/>
            <a:ext cx="10972800" cy="1569660"/>
          </a:xfrm>
          <a:prstGeom prst="rect">
            <a:avLst/>
          </a:prstGeom>
          <a:noFill/>
        </p:spPr>
        <p:txBody>
          <a:bodyPr wrap="square" rtlCol="0">
            <a:spAutoFit/>
          </a:bodyPr>
          <a:lstStyle/>
          <a:p>
            <a:pPr algn="ctr"/>
            <a:r>
              <a:rPr lang="fr-BE" sz="4800" dirty="0" smtClean="0">
                <a:latin typeface="Blackadder ITC" panose="04020505051007020D02" pitchFamily="82" charset="0"/>
              </a:rPr>
              <a:t>La Pelouse d’Honneur du Cimetière de </a:t>
            </a:r>
            <a:r>
              <a:rPr lang="fr-BE" sz="4800" dirty="0" err="1" smtClean="0">
                <a:latin typeface="Blackadder ITC" panose="04020505051007020D02" pitchFamily="82" charset="0"/>
              </a:rPr>
              <a:t>Robermont</a:t>
            </a:r>
            <a:r>
              <a:rPr lang="fr-BE" sz="4800" dirty="0" smtClean="0">
                <a:latin typeface="Blackadder ITC" panose="04020505051007020D02" pitchFamily="82" charset="0"/>
              </a:rPr>
              <a:t> </a:t>
            </a:r>
          </a:p>
          <a:p>
            <a:pPr algn="ctr"/>
            <a:r>
              <a:rPr lang="fr-BE" sz="4800" dirty="0" smtClean="0">
                <a:latin typeface="Blackadder ITC" panose="04020505051007020D02" pitchFamily="82" charset="0"/>
              </a:rPr>
              <a:t>à Liège</a:t>
            </a:r>
            <a:endParaRPr lang="fr-BE" sz="4800" dirty="0">
              <a:latin typeface="Blackadder ITC" panose="04020505051007020D02" pitchFamily="82" charset="0"/>
            </a:endParaRPr>
          </a:p>
        </p:txBody>
      </p:sp>
      <p:sp>
        <p:nvSpPr>
          <p:cNvPr id="6" name="ZoneTexte 5"/>
          <p:cNvSpPr txBox="1"/>
          <p:nvPr/>
        </p:nvSpPr>
        <p:spPr>
          <a:xfrm>
            <a:off x="1317173" y="3418115"/>
            <a:ext cx="4310742" cy="769441"/>
          </a:xfrm>
          <a:prstGeom prst="rect">
            <a:avLst/>
          </a:prstGeom>
          <a:noFill/>
        </p:spPr>
        <p:txBody>
          <a:bodyPr wrap="square" rtlCol="0">
            <a:spAutoFit/>
          </a:bodyPr>
          <a:lstStyle/>
          <a:p>
            <a:pPr algn="ctr"/>
            <a:r>
              <a:rPr lang="fr-BE" sz="4400" dirty="0" smtClean="0">
                <a:latin typeface="Blackadder ITC" panose="04020505051007020D02" pitchFamily="82" charset="0"/>
              </a:rPr>
              <a:t>Honneur à nos anciens</a:t>
            </a:r>
            <a:endParaRPr lang="fr-BE" sz="4400" dirty="0">
              <a:latin typeface="Blackadder ITC" panose="04020505051007020D02" pitchFamily="82" charset="0"/>
            </a:endParaRPr>
          </a:p>
        </p:txBody>
      </p:sp>
      <p:sp>
        <p:nvSpPr>
          <p:cNvPr id="7" name="ZoneTexte 6"/>
          <p:cNvSpPr txBox="1"/>
          <p:nvPr/>
        </p:nvSpPr>
        <p:spPr>
          <a:xfrm>
            <a:off x="1317173" y="4617147"/>
            <a:ext cx="4310742" cy="769441"/>
          </a:xfrm>
          <a:prstGeom prst="rect">
            <a:avLst/>
          </a:prstGeom>
          <a:noFill/>
        </p:spPr>
        <p:txBody>
          <a:bodyPr wrap="square" rtlCol="0">
            <a:spAutoFit/>
          </a:bodyPr>
          <a:lstStyle/>
          <a:p>
            <a:pPr algn="ctr"/>
            <a:r>
              <a:rPr lang="fr-BE" sz="4400" dirty="0" smtClean="0">
                <a:latin typeface="Blackadder ITC" panose="04020505051007020D02" pitchFamily="82" charset="0"/>
              </a:rPr>
              <a:t>Honneur à nos alliés</a:t>
            </a:r>
            <a:endParaRPr lang="fr-BE" sz="4400" dirty="0">
              <a:latin typeface="Blackadder ITC" panose="04020505051007020D02" pitchFamily="82" charset="0"/>
            </a:endParaRPr>
          </a:p>
        </p:txBody>
      </p:sp>
      <p:sp>
        <p:nvSpPr>
          <p:cNvPr id="8" name="ZoneTexte 7"/>
          <p:cNvSpPr txBox="1"/>
          <p:nvPr/>
        </p:nvSpPr>
        <p:spPr>
          <a:xfrm>
            <a:off x="7707087" y="6108468"/>
            <a:ext cx="2754086" cy="400110"/>
          </a:xfrm>
          <a:prstGeom prst="rect">
            <a:avLst/>
          </a:prstGeom>
          <a:noFill/>
        </p:spPr>
        <p:txBody>
          <a:bodyPr wrap="square" rtlCol="0">
            <a:spAutoFit/>
          </a:bodyPr>
          <a:lstStyle/>
          <a:p>
            <a:pPr algn="ctr"/>
            <a:r>
              <a:rPr lang="fr-BE" sz="1000" dirty="0" smtClean="0"/>
              <a:t>Réalisation: Michel CAILLET</a:t>
            </a:r>
          </a:p>
          <a:p>
            <a:pPr algn="ctr"/>
            <a:r>
              <a:rPr lang="fr-BE" sz="1000" dirty="0"/>
              <a:t>m</a:t>
            </a:r>
            <a:r>
              <a:rPr lang="fr-BE" sz="1000" dirty="0" smtClean="0"/>
              <a:t>ichel.caillet@live.be</a:t>
            </a:r>
            <a:endParaRPr lang="fr-BE" sz="1000" dirty="0"/>
          </a:p>
        </p:txBody>
      </p:sp>
    </p:spTree>
    <p:extLst>
      <p:ext uri="{BB962C8B-B14F-4D97-AF65-F5344CB8AC3E}">
        <p14:creationId xmlns:p14="http://schemas.microsoft.com/office/powerpoint/2010/main" val="513575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2000"/>
                                        <p:tgtEl>
                                          <p:spTgt spid="5">
                                            <p:txEl>
                                              <p:pRg st="0" end="0"/>
                                            </p:txEl>
                                          </p:spTgt>
                                        </p:tgtEl>
                                      </p:cBhvr>
                                    </p:animEffect>
                                    <p:anim calcmode="lin" valueType="num">
                                      <p:cBhvr>
                                        <p:cTn id="8" dur="2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2000"/>
                            </p:stCondLst>
                            <p:childTnLst>
                              <p:par>
                                <p:cTn id="11" presetID="42" presetClass="entr" presetSubtype="0" fill="hold" nodeType="after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fade">
                                      <p:cBhvr>
                                        <p:cTn id="13" dur="2000"/>
                                        <p:tgtEl>
                                          <p:spTgt spid="5">
                                            <p:txEl>
                                              <p:pRg st="1" end="1"/>
                                            </p:txEl>
                                          </p:spTgt>
                                        </p:tgtEl>
                                      </p:cBhvr>
                                    </p:animEffect>
                                    <p:anim calcmode="lin" valueType="num">
                                      <p:cBhvr>
                                        <p:cTn id="14" dur="2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5" dur="2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par>
                          <p:cTn id="16" fill="hold">
                            <p:stCondLst>
                              <p:cond delay="4000"/>
                            </p:stCondLst>
                            <p:childTnLst>
                              <p:par>
                                <p:cTn id="17" presetID="31" presetClass="entr" presetSubtype="0" fill="hold" nodeType="after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3000" fill="hold"/>
                                        <p:tgtEl>
                                          <p:spTgt spid="4"/>
                                        </p:tgtEl>
                                        <p:attrNameLst>
                                          <p:attrName>ppt_w</p:attrName>
                                        </p:attrNameLst>
                                      </p:cBhvr>
                                      <p:tavLst>
                                        <p:tav tm="0">
                                          <p:val>
                                            <p:fltVal val="0"/>
                                          </p:val>
                                        </p:tav>
                                        <p:tav tm="100000">
                                          <p:val>
                                            <p:strVal val="#ppt_w"/>
                                          </p:val>
                                        </p:tav>
                                      </p:tavLst>
                                    </p:anim>
                                    <p:anim calcmode="lin" valueType="num">
                                      <p:cBhvr>
                                        <p:cTn id="20" dur="3000" fill="hold"/>
                                        <p:tgtEl>
                                          <p:spTgt spid="4"/>
                                        </p:tgtEl>
                                        <p:attrNameLst>
                                          <p:attrName>ppt_h</p:attrName>
                                        </p:attrNameLst>
                                      </p:cBhvr>
                                      <p:tavLst>
                                        <p:tav tm="0">
                                          <p:val>
                                            <p:fltVal val="0"/>
                                          </p:val>
                                        </p:tav>
                                        <p:tav tm="100000">
                                          <p:val>
                                            <p:strVal val="#ppt_h"/>
                                          </p:val>
                                        </p:tav>
                                      </p:tavLst>
                                    </p:anim>
                                    <p:anim calcmode="lin" valueType="num">
                                      <p:cBhvr>
                                        <p:cTn id="21" dur="3000" fill="hold"/>
                                        <p:tgtEl>
                                          <p:spTgt spid="4"/>
                                        </p:tgtEl>
                                        <p:attrNameLst>
                                          <p:attrName>style.rotation</p:attrName>
                                        </p:attrNameLst>
                                      </p:cBhvr>
                                      <p:tavLst>
                                        <p:tav tm="0">
                                          <p:val>
                                            <p:fltVal val="90"/>
                                          </p:val>
                                        </p:tav>
                                        <p:tav tm="100000">
                                          <p:val>
                                            <p:fltVal val="0"/>
                                          </p:val>
                                        </p:tav>
                                      </p:tavLst>
                                    </p:anim>
                                    <p:animEffect transition="in" filter="fade">
                                      <p:cBhvr>
                                        <p:cTn id="22" dur="3000"/>
                                        <p:tgtEl>
                                          <p:spTgt spid="4"/>
                                        </p:tgtEl>
                                      </p:cBhvr>
                                    </p:animEffect>
                                  </p:childTnLst>
                                </p:cTn>
                              </p:par>
                            </p:childTnLst>
                          </p:cTn>
                        </p:par>
                        <p:par>
                          <p:cTn id="23" fill="hold">
                            <p:stCondLst>
                              <p:cond delay="7000"/>
                            </p:stCondLst>
                            <p:childTnLst>
                              <p:par>
                                <p:cTn id="24" presetID="16" presetClass="entr" presetSubtype="21" fill="hold" nodeType="afterEffect">
                                  <p:stCondLst>
                                    <p:cond delay="0"/>
                                  </p:stCondLst>
                                  <p:childTnLst>
                                    <p:set>
                                      <p:cBhvr>
                                        <p:cTn id="25" dur="1" fill="hold">
                                          <p:stCondLst>
                                            <p:cond delay="0"/>
                                          </p:stCondLst>
                                        </p:cTn>
                                        <p:tgtEl>
                                          <p:spTgt spid="6">
                                            <p:txEl>
                                              <p:pRg st="0" end="0"/>
                                            </p:txEl>
                                          </p:spTgt>
                                        </p:tgtEl>
                                        <p:attrNameLst>
                                          <p:attrName>style.visibility</p:attrName>
                                        </p:attrNameLst>
                                      </p:cBhvr>
                                      <p:to>
                                        <p:strVal val="visible"/>
                                      </p:to>
                                    </p:set>
                                    <p:animEffect transition="in" filter="barn(inVertical)">
                                      <p:cBhvr>
                                        <p:cTn id="26" dur="2000"/>
                                        <p:tgtEl>
                                          <p:spTgt spid="6">
                                            <p:txEl>
                                              <p:pRg st="0" end="0"/>
                                            </p:txEl>
                                          </p:spTgt>
                                        </p:tgtEl>
                                      </p:cBhvr>
                                    </p:animEffect>
                                  </p:childTnLst>
                                </p:cTn>
                              </p:par>
                            </p:childTnLst>
                          </p:cTn>
                        </p:par>
                        <p:par>
                          <p:cTn id="27" fill="hold">
                            <p:stCondLst>
                              <p:cond delay="9000"/>
                            </p:stCondLst>
                            <p:childTnLst>
                              <p:par>
                                <p:cTn id="28" presetID="16" presetClass="entr" presetSubtype="21" fill="hold" nodeType="after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barn(inVertical)">
                                      <p:cBhvr>
                                        <p:cTn id="30" dur="2000"/>
                                        <p:tgtEl>
                                          <p:spTgt spid="7">
                                            <p:txEl>
                                              <p:pRg st="0" end="0"/>
                                            </p:txEl>
                                          </p:spTgt>
                                        </p:tgtEl>
                                      </p:cBhvr>
                                    </p:animEffect>
                                  </p:childTnLst>
                                </p:cTn>
                              </p:par>
                            </p:childTnLst>
                          </p:cTn>
                        </p:par>
                        <p:par>
                          <p:cTn id="31" fill="hold">
                            <p:stCondLst>
                              <p:cond delay="11000"/>
                            </p:stCondLst>
                            <p:childTnLst>
                              <p:par>
                                <p:cTn id="32" presetID="26" presetClass="entr" presetSubtype="0" fill="hold" nodeType="afterEffect">
                                  <p:stCondLst>
                                    <p:cond delay="0"/>
                                  </p:stCondLst>
                                  <p:childTnLst>
                                    <p:set>
                                      <p:cBhvr>
                                        <p:cTn id="33" dur="1" fill="hold">
                                          <p:stCondLst>
                                            <p:cond delay="0"/>
                                          </p:stCondLst>
                                        </p:cTn>
                                        <p:tgtEl>
                                          <p:spTgt spid="8">
                                            <p:txEl>
                                              <p:pRg st="0" end="0"/>
                                            </p:txEl>
                                          </p:spTgt>
                                        </p:tgtEl>
                                        <p:attrNameLst>
                                          <p:attrName>style.visibility</p:attrName>
                                        </p:attrNameLst>
                                      </p:cBhvr>
                                      <p:to>
                                        <p:strVal val="visible"/>
                                      </p:to>
                                    </p:set>
                                    <p:animEffect transition="in" filter="wipe(down)">
                                      <p:cBhvr>
                                        <p:cTn id="34" dur="870">
                                          <p:stCondLst>
                                            <p:cond delay="0"/>
                                          </p:stCondLst>
                                        </p:cTn>
                                        <p:tgtEl>
                                          <p:spTgt spid="8">
                                            <p:txEl>
                                              <p:pRg st="0" end="0"/>
                                            </p:txEl>
                                          </p:spTgt>
                                        </p:tgtEl>
                                      </p:cBhvr>
                                    </p:animEffect>
                                    <p:anim calcmode="lin" valueType="num">
                                      <p:cBhvr>
                                        <p:cTn id="35" dur="2733" tmFilter="0,0; 0.14,0.36; 0.43,0.73; 0.71,0.91; 1.0,1.0">
                                          <p:stCondLst>
                                            <p:cond delay="0"/>
                                          </p:stCondLst>
                                        </p:cTn>
                                        <p:tgtEl>
                                          <p:spTgt spid="8">
                                            <p:txEl>
                                              <p:pRg st="0" end="0"/>
                                            </p:txEl>
                                          </p:spTgt>
                                        </p:tgtEl>
                                        <p:attrNameLst>
                                          <p:attrName>ppt_x</p:attrName>
                                        </p:attrNameLst>
                                      </p:cBhvr>
                                      <p:tavLst>
                                        <p:tav tm="0">
                                          <p:val>
                                            <p:strVal val="#ppt_x-0.25"/>
                                          </p:val>
                                        </p:tav>
                                        <p:tav tm="100000">
                                          <p:val>
                                            <p:strVal val="#ppt_x"/>
                                          </p:val>
                                        </p:tav>
                                      </p:tavLst>
                                    </p:anim>
                                    <p:anim calcmode="lin" valueType="num">
                                      <p:cBhvr>
                                        <p:cTn id="36" dur="996" tmFilter="0.0,0.0; 0.25,0.07; 0.50,0.2; 0.75,0.467; 1.0,1.0">
                                          <p:stCondLst>
                                            <p:cond delay="0"/>
                                          </p:stCondLst>
                                        </p:cTn>
                                        <p:tgtEl>
                                          <p:spTgt spid="8">
                                            <p:txEl>
                                              <p:pRg st="0" end="0"/>
                                            </p:txEl>
                                          </p:spTgt>
                                        </p:tgtEl>
                                        <p:attrNameLst>
                                          <p:attrName>ppt_y</p:attrName>
                                        </p:attrNameLst>
                                      </p:cBhvr>
                                      <p:tavLst>
                                        <p:tav tm="0" fmla="#ppt_y-sin(pi*$)/3">
                                          <p:val>
                                            <p:fltVal val="0.5"/>
                                          </p:val>
                                        </p:tav>
                                        <p:tav tm="100000">
                                          <p:val>
                                            <p:fltVal val="1"/>
                                          </p:val>
                                        </p:tav>
                                      </p:tavLst>
                                    </p:anim>
                                    <p:anim calcmode="lin" valueType="num">
                                      <p:cBhvr>
                                        <p:cTn id="37" dur="996" tmFilter="0, 0; 0.125,0.2665; 0.25,0.4; 0.375,0.465; 0.5,0.5;  0.625,0.535; 0.75,0.6; 0.875,0.7335; 1,1">
                                          <p:stCondLst>
                                            <p:cond delay="996"/>
                                          </p:stCondLst>
                                        </p:cTn>
                                        <p:tgtEl>
                                          <p:spTgt spid="8">
                                            <p:txEl>
                                              <p:pRg st="0" end="0"/>
                                            </p:txEl>
                                          </p:spTgt>
                                        </p:tgtEl>
                                        <p:attrNameLst>
                                          <p:attrName>ppt_y</p:attrName>
                                        </p:attrNameLst>
                                      </p:cBhvr>
                                      <p:tavLst>
                                        <p:tav tm="0" fmla="#ppt_y-sin(pi*$)/9">
                                          <p:val>
                                            <p:fltVal val="0"/>
                                          </p:val>
                                        </p:tav>
                                        <p:tav tm="100000">
                                          <p:val>
                                            <p:fltVal val="1"/>
                                          </p:val>
                                        </p:tav>
                                      </p:tavLst>
                                    </p:anim>
                                    <p:anim calcmode="lin" valueType="num">
                                      <p:cBhvr>
                                        <p:cTn id="38" dur="498" tmFilter="0, 0; 0.125,0.2665; 0.25,0.4; 0.375,0.465; 0.5,0.5;  0.625,0.535; 0.75,0.6; 0.875,0.7335; 1,1">
                                          <p:stCondLst>
                                            <p:cond delay="1986"/>
                                          </p:stCondLst>
                                        </p:cTn>
                                        <p:tgtEl>
                                          <p:spTgt spid="8">
                                            <p:txEl>
                                              <p:pRg st="0" end="0"/>
                                            </p:txEl>
                                          </p:spTgt>
                                        </p:tgtEl>
                                        <p:attrNameLst>
                                          <p:attrName>ppt_y</p:attrName>
                                        </p:attrNameLst>
                                      </p:cBhvr>
                                      <p:tavLst>
                                        <p:tav tm="0" fmla="#ppt_y-sin(pi*$)/27">
                                          <p:val>
                                            <p:fltVal val="0"/>
                                          </p:val>
                                        </p:tav>
                                        <p:tav tm="100000">
                                          <p:val>
                                            <p:fltVal val="1"/>
                                          </p:val>
                                        </p:tav>
                                      </p:tavLst>
                                    </p:anim>
                                    <p:anim calcmode="lin" valueType="num">
                                      <p:cBhvr>
                                        <p:cTn id="39" dur="246" tmFilter="0, 0; 0.125,0.2665; 0.25,0.4; 0.375,0.465; 0.5,0.5;  0.625,0.535; 0.75,0.6; 0.875,0.7335; 1,1">
                                          <p:stCondLst>
                                            <p:cond delay="2484"/>
                                          </p:stCondLst>
                                        </p:cTn>
                                        <p:tgtEl>
                                          <p:spTgt spid="8">
                                            <p:txEl>
                                              <p:pRg st="0" end="0"/>
                                            </p:txEl>
                                          </p:spTgt>
                                        </p:tgtEl>
                                        <p:attrNameLst>
                                          <p:attrName>ppt_y</p:attrName>
                                        </p:attrNameLst>
                                      </p:cBhvr>
                                      <p:tavLst>
                                        <p:tav tm="0" fmla="#ppt_y-sin(pi*$)/81">
                                          <p:val>
                                            <p:fltVal val="0"/>
                                          </p:val>
                                        </p:tav>
                                        <p:tav tm="100000">
                                          <p:val>
                                            <p:fltVal val="1"/>
                                          </p:val>
                                        </p:tav>
                                      </p:tavLst>
                                    </p:anim>
                                    <p:animScale>
                                      <p:cBhvr>
                                        <p:cTn id="40" dur="39">
                                          <p:stCondLst>
                                            <p:cond delay="975"/>
                                          </p:stCondLst>
                                        </p:cTn>
                                        <p:tgtEl>
                                          <p:spTgt spid="8">
                                            <p:txEl>
                                              <p:pRg st="0" end="0"/>
                                            </p:txEl>
                                          </p:spTgt>
                                        </p:tgtEl>
                                      </p:cBhvr>
                                      <p:to x="100000" y="60000"/>
                                    </p:animScale>
                                    <p:animScale>
                                      <p:cBhvr>
                                        <p:cTn id="41" dur="249" decel="50000">
                                          <p:stCondLst>
                                            <p:cond delay="1014"/>
                                          </p:stCondLst>
                                        </p:cTn>
                                        <p:tgtEl>
                                          <p:spTgt spid="8">
                                            <p:txEl>
                                              <p:pRg st="0" end="0"/>
                                            </p:txEl>
                                          </p:spTgt>
                                        </p:tgtEl>
                                      </p:cBhvr>
                                      <p:to x="100000" y="100000"/>
                                    </p:animScale>
                                    <p:animScale>
                                      <p:cBhvr>
                                        <p:cTn id="42" dur="39">
                                          <p:stCondLst>
                                            <p:cond delay="1968"/>
                                          </p:stCondLst>
                                        </p:cTn>
                                        <p:tgtEl>
                                          <p:spTgt spid="8">
                                            <p:txEl>
                                              <p:pRg st="0" end="0"/>
                                            </p:txEl>
                                          </p:spTgt>
                                        </p:tgtEl>
                                      </p:cBhvr>
                                      <p:to x="100000" y="80000"/>
                                    </p:animScale>
                                    <p:animScale>
                                      <p:cBhvr>
                                        <p:cTn id="43" dur="249" decel="50000">
                                          <p:stCondLst>
                                            <p:cond delay="2007"/>
                                          </p:stCondLst>
                                        </p:cTn>
                                        <p:tgtEl>
                                          <p:spTgt spid="8">
                                            <p:txEl>
                                              <p:pRg st="0" end="0"/>
                                            </p:txEl>
                                          </p:spTgt>
                                        </p:tgtEl>
                                      </p:cBhvr>
                                      <p:to x="100000" y="100000"/>
                                    </p:animScale>
                                    <p:animScale>
                                      <p:cBhvr>
                                        <p:cTn id="44" dur="39">
                                          <p:stCondLst>
                                            <p:cond delay="2463"/>
                                          </p:stCondLst>
                                        </p:cTn>
                                        <p:tgtEl>
                                          <p:spTgt spid="8">
                                            <p:txEl>
                                              <p:pRg st="0" end="0"/>
                                            </p:txEl>
                                          </p:spTgt>
                                        </p:tgtEl>
                                      </p:cBhvr>
                                      <p:to x="100000" y="90000"/>
                                    </p:animScale>
                                    <p:animScale>
                                      <p:cBhvr>
                                        <p:cTn id="45" dur="249" decel="50000">
                                          <p:stCondLst>
                                            <p:cond delay="2502"/>
                                          </p:stCondLst>
                                        </p:cTn>
                                        <p:tgtEl>
                                          <p:spTgt spid="8">
                                            <p:txEl>
                                              <p:pRg st="0" end="0"/>
                                            </p:txEl>
                                          </p:spTgt>
                                        </p:tgtEl>
                                      </p:cBhvr>
                                      <p:to x="100000" y="100000"/>
                                    </p:animScale>
                                    <p:animScale>
                                      <p:cBhvr>
                                        <p:cTn id="46" dur="39">
                                          <p:stCondLst>
                                            <p:cond delay="2712"/>
                                          </p:stCondLst>
                                        </p:cTn>
                                        <p:tgtEl>
                                          <p:spTgt spid="8">
                                            <p:txEl>
                                              <p:pRg st="0" end="0"/>
                                            </p:txEl>
                                          </p:spTgt>
                                        </p:tgtEl>
                                      </p:cBhvr>
                                      <p:to x="100000" y="95000"/>
                                    </p:animScale>
                                    <p:animScale>
                                      <p:cBhvr>
                                        <p:cTn id="47" dur="249" decel="50000">
                                          <p:stCondLst>
                                            <p:cond delay="2751"/>
                                          </p:stCondLst>
                                        </p:cTn>
                                        <p:tgtEl>
                                          <p:spTgt spid="8">
                                            <p:txEl>
                                              <p:pRg st="0" end="0"/>
                                            </p:txEl>
                                          </p:spTgt>
                                        </p:tgtEl>
                                      </p:cBhvr>
                                      <p:to x="100000" y="100000"/>
                                    </p:animScale>
                                  </p:childTnLst>
                                </p:cTn>
                              </p:par>
                              <p:par>
                                <p:cTn id="48" presetID="26" presetClass="entr" presetSubtype="0" fill="hold" nodeType="withEffect">
                                  <p:stCondLst>
                                    <p:cond delay="0"/>
                                  </p:stCondLst>
                                  <p:childTnLst>
                                    <p:set>
                                      <p:cBhvr>
                                        <p:cTn id="49" dur="1" fill="hold">
                                          <p:stCondLst>
                                            <p:cond delay="0"/>
                                          </p:stCondLst>
                                        </p:cTn>
                                        <p:tgtEl>
                                          <p:spTgt spid="8">
                                            <p:txEl>
                                              <p:pRg st="1" end="1"/>
                                            </p:txEl>
                                          </p:spTgt>
                                        </p:tgtEl>
                                        <p:attrNameLst>
                                          <p:attrName>style.visibility</p:attrName>
                                        </p:attrNameLst>
                                      </p:cBhvr>
                                      <p:to>
                                        <p:strVal val="visible"/>
                                      </p:to>
                                    </p:set>
                                    <p:animEffect transition="in" filter="wipe(down)">
                                      <p:cBhvr>
                                        <p:cTn id="50" dur="870">
                                          <p:stCondLst>
                                            <p:cond delay="0"/>
                                          </p:stCondLst>
                                        </p:cTn>
                                        <p:tgtEl>
                                          <p:spTgt spid="8">
                                            <p:txEl>
                                              <p:pRg st="1" end="1"/>
                                            </p:txEl>
                                          </p:spTgt>
                                        </p:tgtEl>
                                      </p:cBhvr>
                                    </p:animEffect>
                                    <p:anim calcmode="lin" valueType="num">
                                      <p:cBhvr>
                                        <p:cTn id="51" dur="2733" tmFilter="0,0; 0.14,0.36; 0.43,0.73; 0.71,0.91; 1.0,1.0">
                                          <p:stCondLst>
                                            <p:cond delay="0"/>
                                          </p:stCondLst>
                                        </p:cTn>
                                        <p:tgtEl>
                                          <p:spTgt spid="8">
                                            <p:txEl>
                                              <p:pRg st="1" end="1"/>
                                            </p:txEl>
                                          </p:spTgt>
                                        </p:tgtEl>
                                        <p:attrNameLst>
                                          <p:attrName>ppt_x</p:attrName>
                                        </p:attrNameLst>
                                      </p:cBhvr>
                                      <p:tavLst>
                                        <p:tav tm="0">
                                          <p:val>
                                            <p:strVal val="#ppt_x-0.25"/>
                                          </p:val>
                                        </p:tav>
                                        <p:tav tm="100000">
                                          <p:val>
                                            <p:strVal val="#ppt_x"/>
                                          </p:val>
                                        </p:tav>
                                      </p:tavLst>
                                    </p:anim>
                                    <p:anim calcmode="lin" valueType="num">
                                      <p:cBhvr>
                                        <p:cTn id="52" dur="996" tmFilter="0.0,0.0; 0.25,0.07; 0.50,0.2; 0.75,0.467; 1.0,1.0">
                                          <p:stCondLst>
                                            <p:cond delay="0"/>
                                          </p:stCondLst>
                                        </p:cTn>
                                        <p:tgtEl>
                                          <p:spTgt spid="8">
                                            <p:txEl>
                                              <p:pRg st="1" end="1"/>
                                            </p:txEl>
                                          </p:spTgt>
                                        </p:tgtEl>
                                        <p:attrNameLst>
                                          <p:attrName>ppt_y</p:attrName>
                                        </p:attrNameLst>
                                      </p:cBhvr>
                                      <p:tavLst>
                                        <p:tav tm="0" fmla="#ppt_y-sin(pi*$)/3">
                                          <p:val>
                                            <p:fltVal val="0.5"/>
                                          </p:val>
                                        </p:tav>
                                        <p:tav tm="100000">
                                          <p:val>
                                            <p:fltVal val="1"/>
                                          </p:val>
                                        </p:tav>
                                      </p:tavLst>
                                    </p:anim>
                                    <p:anim calcmode="lin" valueType="num">
                                      <p:cBhvr>
                                        <p:cTn id="53" dur="996" tmFilter="0, 0; 0.125,0.2665; 0.25,0.4; 0.375,0.465; 0.5,0.5;  0.625,0.535; 0.75,0.6; 0.875,0.7335; 1,1">
                                          <p:stCondLst>
                                            <p:cond delay="996"/>
                                          </p:stCondLst>
                                        </p:cTn>
                                        <p:tgtEl>
                                          <p:spTgt spid="8">
                                            <p:txEl>
                                              <p:pRg st="1" end="1"/>
                                            </p:txEl>
                                          </p:spTgt>
                                        </p:tgtEl>
                                        <p:attrNameLst>
                                          <p:attrName>ppt_y</p:attrName>
                                        </p:attrNameLst>
                                      </p:cBhvr>
                                      <p:tavLst>
                                        <p:tav tm="0" fmla="#ppt_y-sin(pi*$)/9">
                                          <p:val>
                                            <p:fltVal val="0"/>
                                          </p:val>
                                        </p:tav>
                                        <p:tav tm="100000">
                                          <p:val>
                                            <p:fltVal val="1"/>
                                          </p:val>
                                        </p:tav>
                                      </p:tavLst>
                                    </p:anim>
                                    <p:anim calcmode="lin" valueType="num">
                                      <p:cBhvr>
                                        <p:cTn id="54" dur="498" tmFilter="0, 0; 0.125,0.2665; 0.25,0.4; 0.375,0.465; 0.5,0.5;  0.625,0.535; 0.75,0.6; 0.875,0.7335; 1,1">
                                          <p:stCondLst>
                                            <p:cond delay="1986"/>
                                          </p:stCondLst>
                                        </p:cTn>
                                        <p:tgtEl>
                                          <p:spTgt spid="8">
                                            <p:txEl>
                                              <p:pRg st="1" end="1"/>
                                            </p:txEl>
                                          </p:spTgt>
                                        </p:tgtEl>
                                        <p:attrNameLst>
                                          <p:attrName>ppt_y</p:attrName>
                                        </p:attrNameLst>
                                      </p:cBhvr>
                                      <p:tavLst>
                                        <p:tav tm="0" fmla="#ppt_y-sin(pi*$)/27">
                                          <p:val>
                                            <p:fltVal val="0"/>
                                          </p:val>
                                        </p:tav>
                                        <p:tav tm="100000">
                                          <p:val>
                                            <p:fltVal val="1"/>
                                          </p:val>
                                        </p:tav>
                                      </p:tavLst>
                                    </p:anim>
                                    <p:anim calcmode="lin" valueType="num">
                                      <p:cBhvr>
                                        <p:cTn id="55" dur="246" tmFilter="0, 0; 0.125,0.2665; 0.25,0.4; 0.375,0.465; 0.5,0.5;  0.625,0.535; 0.75,0.6; 0.875,0.7335; 1,1">
                                          <p:stCondLst>
                                            <p:cond delay="2484"/>
                                          </p:stCondLst>
                                        </p:cTn>
                                        <p:tgtEl>
                                          <p:spTgt spid="8">
                                            <p:txEl>
                                              <p:pRg st="1" end="1"/>
                                            </p:txEl>
                                          </p:spTgt>
                                        </p:tgtEl>
                                        <p:attrNameLst>
                                          <p:attrName>ppt_y</p:attrName>
                                        </p:attrNameLst>
                                      </p:cBhvr>
                                      <p:tavLst>
                                        <p:tav tm="0" fmla="#ppt_y-sin(pi*$)/81">
                                          <p:val>
                                            <p:fltVal val="0"/>
                                          </p:val>
                                        </p:tav>
                                        <p:tav tm="100000">
                                          <p:val>
                                            <p:fltVal val="1"/>
                                          </p:val>
                                        </p:tav>
                                      </p:tavLst>
                                    </p:anim>
                                    <p:animScale>
                                      <p:cBhvr>
                                        <p:cTn id="56" dur="39">
                                          <p:stCondLst>
                                            <p:cond delay="975"/>
                                          </p:stCondLst>
                                        </p:cTn>
                                        <p:tgtEl>
                                          <p:spTgt spid="8">
                                            <p:txEl>
                                              <p:pRg st="1" end="1"/>
                                            </p:txEl>
                                          </p:spTgt>
                                        </p:tgtEl>
                                      </p:cBhvr>
                                      <p:to x="100000" y="60000"/>
                                    </p:animScale>
                                    <p:animScale>
                                      <p:cBhvr>
                                        <p:cTn id="57" dur="249" decel="50000">
                                          <p:stCondLst>
                                            <p:cond delay="1014"/>
                                          </p:stCondLst>
                                        </p:cTn>
                                        <p:tgtEl>
                                          <p:spTgt spid="8">
                                            <p:txEl>
                                              <p:pRg st="1" end="1"/>
                                            </p:txEl>
                                          </p:spTgt>
                                        </p:tgtEl>
                                      </p:cBhvr>
                                      <p:to x="100000" y="100000"/>
                                    </p:animScale>
                                    <p:animScale>
                                      <p:cBhvr>
                                        <p:cTn id="58" dur="39">
                                          <p:stCondLst>
                                            <p:cond delay="1968"/>
                                          </p:stCondLst>
                                        </p:cTn>
                                        <p:tgtEl>
                                          <p:spTgt spid="8">
                                            <p:txEl>
                                              <p:pRg st="1" end="1"/>
                                            </p:txEl>
                                          </p:spTgt>
                                        </p:tgtEl>
                                      </p:cBhvr>
                                      <p:to x="100000" y="80000"/>
                                    </p:animScale>
                                    <p:animScale>
                                      <p:cBhvr>
                                        <p:cTn id="59" dur="249" decel="50000">
                                          <p:stCondLst>
                                            <p:cond delay="2007"/>
                                          </p:stCondLst>
                                        </p:cTn>
                                        <p:tgtEl>
                                          <p:spTgt spid="8">
                                            <p:txEl>
                                              <p:pRg st="1" end="1"/>
                                            </p:txEl>
                                          </p:spTgt>
                                        </p:tgtEl>
                                      </p:cBhvr>
                                      <p:to x="100000" y="100000"/>
                                    </p:animScale>
                                    <p:animScale>
                                      <p:cBhvr>
                                        <p:cTn id="60" dur="39">
                                          <p:stCondLst>
                                            <p:cond delay="2463"/>
                                          </p:stCondLst>
                                        </p:cTn>
                                        <p:tgtEl>
                                          <p:spTgt spid="8">
                                            <p:txEl>
                                              <p:pRg st="1" end="1"/>
                                            </p:txEl>
                                          </p:spTgt>
                                        </p:tgtEl>
                                      </p:cBhvr>
                                      <p:to x="100000" y="90000"/>
                                    </p:animScale>
                                    <p:animScale>
                                      <p:cBhvr>
                                        <p:cTn id="61" dur="249" decel="50000">
                                          <p:stCondLst>
                                            <p:cond delay="2502"/>
                                          </p:stCondLst>
                                        </p:cTn>
                                        <p:tgtEl>
                                          <p:spTgt spid="8">
                                            <p:txEl>
                                              <p:pRg st="1" end="1"/>
                                            </p:txEl>
                                          </p:spTgt>
                                        </p:tgtEl>
                                      </p:cBhvr>
                                      <p:to x="100000" y="100000"/>
                                    </p:animScale>
                                    <p:animScale>
                                      <p:cBhvr>
                                        <p:cTn id="62" dur="39">
                                          <p:stCondLst>
                                            <p:cond delay="2712"/>
                                          </p:stCondLst>
                                        </p:cTn>
                                        <p:tgtEl>
                                          <p:spTgt spid="8">
                                            <p:txEl>
                                              <p:pRg st="1" end="1"/>
                                            </p:txEl>
                                          </p:spTgt>
                                        </p:tgtEl>
                                      </p:cBhvr>
                                      <p:to x="100000" y="95000"/>
                                    </p:animScale>
                                    <p:animScale>
                                      <p:cBhvr>
                                        <p:cTn id="63" dur="249" decel="50000">
                                          <p:stCondLst>
                                            <p:cond delay="2751"/>
                                          </p:stCondLst>
                                        </p:cTn>
                                        <p:tgtEl>
                                          <p:spTgt spid="8">
                                            <p:txEl>
                                              <p:pRg st="1" end="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10</a:t>
            </a:fld>
            <a:endParaRPr lang="fr-BE" dirty="0"/>
          </a:p>
        </p:txBody>
      </p:sp>
      <p:sp>
        <p:nvSpPr>
          <p:cNvPr id="5" name="Titre 1"/>
          <p:cNvSpPr>
            <a:spLocks noGrp="1"/>
          </p:cNvSpPr>
          <p:nvPr>
            <p:ph type="title"/>
          </p:nvPr>
        </p:nvSpPr>
        <p:spPr>
          <a:xfrm>
            <a:off x="2976824" y="516872"/>
            <a:ext cx="5494076" cy="842554"/>
          </a:xfrm>
        </p:spPr>
        <p:txBody>
          <a:bodyPr>
            <a:normAutofit fontScale="90000"/>
          </a:bodyPr>
          <a:lstStyle/>
          <a:p>
            <a:pPr algn="ctr"/>
            <a:r>
              <a:rPr lang="fr-BE" dirty="0" smtClean="0">
                <a:latin typeface="Blackadder ITC" panose="04020505051007020D02" pitchFamily="82" charset="0"/>
              </a:rPr>
              <a:t>Classement </a:t>
            </a:r>
            <a:r>
              <a:rPr lang="fr-BE" smtClean="0">
                <a:latin typeface="Blackadder ITC" panose="04020505051007020D02" pitchFamily="82" charset="0"/>
              </a:rPr>
              <a:t>et Repérage des </a:t>
            </a:r>
            <a:r>
              <a:rPr lang="fr-BE" dirty="0" err="1" smtClean="0">
                <a:latin typeface="Blackadder ITC" panose="04020505051007020D02" pitchFamily="82" charset="0"/>
              </a:rPr>
              <a:t>dias</a:t>
            </a:r>
            <a:endParaRPr lang="fr-BE" dirty="0">
              <a:latin typeface="Blackadder ITC" panose="04020505051007020D02" pitchFamily="82" charset="0"/>
            </a:endParaRPr>
          </a:p>
        </p:txBody>
      </p:sp>
      <p:grpSp>
        <p:nvGrpSpPr>
          <p:cNvPr id="2" name="Groupe 1"/>
          <p:cNvGrpSpPr/>
          <p:nvPr/>
        </p:nvGrpSpPr>
        <p:grpSpPr>
          <a:xfrm>
            <a:off x="892166" y="1811341"/>
            <a:ext cx="9278003" cy="4367574"/>
            <a:chOff x="892166" y="1811341"/>
            <a:chExt cx="9278003" cy="4367574"/>
          </a:xfrm>
        </p:grpSpPr>
        <p:sp>
          <p:nvSpPr>
            <p:cNvPr id="7" name="ZoneTexte 6"/>
            <p:cNvSpPr txBox="1"/>
            <p:nvPr/>
          </p:nvSpPr>
          <p:spPr>
            <a:xfrm>
              <a:off x="892166" y="1824179"/>
              <a:ext cx="2814059" cy="451734"/>
            </a:xfrm>
            <a:prstGeom prst="rect">
              <a:avLst/>
            </a:prstGeom>
            <a:solidFill>
              <a:srgbClr val="00B050"/>
            </a:solidFill>
          </p:spPr>
          <p:txBody>
            <a:bodyPr wrap="square" rtlCol="0">
              <a:spAutoFit/>
            </a:bodyPr>
            <a:lstStyle/>
            <a:p>
              <a:pPr algn="ctr"/>
              <a:r>
                <a:rPr lang="fr-BE" dirty="0" smtClean="0">
                  <a:ln>
                    <a:solidFill>
                      <a:srgbClr val="FF0000"/>
                    </a:solidFill>
                  </a:ln>
                  <a:solidFill>
                    <a:srgbClr val="FF0000"/>
                  </a:solidFill>
                  <a:hlinkClick r:id="rId2" action="ppaction://hlinksldjump"/>
                </a:rPr>
                <a:t>Parcelle 163 A </a:t>
              </a:r>
              <a:endParaRPr lang="fr-BE" dirty="0">
                <a:ln>
                  <a:solidFill>
                    <a:srgbClr val="FF0000"/>
                  </a:solidFill>
                </a:ln>
                <a:solidFill>
                  <a:srgbClr val="FF0000"/>
                </a:solidFill>
              </a:endParaRPr>
            </a:p>
          </p:txBody>
        </p:sp>
        <p:sp>
          <p:nvSpPr>
            <p:cNvPr id="8" name="ZoneTexte 7"/>
            <p:cNvSpPr txBox="1"/>
            <p:nvPr/>
          </p:nvSpPr>
          <p:spPr>
            <a:xfrm>
              <a:off x="4117289" y="1811341"/>
              <a:ext cx="2814059" cy="451734"/>
            </a:xfrm>
            <a:prstGeom prst="rect">
              <a:avLst/>
            </a:prstGeom>
            <a:solidFill>
              <a:srgbClr val="00B050"/>
            </a:solidFill>
          </p:spPr>
          <p:txBody>
            <a:bodyPr wrap="square" rtlCol="0">
              <a:spAutoFit/>
            </a:bodyPr>
            <a:lstStyle/>
            <a:p>
              <a:pPr algn="ctr"/>
              <a:r>
                <a:rPr lang="fr-BE" dirty="0" smtClean="0">
                  <a:ln>
                    <a:solidFill>
                      <a:srgbClr val="FF0000"/>
                    </a:solidFill>
                  </a:ln>
                  <a:solidFill>
                    <a:srgbClr val="FF0000"/>
                  </a:solidFill>
                  <a:hlinkClick r:id="rId3" action="ppaction://hlinksldjump"/>
                </a:rPr>
                <a:t>Parcelle 163 A – bis - E </a:t>
              </a:r>
              <a:endParaRPr lang="fr-BE" dirty="0">
                <a:ln>
                  <a:solidFill>
                    <a:srgbClr val="FF0000"/>
                  </a:solidFill>
                </a:ln>
                <a:solidFill>
                  <a:srgbClr val="FF0000"/>
                </a:solidFill>
              </a:endParaRPr>
            </a:p>
          </p:txBody>
        </p:sp>
        <p:sp>
          <p:nvSpPr>
            <p:cNvPr id="9" name="ZoneTexte 8"/>
            <p:cNvSpPr txBox="1"/>
            <p:nvPr/>
          </p:nvSpPr>
          <p:spPr>
            <a:xfrm>
              <a:off x="7342411" y="1814153"/>
              <a:ext cx="2814059" cy="451734"/>
            </a:xfrm>
            <a:prstGeom prst="rect">
              <a:avLst/>
            </a:prstGeom>
            <a:solidFill>
              <a:srgbClr val="00B050"/>
            </a:solidFill>
          </p:spPr>
          <p:txBody>
            <a:bodyPr wrap="square" rtlCol="0">
              <a:spAutoFit/>
            </a:bodyPr>
            <a:lstStyle/>
            <a:p>
              <a:pPr algn="ctr"/>
              <a:r>
                <a:rPr lang="fr-BE" dirty="0" smtClean="0">
                  <a:ln>
                    <a:solidFill>
                      <a:srgbClr val="FF0000"/>
                    </a:solidFill>
                  </a:ln>
                  <a:solidFill>
                    <a:srgbClr val="FF0000"/>
                  </a:solidFill>
                  <a:hlinkClick r:id="rId4" action="ppaction://hlinksldjump"/>
                </a:rPr>
                <a:t>Parcelle 163 A – bis - I </a:t>
              </a:r>
              <a:endParaRPr lang="fr-BE" dirty="0">
                <a:ln>
                  <a:solidFill>
                    <a:srgbClr val="FF0000"/>
                  </a:solidFill>
                </a:ln>
                <a:solidFill>
                  <a:srgbClr val="FF0000"/>
                </a:solidFill>
              </a:endParaRPr>
            </a:p>
          </p:txBody>
        </p:sp>
        <p:sp>
          <p:nvSpPr>
            <p:cNvPr id="10" name="ZoneTexte 9"/>
            <p:cNvSpPr txBox="1"/>
            <p:nvPr/>
          </p:nvSpPr>
          <p:spPr>
            <a:xfrm>
              <a:off x="905865" y="2613618"/>
              <a:ext cx="2814059" cy="451734"/>
            </a:xfrm>
            <a:prstGeom prst="rect">
              <a:avLst/>
            </a:prstGeom>
            <a:solidFill>
              <a:srgbClr val="00B050"/>
            </a:solidFill>
          </p:spPr>
          <p:txBody>
            <a:bodyPr wrap="square" rtlCol="0">
              <a:spAutoFit/>
            </a:bodyPr>
            <a:lstStyle/>
            <a:p>
              <a:pPr algn="ctr"/>
              <a:r>
                <a:rPr lang="fr-BE" dirty="0" smtClean="0">
                  <a:ln>
                    <a:solidFill>
                      <a:srgbClr val="FF0000"/>
                    </a:solidFill>
                  </a:ln>
                  <a:solidFill>
                    <a:srgbClr val="FF0000"/>
                  </a:solidFill>
                  <a:hlinkClick r:id="rId5" action="ppaction://hlinksldjump"/>
                </a:rPr>
                <a:t>Parcelle 163 B</a:t>
              </a:r>
              <a:endParaRPr lang="fr-BE" dirty="0">
                <a:ln>
                  <a:solidFill>
                    <a:srgbClr val="FF0000"/>
                  </a:solidFill>
                </a:ln>
                <a:solidFill>
                  <a:srgbClr val="FF0000"/>
                </a:solidFill>
              </a:endParaRPr>
            </a:p>
          </p:txBody>
        </p:sp>
        <p:sp>
          <p:nvSpPr>
            <p:cNvPr id="11" name="ZoneTexte 10"/>
            <p:cNvSpPr txBox="1"/>
            <p:nvPr/>
          </p:nvSpPr>
          <p:spPr>
            <a:xfrm>
              <a:off x="4117288" y="2613618"/>
              <a:ext cx="2814059" cy="451734"/>
            </a:xfrm>
            <a:prstGeom prst="rect">
              <a:avLst/>
            </a:prstGeom>
            <a:solidFill>
              <a:srgbClr val="00B050"/>
            </a:solidFill>
          </p:spPr>
          <p:txBody>
            <a:bodyPr wrap="square" rtlCol="0">
              <a:spAutoFit/>
            </a:bodyPr>
            <a:lstStyle/>
            <a:p>
              <a:pPr algn="ctr"/>
              <a:r>
                <a:rPr lang="fr-BE" dirty="0" smtClean="0">
                  <a:ln>
                    <a:solidFill>
                      <a:srgbClr val="FF0000"/>
                    </a:solidFill>
                  </a:ln>
                  <a:solidFill>
                    <a:srgbClr val="FF0000"/>
                  </a:solidFill>
                  <a:hlinkClick r:id="rId6" action="ppaction://hlinksldjump"/>
                </a:rPr>
                <a:t>Parcelle 163 B - bis</a:t>
              </a:r>
              <a:endParaRPr lang="fr-BE" dirty="0">
                <a:ln>
                  <a:solidFill>
                    <a:srgbClr val="FF0000"/>
                  </a:solidFill>
                </a:ln>
                <a:solidFill>
                  <a:srgbClr val="FF0000"/>
                </a:solidFill>
              </a:endParaRPr>
            </a:p>
          </p:txBody>
        </p:sp>
        <p:sp>
          <p:nvSpPr>
            <p:cNvPr id="12" name="ZoneTexte 11"/>
            <p:cNvSpPr txBox="1"/>
            <p:nvPr/>
          </p:nvSpPr>
          <p:spPr>
            <a:xfrm>
              <a:off x="7342411" y="2613618"/>
              <a:ext cx="2814059" cy="451734"/>
            </a:xfrm>
            <a:prstGeom prst="rect">
              <a:avLst/>
            </a:prstGeom>
            <a:solidFill>
              <a:srgbClr val="00B050"/>
            </a:solidFill>
          </p:spPr>
          <p:txBody>
            <a:bodyPr wrap="square" rtlCol="0">
              <a:spAutoFit/>
            </a:bodyPr>
            <a:lstStyle/>
            <a:p>
              <a:pPr algn="ctr"/>
              <a:r>
                <a:rPr lang="fr-BE" dirty="0" smtClean="0">
                  <a:ln>
                    <a:solidFill>
                      <a:srgbClr val="FF0000"/>
                    </a:solidFill>
                  </a:ln>
                  <a:solidFill>
                    <a:srgbClr val="FF0000"/>
                  </a:solidFill>
                  <a:hlinkClick r:id="rId7" action="ppaction://hlinksldjump"/>
                </a:rPr>
                <a:t>Parcelle 163 </a:t>
              </a:r>
              <a:r>
                <a:rPr lang="fr-BE" dirty="0">
                  <a:ln>
                    <a:solidFill>
                      <a:srgbClr val="FF0000"/>
                    </a:solidFill>
                  </a:ln>
                  <a:solidFill>
                    <a:srgbClr val="FF0000"/>
                  </a:solidFill>
                  <a:hlinkClick r:id="rId7" action="ppaction://hlinksldjump"/>
                </a:rPr>
                <a:t>C</a:t>
              </a:r>
              <a:endParaRPr lang="fr-BE" dirty="0">
                <a:ln>
                  <a:solidFill>
                    <a:srgbClr val="FF0000"/>
                  </a:solidFill>
                </a:ln>
                <a:solidFill>
                  <a:srgbClr val="FF0000"/>
                </a:solidFill>
              </a:endParaRPr>
            </a:p>
          </p:txBody>
        </p:sp>
        <p:sp>
          <p:nvSpPr>
            <p:cNvPr id="13" name="ZoneTexte 12"/>
            <p:cNvSpPr txBox="1"/>
            <p:nvPr/>
          </p:nvSpPr>
          <p:spPr>
            <a:xfrm>
              <a:off x="905864" y="3401521"/>
              <a:ext cx="2814059" cy="451734"/>
            </a:xfrm>
            <a:prstGeom prst="rect">
              <a:avLst/>
            </a:prstGeom>
            <a:solidFill>
              <a:srgbClr val="00B050"/>
            </a:solidFill>
          </p:spPr>
          <p:txBody>
            <a:bodyPr wrap="square" rtlCol="0">
              <a:spAutoFit/>
            </a:bodyPr>
            <a:lstStyle/>
            <a:p>
              <a:pPr algn="ctr"/>
              <a:r>
                <a:rPr lang="fr-BE" dirty="0" smtClean="0">
                  <a:ln>
                    <a:solidFill>
                      <a:srgbClr val="FF0000"/>
                    </a:solidFill>
                  </a:ln>
                  <a:solidFill>
                    <a:srgbClr val="FF0000"/>
                  </a:solidFill>
                  <a:hlinkClick r:id="rId8" action="ppaction://hlinksldjump"/>
                </a:rPr>
                <a:t>Parcelle 163 - 2</a:t>
              </a:r>
              <a:endParaRPr lang="fr-BE" dirty="0">
                <a:ln>
                  <a:solidFill>
                    <a:srgbClr val="FF0000"/>
                  </a:solidFill>
                </a:ln>
                <a:solidFill>
                  <a:srgbClr val="FF0000"/>
                </a:solidFill>
              </a:endParaRPr>
            </a:p>
          </p:txBody>
        </p:sp>
        <p:sp>
          <p:nvSpPr>
            <p:cNvPr id="14" name="ZoneTexte 13"/>
            <p:cNvSpPr txBox="1"/>
            <p:nvPr/>
          </p:nvSpPr>
          <p:spPr>
            <a:xfrm>
              <a:off x="4130988" y="3413083"/>
              <a:ext cx="2814059" cy="451734"/>
            </a:xfrm>
            <a:prstGeom prst="rect">
              <a:avLst/>
            </a:prstGeom>
            <a:solidFill>
              <a:srgbClr val="00B050"/>
            </a:solidFill>
          </p:spPr>
          <p:txBody>
            <a:bodyPr wrap="square" rtlCol="0">
              <a:spAutoFit/>
            </a:bodyPr>
            <a:lstStyle/>
            <a:p>
              <a:pPr algn="ctr"/>
              <a:r>
                <a:rPr lang="fr-BE" dirty="0" smtClean="0">
                  <a:ln>
                    <a:solidFill>
                      <a:srgbClr val="FF0000"/>
                    </a:solidFill>
                  </a:ln>
                  <a:solidFill>
                    <a:srgbClr val="FF0000"/>
                  </a:solidFill>
                  <a:hlinkClick r:id="rId8" action="ppaction://hlinksldjump"/>
                </a:rPr>
                <a:t>Parcelle 163 - </a:t>
              </a:r>
              <a:r>
                <a:rPr lang="fr-BE" dirty="0">
                  <a:ln>
                    <a:solidFill>
                      <a:srgbClr val="FF0000"/>
                    </a:solidFill>
                  </a:ln>
                  <a:solidFill>
                    <a:srgbClr val="FF0000"/>
                  </a:solidFill>
                  <a:hlinkClick r:id="rId8" action="ppaction://hlinksldjump"/>
                </a:rPr>
                <a:t>5</a:t>
              </a:r>
              <a:endParaRPr lang="fr-BE" dirty="0">
                <a:ln>
                  <a:solidFill>
                    <a:srgbClr val="FF0000"/>
                  </a:solidFill>
                </a:ln>
                <a:solidFill>
                  <a:srgbClr val="FF0000"/>
                </a:solidFill>
              </a:endParaRPr>
            </a:p>
          </p:txBody>
        </p:sp>
        <p:sp>
          <p:nvSpPr>
            <p:cNvPr id="15" name="ZoneTexte 14"/>
            <p:cNvSpPr txBox="1"/>
            <p:nvPr/>
          </p:nvSpPr>
          <p:spPr>
            <a:xfrm>
              <a:off x="7356110" y="3413083"/>
              <a:ext cx="2814059" cy="451734"/>
            </a:xfrm>
            <a:prstGeom prst="rect">
              <a:avLst/>
            </a:prstGeom>
            <a:solidFill>
              <a:srgbClr val="00B050"/>
            </a:solidFill>
          </p:spPr>
          <p:txBody>
            <a:bodyPr wrap="square" rtlCol="0">
              <a:spAutoFit/>
            </a:bodyPr>
            <a:lstStyle/>
            <a:p>
              <a:pPr algn="ctr"/>
              <a:r>
                <a:rPr lang="fr-BE" dirty="0" smtClean="0">
                  <a:ln>
                    <a:solidFill>
                      <a:srgbClr val="FF0000"/>
                    </a:solidFill>
                  </a:ln>
                  <a:solidFill>
                    <a:srgbClr val="FF0000"/>
                  </a:solidFill>
                  <a:hlinkClick r:id="rId9" action="ppaction://hlinksldjump"/>
                </a:rPr>
                <a:t>Parcelle 163 - 8</a:t>
              </a:r>
              <a:endParaRPr lang="fr-BE" dirty="0">
                <a:ln>
                  <a:solidFill>
                    <a:srgbClr val="FF0000"/>
                  </a:solidFill>
                </a:ln>
                <a:solidFill>
                  <a:srgbClr val="FF0000"/>
                </a:solidFill>
              </a:endParaRPr>
            </a:p>
          </p:txBody>
        </p:sp>
        <p:sp>
          <p:nvSpPr>
            <p:cNvPr id="16" name="ZoneTexte 15"/>
            <p:cNvSpPr txBox="1"/>
            <p:nvPr/>
          </p:nvSpPr>
          <p:spPr>
            <a:xfrm>
              <a:off x="905864" y="4190823"/>
              <a:ext cx="2814059" cy="451734"/>
            </a:xfrm>
            <a:prstGeom prst="rect">
              <a:avLst/>
            </a:prstGeom>
            <a:solidFill>
              <a:srgbClr val="00B050"/>
            </a:solidFill>
          </p:spPr>
          <p:txBody>
            <a:bodyPr wrap="square" rtlCol="0">
              <a:spAutoFit/>
            </a:bodyPr>
            <a:lstStyle/>
            <a:p>
              <a:pPr algn="ctr"/>
              <a:r>
                <a:rPr lang="fr-BE" dirty="0" smtClean="0">
                  <a:ln>
                    <a:solidFill>
                      <a:srgbClr val="FF0000"/>
                    </a:solidFill>
                  </a:ln>
                  <a:solidFill>
                    <a:srgbClr val="FF0000"/>
                  </a:solidFill>
                  <a:hlinkClick r:id="rId10" action="ppaction://hlinksldjump"/>
                </a:rPr>
                <a:t>Parcelle 163 - 10</a:t>
              </a:r>
              <a:endParaRPr lang="fr-BE" dirty="0">
                <a:ln>
                  <a:solidFill>
                    <a:srgbClr val="FF0000"/>
                  </a:solidFill>
                </a:ln>
                <a:solidFill>
                  <a:srgbClr val="FF0000"/>
                </a:solidFill>
              </a:endParaRPr>
            </a:p>
          </p:txBody>
        </p:sp>
        <p:sp>
          <p:nvSpPr>
            <p:cNvPr id="17" name="ZoneTexte 16"/>
            <p:cNvSpPr txBox="1"/>
            <p:nvPr/>
          </p:nvSpPr>
          <p:spPr>
            <a:xfrm>
              <a:off x="4117289" y="4207841"/>
              <a:ext cx="2814059" cy="451734"/>
            </a:xfrm>
            <a:prstGeom prst="rect">
              <a:avLst/>
            </a:prstGeom>
            <a:solidFill>
              <a:srgbClr val="00B050"/>
            </a:solidFill>
          </p:spPr>
          <p:txBody>
            <a:bodyPr wrap="square" rtlCol="0">
              <a:spAutoFit/>
            </a:bodyPr>
            <a:lstStyle/>
            <a:p>
              <a:pPr algn="ctr"/>
              <a:r>
                <a:rPr lang="fr-BE" dirty="0" smtClean="0">
                  <a:ln>
                    <a:solidFill>
                      <a:srgbClr val="FF0000"/>
                    </a:solidFill>
                  </a:ln>
                  <a:solidFill>
                    <a:srgbClr val="FF0000"/>
                  </a:solidFill>
                  <a:hlinkClick r:id="rId11" action="ppaction://hlinksldjump"/>
                </a:rPr>
                <a:t>Parcelle 163 - 14</a:t>
              </a:r>
              <a:endParaRPr lang="fr-BE" dirty="0">
                <a:ln>
                  <a:solidFill>
                    <a:srgbClr val="FF0000"/>
                  </a:solidFill>
                </a:ln>
                <a:solidFill>
                  <a:srgbClr val="FF0000"/>
                </a:solidFill>
              </a:endParaRPr>
            </a:p>
          </p:txBody>
        </p:sp>
        <p:sp>
          <p:nvSpPr>
            <p:cNvPr id="18" name="ZoneTexte 17"/>
            <p:cNvSpPr txBox="1"/>
            <p:nvPr/>
          </p:nvSpPr>
          <p:spPr>
            <a:xfrm>
              <a:off x="7356110" y="4213993"/>
              <a:ext cx="2814059" cy="451734"/>
            </a:xfrm>
            <a:prstGeom prst="rect">
              <a:avLst/>
            </a:prstGeom>
            <a:solidFill>
              <a:srgbClr val="00B050"/>
            </a:solidFill>
          </p:spPr>
          <p:txBody>
            <a:bodyPr wrap="square" rtlCol="0">
              <a:spAutoFit/>
            </a:bodyPr>
            <a:lstStyle/>
            <a:p>
              <a:pPr algn="ctr"/>
              <a:r>
                <a:rPr lang="fr-BE" dirty="0" smtClean="0">
                  <a:ln>
                    <a:solidFill>
                      <a:srgbClr val="FF0000"/>
                    </a:solidFill>
                  </a:ln>
                  <a:solidFill>
                    <a:srgbClr val="FF0000"/>
                  </a:solidFill>
                  <a:hlinkClick r:id="rId12" action="ppaction://hlinksldjump"/>
                </a:rPr>
                <a:t>Parcelle 163 - 15</a:t>
              </a:r>
              <a:endParaRPr lang="fr-BE" dirty="0">
                <a:ln>
                  <a:solidFill>
                    <a:srgbClr val="FF0000"/>
                  </a:solidFill>
                </a:ln>
                <a:solidFill>
                  <a:srgbClr val="FF0000"/>
                </a:solidFill>
              </a:endParaRPr>
            </a:p>
          </p:txBody>
        </p:sp>
        <p:sp>
          <p:nvSpPr>
            <p:cNvPr id="19" name="ZoneTexte 18"/>
            <p:cNvSpPr txBox="1"/>
            <p:nvPr/>
          </p:nvSpPr>
          <p:spPr>
            <a:xfrm>
              <a:off x="905863" y="4978863"/>
              <a:ext cx="2814059" cy="451734"/>
            </a:xfrm>
            <a:prstGeom prst="rect">
              <a:avLst/>
            </a:prstGeom>
            <a:solidFill>
              <a:srgbClr val="00B050"/>
            </a:solidFill>
          </p:spPr>
          <p:txBody>
            <a:bodyPr wrap="square" rtlCol="0">
              <a:spAutoFit/>
            </a:bodyPr>
            <a:lstStyle/>
            <a:p>
              <a:pPr algn="ctr"/>
              <a:r>
                <a:rPr lang="fr-BE" dirty="0" smtClean="0">
                  <a:ln>
                    <a:solidFill>
                      <a:srgbClr val="FF0000"/>
                    </a:solidFill>
                  </a:ln>
                  <a:solidFill>
                    <a:srgbClr val="FF0000"/>
                  </a:solidFill>
                  <a:hlinkClick r:id="rId13" action="ppaction://hlinksldjump"/>
                </a:rPr>
                <a:t>Parcelle 163 - 16</a:t>
              </a:r>
              <a:endParaRPr lang="fr-BE" dirty="0">
                <a:ln>
                  <a:solidFill>
                    <a:srgbClr val="FF0000"/>
                  </a:solidFill>
                </a:ln>
                <a:solidFill>
                  <a:srgbClr val="FF0000"/>
                </a:solidFill>
              </a:endParaRPr>
            </a:p>
          </p:txBody>
        </p:sp>
        <p:sp>
          <p:nvSpPr>
            <p:cNvPr id="20" name="ZoneTexte 19"/>
            <p:cNvSpPr txBox="1"/>
            <p:nvPr/>
          </p:nvSpPr>
          <p:spPr>
            <a:xfrm>
              <a:off x="4117289" y="5010118"/>
              <a:ext cx="2814059" cy="451734"/>
            </a:xfrm>
            <a:prstGeom prst="rect">
              <a:avLst/>
            </a:prstGeom>
            <a:solidFill>
              <a:srgbClr val="00B050"/>
            </a:solidFill>
          </p:spPr>
          <p:txBody>
            <a:bodyPr wrap="square" rtlCol="0">
              <a:spAutoFit/>
            </a:bodyPr>
            <a:lstStyle/>
            <a:p>
              <a:pPr algn="ctr"/>
              <a:r>
                <a:rPr lang="fr-BE" dirty="0" smtClean="0">
                  <a:ln>
                    <a:solidFill>
                      <a:srgbClr val="FF0000"/>
                    </a:solidFill>
                  </a:ln>
                  <a:solidFill>
                    <a:srgbClr val="FF0000"/>
                  </a:solidFill>
                  <a:hlinkClick r:id="rId14" action="ppaction://hlinksldjump"/>
                </a:rPr>
                <a:t>Parcelle 163 - 17</a:t>
              </a:r>
              <a:endParaRPr lang="fr-BE" dirty="0">
                <a:ln>
                  <a:solidFill>
                    <a:srgbClr val="FF0000"/>
                  </a:solidFill>
                </a:ln>
                <a:solidFill>
                  <a:srgbClr val="FF0000"/>
                </a:solidFill>
              </a:endParaRPr>
            </a:p>
          </p:txBody>
        </p:sp>
        <p:sp>
          <p:nvSpPr>
            <p:cNvPr id="21" name="ZoneTexte 20"/>
            <p:cNvSpPr txBox="1"/>
            <p:nvPr/>
          </p:nvSpPr>
          <p:spPr>
            <a:xfrm>
              <a:off x="7356110" y="5017193"/>
              <a:ext cx="2814059" cy="375074"/>
            </a:xfrm>
            <a:prstGeom prst="rect">
              <a:avLst/>
            </a:prstGeom>
            <a:solidFill>
              <a:srgbClr val="00B050"/>
            </a:solidFill>
          </p:spPr>
          <p:txBody>
            <a:bodyPr wrap="square" rtlCol="0">
              <a:spAutoFit/>
            </a:bodyPr>
            <a:lstStyle/>
            <a:p>
              <a:pPr algn="ctr"/>
              <a:r>
                <a:rPr lang="fr-BE" dirty="0" smtClean="0">
                  <a:ln>
                    <a:solidFill>
                      <a:srgbClr val="FF0000"/>
                    </a:solidFill>
                  </a:ln>
                  <a:solidFill>
                    <a:srgbClr val="FF0000"/>
                  </a:solidFill>
                  <a:hlinkClick r:id="rId15" action="ppaction://hlinksldjump"/>
                </a:rPr>
                <a:t>Parcelle 163 - 18</a:t>
              </a:r>
              <a:endParaRPr lang="fr-BE" dirty="0">
                <a:ln>
                  <a:solidFill>
                    <a:srgbClr val="FF0000"/>
                  </a:solidFill>
                </a:ln>
                <a:solidFill>
                  <a:srgbClr val="FF0000"/>
                </a:solidFill>
              </a:endParaRPr>
            </a:p>
          </p:txBody>
        </p:sp>
        <p:sp>
          <p:nvSpPr>
            <p:cNvPr id="22" name="ZoneTexte 21"/>
            <p:cNvSpPr txBox="1"/>
            <p:nvPr/>
          </p:nvSpPr>
          <p:spPr>
            <a:xfrm>
              <a:off x="4130988" y="5809583"/>
              <a:ext cx="2814059" cy="369332"/>
            </a:xfrm>
            <a:prstGeom prst="rect">
              <a:avLst/>
            </a:prstGeom>
            <a:solidFill>
              <a:srgbClr val="00B050"/>
            </a:solidFill>
          </p:spPr>
          <p:txBody>
            <a:bodyPr wrap="square" rtlCol="0">
              <a:spAutoFit/>
            </a:bodyPr>
            <a:lstStyle/>
            <a:p>
              <a:pPr algn="ctr"/>
              <a:r>
                <a:rPr lang="fr-BE" dirty="0" smtClean="0">
                  <a:ln>
                    <a:solidFill>
                      <a:srgbClr val="FF0000"/>
                    </a:solidFill>
                  </a:ln>
                  <a:solidFill>
                    <a:srgbClr val="FF0000"/>
                  </a:solidFill>
                  <a:hlinkClick r:id="rId16" action="ppaction://hlinksldjump"/>
                </a:rPr>
                <a:t>Parcelle 161 </a:t>
              </a:r>
              <a:endParaRPr lang="fr-BE" dirty="0">
                <a:ln>
                  <a:solidFill>
                    <a:srgbClr val="FF0000"/>
                  </a:solidFill>
                </a:ln>
                <a:solidFill>
                  <a:srgbClr val="FF0000"/>
                </a:solidFill>
              </a:endParaRPr>
            </a:p>
          </p:txBody>
        </p:sp>
      </p:grpSp>
    </p:spTree>
    <p:extLst>
      <p:ext uri="{BB962C8B-B14F-4D97-AF65-F5344CB8AC3E}">
        <p14:creationId xmlns:p14="http://schemas.microsoft.com/office/powerpoint/2010/main" val="1033582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100</a:t>
            </a:fld>
            <a:endParaRPr lang="fr-BE" dirty="0"/>
          </a:p>
        </p:txBody>
      </p:sp>
      <p:sp>
        <p:nvSpPr>
          <p:cNvPr id="5" name="ZoneTexte 4"/>
          <p:cNvSpPr txBox="1"/>
          <p:nvPr/>
        </p:nvSpPr>
        <p:spPr>
          <a:xfrm>
            <a:off x="1581711" y="786166"/>
            <a:ext cx="3611899" cy="1200329"/>
          </a:xfrm>
          <a:prstGeom prst="rect">
            <a:avLst/>
          </a:prstGeom>
          <a:noFill/>
        </p:spPr>
        <p:txBody>
          <a:bodyPr wrap="square" rtlCol="0">
            <a:spAutoFit/>
          </a:bodyPr>
          <a:lstStyle/>
          <a:p>
            <a:r>
              <a:rPr lang="fr-BE" sz="7200" dirty="0" smtClean="0">
                <a:latin typeface="French Script MT" panose="03020402040607040605" pitchFamily="66" charset="0"/>
              </a:rPr>
              <a:t>Henri </a:t>
            </a:r>
            <a:r>
              <a:rPr lang="fr-BE" sz="7200" dirty="0" err="1" smtClean="0">
                <a:latin typeface="French Script MT" panose="03020402040607040605" pitchFamily="66" charset="0"/>
              </a:rPr>
              <a:t>Joiris</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67 ans</a:t>
            </a:r>
          </a:p>
          <a:p>
            <a:pPr algn="ctr"/>
            <a:r>
              <a:rPr lang="fr-BE" dirty="0" smtClean="0"/>
              <a:t>Décédé le ?</a:t>
            </a:r>
          </a:p>
          <a:p>
            <a:pPr algn="ctr"/>
            <a:r>
              <a:rPr lang="fr-BE" dirty="0" smtClean="0"/>
              <a:t>Inhumé le 19 octobre 1954</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60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908273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1000</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1841 – 77 ans</a:t>
            </a:r>
          </a:p>
          <a:p>
            <a:pPr algn="ctr"/>
            <a:r>
              <a:rPr lang="fr-BE" dirty="0" smtClean="0"/>
              <a:t>Décédé le 26 novembre 1918</a:t>
            </a:r>
          </a:p>
          <a:p>
            <a:pPr algn="ctr"/>
            <a:r>
              <a:rPr lang="fr-BE" dirty="0" smtClean="0"/>
              <a:t>Inhumé le ?</a:t>
            </a:r>
          </a:p>
          <a:p>
            <a:pPr algn="ct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8-17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64845" y="779526"/>
            <a:ext cx="5107856" cy="1200329"/>
          </a:xfrm>
          <a:prstGeom prst="rect">
            <a:avLst/>
          </a:prstGeom>
          <a:noFill/>
        </p:spPr>
        <p:txBody>
          <a:bodyPr wrap="square" rtlCol="0">
            <a:spAutoFit/>
          </a:bodyPr>
          <a:lstStyle/>
          <a:p>
            <a:pPr algn="just"/>
            <a:r>
              <a:rPr lang="fr-BE" sz="7200" dirty="0" err="1" smtClean="0">
                <a:latin typeface="French Script MT" panose="03020402040607040605" pitchFamily="66" charset="0"/>
              </a:rPr>
              <a:t>Fhilomène</a:t>
            </a:r>
            <a:r>
              <a:rPr lang="fr-BE" sz="7200" dirty="0" smtClean="0">
                <a:latin typeface="French Script MT" panose="03020402040607040605" pitchFamily="66" charset="0"/>
              </a:rPr>
              <a:t> </a:t>
            </a:r>
            <a:r>
              <a:rPr lang="fr-BE" sz="7200" dirty="0" err="1" smtClean="0">
                <a:latin typeface="French Script MT" panose="03020402040607040605" pitchFamily="66" charset="0"/>
              </a:rPr>
              <a:t>Beghin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1020506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1001</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Née en 1900 – 19 ans</a:t>
            </a:r>
          </a:p>
          <a:p>
            <a:pPr algn="ctr"/>
            <a:r>
              <a:rPr lang="fr-BE" dirty="0" smtClean="0"/>
              <a:t>Décédée le 7 mai 1919</a:t>
            </a:r>
          </a:p>
          <a:p>
            <a:pPr algn="ctr"/>
            <a:r>
              <a:rPr lang="fr-BE" dirty="0" smtClean="0"/>
              <a:t>Inhumé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6-11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98225" y="779526"/>
            <a:ext cx="4641095" cy="1200329"/>
          </a:xfrm>
          <a:prstGeom prst="rect">
            <a:avLst/>
          </a:prstGeom>
          <a:noFill/>
        </p:spPr>
        <p:txBody>
          <a:bodyPr wrap="square" rtlCol="0">
            <a:spAutoFit/>
          </a:bodyPr>
          <a:lstStyle/>
          <a:p>
            <a:pPr algn="just"/>
            <a:r>
              <a:rPr lang="fr-BE" sz="7200" dirty="0" smtClean="0">
                <a:latin typeface="French Script MT" panose="03020402040607040605" pitchFamily="66" charset="0"/>
              </a:rPr>
              <a:t>Joseph Bertrand</a:t>
            </a:r>
          </a:p>
        </p:txBody>
      </p:sp>
    </p:spTree>
    <p:extLst>
      <p:ext uri="{BB962C8B-B14F-4D97-AF65-F5344CB8AC3E}">
        <p14:creationId xmlns:p14="http://schemas.microsoft.com/office/powerpoint/2010/main" val="4120546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1002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1896 – 44 ans</a:t>
            </a:r>
          </a:p>
          <a:p>
            <a:pPr algn="ctr"/>
            <a:r>
              <a:rPr lang="fr-BE" dirty="0" smtClean="0"/>
              <a:t>Décédé le 12 mai 1940</a:t>
            </a:r>
          </a:p>
          <a:p>
            <a:pPr algn="ctr"/>
            <a:r>
              <a:rPr lang="fr-BE" dirty="0" smtClean="0"/>
              <a:t>Inhumé le 16 décembre 1947</a:t>
            </a:r>
          </a:p>
          <a:p>
            <a:pPr algn="ctr"/>
            <a:r>
              <a:rPr lang="fr-BE" dirty="0" smtClean="0"/>
              <a:t>Epoux de Madame Braun</a:t>
            </a:r>
          </a:p>
          <a:p>
            <a:pPr algn="ctr"/>
            <a:endParaRPr lang="fr-BE" dirty="0" smtClean="0"/>
          </a:p>
          <a:p>
            <a:pPr algn="ctr"/>
            <a:r>
              <a:rPr lang="fr-BE" dirty="0" smtClean="0"/>
              <a:t>Régiment: ?</a:t>
            </a:r>
          </a:p>
          <a:p>
            <a:pPr algn="ctr"/>
            <a:r>
              <a:rPr lang="fr-BE" dirty="0" smtClean="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76172" y="779526"/>
            <a:ext cx="4895038" cy="1200329"/>
          </a:xfrm>
          <a:prstGeom prst="rect">
            <a:avLst/>
          </a:prstGeom>
          <a:noFill/>
        </p:spPr>
        <p:txBody>
          <a:bodyPr wrap="square" rtlCol="0">
            <a:spAutoFit/>
          </a:bodyPr>
          <a:lstStyle/>
          <a:p>
            <a:pPr algn="just"/>
            <a:r>
              <a:rPr lang="fr-BE" sz="7200" dirty="0" smtClean="0">
                <a:latin typeface="French Script MT" panose="03020402040607040605" pitchFamily="66" charset="0"/>
              </a:rPr>
              <a:t>M	</a:t>
            </a:r>
            <a:r>
              <a:rPr lang="fr-BE" sz="7200" dirty="0" err="1" smtClean="0">
                <a:latin typeface="French Script MT" panose="03020402040607040605" pitchFamily="66" charset="0"/>
              </a:rPr>
              <a:t>arcel</a:t>
            </a:r>
            <a:r>
              <a:rPr lang="fr-BE" sz="7200" dirty="0" smtClean="0">
                <a:latin typeface="French Script MT" panose="03020402040607040605" pitchFamily="66" charset="0"/>
              </a:rPr>
              <a:t> Bertrand</a:t>
            </a:r>
          </a:p>
        </p:txBody>
      </p:sp>
    </p:spTree>
    <p:extLst>
      <p:ext uri="{BB962C8B-B14F-4D97-AF65-F5344CB8AC3E}">
        <p14:creationId xmlns:p14="http://schemas.microsoft.com/office/powerpoint/2010/main" val="2174884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1003</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1913 – 36 ans</a:t>
            </a:r>
          </a:p>
          <a:p>
            <a:pPr algn="ctr"/>
            <a:r>
              <a:rPr lang="fr-BE" dirty="0" smtClean="0"/>
              <a:t>Décédé le 20 août 1949</a:t>
            </a:r>
          </a:p>
          <a:p>
            <a:pPr algn="ctr"/>
            <a:r>
              <a:rPr lang="fr-BE" dirty="0" smtClean="0"/>
              <a:t>Inhumé le ?</a:t>
            </a:r>
          </a:p>
          <a:p>
            <a:pPr algn="ctr"/>
            <a:r>
              <a:rPr lang="fr-BE" dirty="0" smtClean="0"/>
              <a:t>Epoux de Madame </a:t>
            </a:r>
            <a:r>
              <a:rPr lang="fr-BE" dirty="0" err="1" smtClean="0"/>
              <a:t>Ledent</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13-11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74361" y="779526"/>
            <a:ext cx="4688824" cy="1200329"/>
          </a:xfrm>
          <a:prstGeom prst="rect">
            <a:avLst/>
          </a:prstGeom>
          <a:noFill/>
        </p:spPr>
        <p:txBody>
          <a:bodyPr wrap="square" rtlCol="0">
            <a:spAutoFit/>
          </a:bodyPr>
          <a:lstStyle/>
          <a:p>
            <a:pPr algn="just"/>
            <a:r>
              <a:rPr lang="fr-BE" sz="7200" dirty="0" smtClean="0">
                <a:latin typeface="French Script MT" panose="03020402040607040605" pitchFamily="66" charset="0"/>
              </a:rPr>
              <a:t>Lambert Bodson</a:t>
            </a:r>
          </a:p>
        </p:txBody>
      </p:sp>
    </p:spTree>
    <p:extLst>
      <p:ext uri="{BB962C8B-B14F-4D97-AF65-F5344CB8AC3E}">
        <p14:creationId xmlns:p14="http://schemas.microsoft.com/office/powerpoint/2010/main" val="3529255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1004</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1903 – 57 ans</a:t>
            </a:r>
          </a:p>
          <a:p>
            <a:pPr algn="ctr"/>
            <a:r>
              <a:rPr lang="fr-BE" dirty="0" smtClean="0"/>
              <a:t>Décédé le 15 novembre 1960</a:t>
            </a:r>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8-13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49562" y="797052"/>
            <a:ext cx="3738421" cy="1200329"/>
          </a:xfrm>
          <a:prstGeom prst="rect">
            <a:avLst/>
          </a:prstGeom>
          <a:noFill/>
        </p:spPr>
        <p:txBody>
          <a:bodyPr wrap="square" rtlCol="0">
            <a:spAutoFit/>
          </a:bodyPr>
          <a:lstStyle/>
          <a:p>
            <a:pPr algn="just"/>
            <a:r>
              <a:rPr lang="fr-BE" sz="7200" dirty="0" smtClean="0">
                <a:latin typeface="French Script MT" panose="03020402040607040605" pitchFamily="66" charset="0"/>
              </a:rPr>
              <a:t>Hubert Bols</a:t>
            </a:r>
          </a:p>
        </p:txBody>
      </p:sp>
    </p:spTree>
    <p:extLst>
      <p:ext uri="{BB962C8B-B14F-4D97-AF65-F5344CB8AC3E}">
        <p14:creationId xmlns:p14="http://schemas.microsoft.com/office/powerpoint/2010/main" val="1874750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1005</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1893 – 65 ans</a:t>
            </a:r>
          </a:p>
          <a:p>
            <a:pPr algn="ctr"/>
            <a:r>
              <a:rPr lang="fr-BE" dirty="0" smtClean="0"/>
              <a:t>Décédé le 18 février 1958</a:t>
            </a:r>
          </a:p>
          <a:p>
            <a:pPr algn="ctr"/>
            <a:r>
              <a:rPr lang="fr-BE" dirty="0" smtClean="0"/>
              <a:t>Inhumé</a:t>
            </a:r>
          </a:p>
          <a:p>
            <a:pPr algn="ctr"/>
            <a:r>
              <a:rPr lang="fr-BE" dirty="0" smtClean="0"/>
              <a:t>Epoux de Madame </a:t>
            </a:r>
            <a:r>
              <a:rPr lang="fr-BE" dirty="0" err="1" smtClean="0"/>
              <a:t>Wauthié</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8-10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94738" y="779526"/>
            <a:ext cx="4248069" cy="1200329"/>
          </a:xfrm>
          <a:prstGeom prst="rect">
            <a:avLst/>
          </a:prstGeom>
          <a:noFill/>
        </p:spPr>
        <p:txBody>
          <a:bodyPr wrap="square" rtlCol="0">
            <a:spAutoFit/>
          </a:bodyPr>
          <a:lstStyle/>
          <a:p>
            <a:pPr algn="just"/>
            <a:r>
              <a:rPr lang="fr-BE" sz="7200" dirty="0" smtClean="0">
                <a:latin typeface="French Script MT" panose="03020402040607040605" pitchFamily="66" charset="0"/>
              </a:rPr>
              <a:t>Louis </a:t>
            </a:r>
            <a:r>
              <a:rPr lang="fr-BE" sz="7200" dirty="0" err="1" smtClean="0">
                <a:latin typeface="French Script MT" panose="03020402040607040605" pitchFamily="66" charset="0"/>
              </a:rPr>
              <a:t>Bonjean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554291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1006</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1905 – 62 ans</a:t>
            </a:r>
          </a:p>
          <a:p>
            <a:pPr algn="ctr"/>
            <a:r>
              <a:rPr lang="fr-BE" dirty="0" smtClean="0"/>
              <a:t>Décédé le 12 mars 1967</a:t>
            </a:r>
          </a:p>
          <a:p>
            <a:pPr algn="ctr"/>
            <a:r>
              <a:rPr lang="fr-BE" dirty="0" smtClean="0"/>
              <a:t>Inhumé le 27 octobre 1967 </a:t>
            </a:r>
          </a:p>
          <a:p>
            <a:pPr algn="ctr"/>
            <a:r>
              <a:rPr lang="fr-BE" dirty="0" smtClean="0"/>
              <a:t>Epoux de Madame </a:t>
            </a:r>
            <a:r>
              <a:rPr lang="fr-BE" dirty="0" err="1" smtClean="0"/>
              <a:t>Mozin</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7-7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50361" y="779526"/>
            <a:ext cx="4536824" cy="1200329"/>
          </a:xfrm>
          <a:prstGeom prst="rect">
            <a:avLst/>
          </a:prstGeom>
          <a:noFill/>
        </p:spPr>
        <p:txBody>
          <a:bodyPr wrap="square" rtlCol="0">
            <a:spAutoFit/>
          </a:bodyPr>
          <a:lstStyle/>
          <a:p>
            <a:pPr algn="just"/>
            <a:r>
              <a:rPr lang="fr-BE" sz="7200" dirty="0" smtClean="0">
                <a:latin typeface="French Script MT" panose="03020402040607040605" pitchFamily="66" charset="0"/>
              </a:rPr>
              <a:t>Adolphe </a:t>
            </a:r>
            <a:r>
              <a:rPr lang="fr-BE" sz="7200" dirty="0" err="1" smtClean="0">
                <a:latin typeface="French Script MT" panose="03020402040607040605" pitchFamily="66" charset="0"/>
              </a:rPr>
              <a:t>Boussa</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779417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1007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Née en 1871 – 85 ans</a:t>
            </a:r>
          </a:p>
          <a:p>
            <a:pPr algn="ctr"/>
            <a:r>
              <a:rPr lang="fr-BE" dirty="0" smtClean="0"/>
              <a:t>Décédée le 23 mai 1952</a:t>
            </a:r>
          </a:p>
          <a:p>
            <a:pPr algn="ctr"/>
            <a:r>
              <a:rPr lang="fr-BE" dirty="0" smtClean="0"/>
              <a:t>Inhumée </a:t>
            </a:r>
          </a:p>
          <a:p>
            <a:pPr algn="ctr"/>
            <a:r>
              <a:rPr lang="fr-BE" dirty="0" smtClean="0"/>
              <a:t>Veuve de Monsieur </a:t>
            </a:r>
            <a:r>
              <a:rPr lang="fr-BE" dirty="0" err="1" smtClean="0"/>
              <a:t>Dolne</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Prisonnière Politique 14-18</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74781" y="779526"/>
            <a:ext cx="5087983" cy="1200329"/>
          </a:xfrm>
          <a:prstGeom prst="rect">
            <a:avLst/>
          </a:prstGeom>
          <a:noFill/>
        </p:spPr>
        <p:txBody>
          <a:bodyPr wrap="square" rtlCol="0">
            <a:spAutoFit/>
          </a:bodyPr>
          <a:lstStyle/>
          <a:p>
            <a:pPr algn="just"/>
            <a:r>
              <a:rPr lang="fr-BE" sz="7200" dirty="0" smtClean="0">
                <a:latin typeface="French Script MT" panose="03020402040607040605" pitchFamily="66" charset="0"/>
              </a:rPr>
              <a:t>Angéline </a:t>
            </a:r>
            <a:r>
              <a:rPr lang="fr-BE" sz="7200" dirty="0" err="1" smtClean="0">
                <a:latin typeface="French Script MT" panose="03020402040607040605" pitchFamily="66" charset="0"/>
              </a:rPr>
              <a:t>Boussart</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4272676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1008</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1921 – 26 ans</a:t>
            </a:r>
          </a:p>
          <a:p>
            <a:pPr algn="ctr"/>
            <a:r>
              <a:rPr lang="fr-BE" dirty="0" smtClean="0"/>
              <a:t>Décédé le 6 juin 1947</a:t>
            </a:r>
          </a:p>
          <a:p>
            <a:pPr algn="ctr"/>
            <a:r>
              <a:rPr lang="fr-BE" dirty="0" smtClean="0"/>
              <a:t>Inhumé le 12 juin 1947</a:t>
            </a:r>
          </a:p>
          <a:p>
            <a:pPr algn="ctr"/>
            <a:r>
              <a:rPr lang="fr-BE" dirty="0" smtClean="0"/>
              <a:t>Epoux de Madame </a:t>
            </a:r>
            <a:r>
              <a:rPr lang="fr-BE" dirty="0" err="1" smtClean="0"/>
              <a:t>Coenraard</a:t>
            </a:r>
            <a:endParaRPr lang="fr-BE" dirty="0" smtClean="0"/>
          </a:p>
          <a:p>
            <a:pPr algn="ctr"/>
            <a:endParaRPr lang="fr-BE" dirty="0" smtClean="0"/>
          </a:p>
          <a:p>
            <a:pPr algn="ctr"/>
            <a:r>
              <a:rPr lang="fr-BE" dirty="0" smtClean="0"/>
              <a:t>Régiment: ?</a:t>
            </a:r>
          </a:p>
          <a:p>
            <a:pPr algn="ctr"/>
            <a:r>
              <a:rPr lang="fr-BE" dirty="0" smtClean="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06153" y="779526"/>
            <a:ext cx="3825240" cy="1200329"/>
          </a:xfrm>
          <a:prstGeom prst="rect">
            <a:avLst/>
          </a:prstGeom>
          <a:noFill/>
        </p:spPr>
        <p:txBody>
          <a:bodyPr wrap="square" rtlCol="0">
            <a:spAutoFit/>
          </a:bodyPr>
          <a:lstStyle/>
          <a:p>
            <a:pPr algn="just"/>
            <a:r>
              <a:rPr lang="fr-BE" sz="7200" dirty="0" smtClean="0">
                <a:latin typeface="French Script MT" panose="03020402040607040605" pitchFamily="66" charset="0"/>
              </a:rPr>
              <a:t>Charles </a:t>
            </a:r>
            <a:r>
              <a:rPr lang="fr-BE" sz="7200" dirty="0" err="1" smtClean="0">
                <a:latin typeface="French Script MT" panose="03020402040607040605" pitchFamily="66" charset="0"/>
              </a:rPr>
              <a:t>Bovy</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1679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1009</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 – </a:t>
            </a:r>
            <a:r>
              <a:rPr lang="fr-BE" dirty="0"/>
              <a:t>?</a:t>
            </a:r>
            <a:endParaRPr lang="fr-BE" dirty="0" smtClean="0"/>
          </a:p>
          <a:p>
            <a:pPr algn="ctr"/>
            <a:r>
              <a:rPr lang="fr-BE" dirty="0" smtClean="0"/>
              <a:t>Décédé le</a:t>
            </a:r>
            <a:r>
              <a:rPr lang="fr-BE" dirty="0"/>
              <a:t> ?</a:t>
            </a:r>
            <a:endParaRPr lang="fr-BE" dirty="0" smtClean="0"/>
          </a:p>
          <a:p>
            <a:pPr algn="ctr"/>
            <a:r>
              <a:rPr lang="fr-BE" dirty="0" smtClean="0"/>
              <a:t>Inhumé le </a:t>
            </a:r>
            <a:r>
              <a:rPr lang="fr-BE" dirty="0"/>
              <a:t>?</a:t>
            </a:r>
            <a:endParaRPr lang="fr-BE" dirty="0" smtClean="0"/>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B12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896320" y="779526"/>
            <a:ext cx="3044905" cy="1200329"/>
          </a:xfrm>
          <a:prstGeom prst="rect">
            <a:avLst/>
          </a:prstGeom>
          <a:noFill/>
        </p:spPr>
        <p:txBody>
          <a:bodyPr wrap="square" rtlCol="0">
            <a:spAutoFit/>
          </a:bodyPr>
          <a:lstStyle/>
          <a:p>
            <a:pPr algn="just"/>
            <a:r>
              <a:rPr lang="fr-BE" sz="7200" dirty="0" smtClean="0">
                <a:latin typeface="French Script MT" panose="03020402040607040605" pitchFamily="66" charset="0"/>
              </a:rPr>
              <a:t>Mr </a:t>
            </a:r>
            <a:r>
              <a:rPr lang="fr-BE" sz="7200" dirty="0" err="1" smtClean="0">
                <a:latin typeface="French Script MT" panose="03020402040607040605" pitchFamily="66" charset="0"/>
              </a:rPr>
              <a:t>Bovy</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604668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101</a:t>
            </a:fld>
            <a:endParaRPr lang="fr-BE" dirty="0"/>
          </a:p>
        </p:txBody>
      </p:sp>
      <p:sp>
        <p:nvSpPr>
          <p:cNvPr id="5" name="ZoneTexte 4"/>
          <p:cNvSpPr txBox="1"/>
          <p:nvPr/>
        </p:nvSpPr>
        <p:spPr>
          <a:xfrm>
            <a:off x="988559" y="779526"/>
            <a:ext cx="4798204" cy="1200329"/>
          </a:xfrm>
          <a:prstGeom prst="rect">
            <a:avLst/>
          </a:prstGeom>
          <a:noFill/>
        </p:spPr>
        <p:txBody>
          <a:bodyPr wrap="square" rtlCol="0">
            <a:spAutoFit/>
          </a:bodyPr>
          <a:lstStyle/>
          <a:p>
            <a:r>
              <a:rPr lang="fr-BE" sz="7200" dirty="0" smtClean="0">
                <a:latin typeface="French Script MT" panose="03020402040607040605" pitchFamily="66" charset="0"/>
              </a:rPr>
              <a:t>Marcel </a:t>
            </a:r>
            <a:r>
              <a:rPr lang="fr-BE" sz="7200" dirty="0" err="1" smtClean="0">
                <a:latin typeface="French Script MT" panose="03020402040607040605" pitchFamily="66" charset="0"/>
              </a:rPr>
              <a:t>Lambiet</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59 ans</a:t>
            </a:r>
          </a:p>
          <a:p>
            <a:pPr algn="ctr"/>
            <a:r>
              <a:rPr lang="fr-BE" dirty="0" smtClean="0"/>
              <a:t>Décédé le ?</a:t>
            </a:r>
          </a:p>
          <a:p>
            <a:pPr algn="ctr"/>
            <a:r>
              <a:rPr lang="fr-BE" dirty="0" smtClean="0"/>
              <a:t>Inhumé le 26 mars 1952</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39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688953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1010</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1908 – 36 ans</a:t>
            </a:r>
          </a:p>
          <a:p>
            <a:pPr algn="ctr"/>
            <a:r>
              <a:rPr lang="fr-BE" dirty="0" smtClean="0"/>
              <a:t>Décédé le 9 juin 1944</a:t>
            </a:r>
          </a:p>
          <a:p>
            <a:pPr algn="ctr"/>
            <a:r>
              <a:rPr lang="fr-BE" dirty="0" smtClean="0"/>
              <a:t>Inhumé le 25 octobre 1952 </a:t>
            </a:r>
          </a:p>
          <a:p>
            <a:pPr algn="ctr"/>
            <a:r>
              <a:rPr lang="fr-BE" dirty="0" smtClean="0"/>
              <a:t>Epoux de Madame Meyer</a:t>
            </a:r>
          </a:p>
          <a:p>
            <a:pPr algn="ctr"/>
            <a:endParaRPr lang="fr-BE" dirty="0"/>
          </a:p>
          <a:p>
            <a:pPr algn="ctr"/>
            <a:r>
              <a:rPr lang="fr-BE" dirty="0" smtClean="0"/>
              <a:t>Régiment: </a:t>
            </a:r>
            <a:r>
              <a:rPr lang="fr-BE" dirty="0"/>
              <a:t>?</a:t>
            </a:r>
            <a:endParaRPr lang="fr-BE" dirty="0" smtClean="0"/>
          </a:p>
          <a:p>
            <a:pPr algn="ctr"/>
            <a:r>
              <a:rPr lang="fr-BE" dirty="0" smtClean="0"/>
              <a:t>Statut: Combattant 40-45</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8-3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92344" y="779526"/>
            <a:ext cx="4652857" cy="1200329"/>
          </a:xfrm>
          <a:prstGeom prst="rect">
            <a:avLst/>
          </a:prstGeom>
          <a:noFill/>
        </p:spPr>
        <p:txBody>
          <a:bodyPr wrap="square" rtlCol="0">
            <a:spAutoFit/>
          </a:bodyPr>
          <a:lstStyle/>
          <a:p>
            <a:pPr algn="just"/>
            <a:r>
              <a:rPr lang="fr-BE" sz="7200" dirty="0" smtClean="0">
                <a:latin typeface="French Script MT" panose="03020402040607040605" pitchFamily="66" charset="0"/>
              </a:rPr>
              <a:t>Henri </a:t>
            </a:r>
            <a:r>
              <a:rPr lang="fr-BE" sz="7200" dirty="0" err="1" smtClean="0">
                <a:latin typeface="French Script MT" panose="03020402040607040605" pitchFamily="66" charset="0"/>
              </a:rPr>
              <a:t>Breulheid</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5540374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1011</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1916 – 28 ans</a:t>
            </a:r>
          </a:p>
          <a:p>
            <a:pPr algn="ctr"/>
            <a:r>
              <a:rPr lang="fr-BE" dirty="0" smtClean="0"/>
              <a:t>Décédé le 24 février 1944</a:t>
            </a:r>
          </a:p>
          <a:p>
            <a:pPr algn="ctr"/>
            <a:r>
              <a:rPr lang="fr-BE" dirty="0" smtClean="0"/>
              <a:t>Inhumé le 17 juillet 1950</a:t>
            </a:r>
          </a:p>
          <a:p>
            <a:pPr algn="ctr"/>
            <a:r>
              <a:rPr lang="fr-BE" dirty="0" smtClean="0"/>
              <a:t>Célibataire</a:t>
            </a:r>
          </a:p>
          <a:p>
            <a:pPr algn="ctr"/>
            <a:endParaRPr lang="fr-BE" dirty="0"/>
          </a:p>
          <a:p>
            <a:pPr algn="ctr"/>
            <a:r>
              <a:rPr lang="fr-BE" dirty="0" smtClean="0"/>
              <a:t>Régiment: </a:t>
            </a:r>
            <a:r>
              <a:rPr lang="fr-BE" dirty="0"/>
              <a:t>?</a:t>
            </a:r>
            <a:endParaRPr lang="fr-BE" dirty="0" smtClean="0"/>
          </a:p>
          <a:p>
            <a:pPr algn="ctr"/>
            <a:r>
              <a:rPr lang="fr-BE" dirty="0" smtClean="0"/>
              <a:t>Statut: décédé à Fürth</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15-5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30192" y="779526"/>
            <a:ext cx="3977161" cy="1200329"/>
          </a:xfrm>
          <a:prstGeom prst="rect">
            <a:avLst/>
          </a:prstGeom>
          <a:noFill/>
        </p:spPr>
        <p:txBody>
          <a:bodyPr wrap="square" rtlCol="0">
            <a:spAutoFit/>
          </a:bodyPr>
          <a:lstStyle/>
          <a:p>
            <a:pPr algn="just"/>
            <a:r>
              <a:rPr lang="fr-BE" sz="7200" dirty="0" smtClean="0">
                <a:latin typeface="French Script MT" panose="03020402040607040605" pitchFamily="66" charset="0"/>
              </a:rPr>
              <a:t>René </a:t>
            </a:r>
            <a:r>
              <a:rPr lang="fr-BE" sz="7200" dirty="0" err="1" smtClean="0">
                <a:latin typeface="French Script MT" panose="03020402040607040605" pitchFamily="66" charset="0"/>
              </a:rPr>
              <a:t>Brocka</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1054469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1012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1914– 26 ans</a:t>
            </a:r>
          </a:p>
          <a:p>
            <a:pPr algn="ctr"/>
            <a:r>
              <a:rPr lang="fr-BE" dirty="0" smtClean="0"/>
              <a:t>Décédé le 31 juillet 1940</a:t>
            </a:r>
          </a:p>
          <a:p>
            <a:pPr algn="ctr"/>
            <a:r>
              <a:rPr lang="fr-BE" dirty="0" smtClean="0"/>
              <a:t>Inhumé le ?</a:t>
            </a:r>
          </a:p>
          <a:p>
            <a:pPr algn="ctr"/>
            <a:r>
              <a:rPr lang="fr-BE" dirty="0" smtClean="0"/>
              <a:t>Célibataire</a:t>
            </a:r>
          </a:p>
          <a:p>
            <a:pPr algn="ctr"/>
            <a:endParaRPr lang="fr-BE" dirty="0" smtClean="0"/>
          </a:p>
          <a:p>
            <a:pPr algn="ctr"/>
            <a:r>
              <a:rPr lang="fr-BE" dirty="0" smtClean="0"/>
              <a:t>Régiment: 8</a:t>
            </a:r>
            <a:r>
              <a:rPr lang="fr-BE" baseline="30000" dirty="0" smtClean="0"/>
              <a:t>e</a:t>
            </a:r>
            <a:r>
              <a:rPr lang="fr-BE" dirty="0" smtClean="0"/>
              <a:t> de Ligne</a:t>
            </a:r>
          </a:p>
          <a:p>
            <a:pPr algn="ctr"/>
            <a:r>
              <a:rPr lang="fr-BE" dirty="0" smtClean="0"/>
              <a:t>Statut: Sergent</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9-10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69609" y="779526"/>
            <a:ext cx="4298327" cy="1200329"/>
          </a:xfrm>
          <a:prstGeom prst="rect">
            <a:avLst/>
          </a:prstGeom>
          <a:noFill/>
        </p:spPr>
        <p:txBody>
          <a:bodyPr wrap="square" rtlCol="0">
            <a:spAutoFit/>
          </a:bodyPr>
          <a:lstStyle/>
          <a:p>
            <a:pPr algn="just"/>
            <a:r>
              <a:rPr lang="fr-BE" sz="7200" dirty="0" smtClean="0">
                <a:latin typeface="French Script MT" panose="03020402040607040605" pitchFamily="66" charset="0"/>
              </a:rPr>
              <a:t>Victor </a:t>
            </a:r>
            <a:r>
              <a:rPr lang="fr-BE" sz="7200" dirty="0" err="1" smtClean="0">
                <a:latin typeface="French Script MT" panose="03020402040607040605" pitchFamily="66" charset="0"/>
              </a:rPr>
              <a:t>Bruyere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449671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1013</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1905 – 37 ans</a:t>
            </a:r>
          </a:p>
          <a:p>
            <a:pPr algn="ctr"/>
            <a:r>
              <a:rPr lang="fr-BE" dirty="0" smtClean="0"/>
              <a:t>Décédé le 10 janvier 1942</a:t>
            </a:r>
          </a:p>
          <a:p>
            <a:pPr algn="ctr"/>
            <a:r>
              <a:rPr lang="fr-BE" dirty="0" smtClean="0"/>
              <a:t>Inhumé le 4 mai 1948</a:t>
            </a:r>
          </a:p>
          <a:p>
            <a:pPr algn="ctr"/>
            <a:r>
              <a:rPr lang="fr-BE" dirty="0" smtClean="0"/>
              <a:t>Epoux de Madame </a:t>
            </a:r>
            <a:r>
              <a:rPr lang="fr-BE" dirty="0" err="1" smtClean="0"/>
              <a:t>Princen</a:t>
            </a:r>
            <a:endParaRPr lang="fr-BE" dirty="0" smtClean="0"/>
          </a:p>
          <a:p>
            <a:pPr algn="ctr"/>
            <a:endParaRPr lang="fr-BE" dirty="0" smtClean="0"/>
          </a:p>
          <a:p>
            <a:pPr algn="ctr"/>
            <a:r>
              <a:rPr lang="fr-BE" dirty="0" smtClean="0"/>
              <a:t>Régiment: ?</a:t>
            </a:r>
          </a:p>
          <a:p>
            <a:pPr algn="ctr"/>
            <a:r>
              <a:rPr lang="fr-BE" dirty="0" smtClean="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94993" y="779526"/>
            <a:ext cx="3847560" cy="1200329"/>
          </a:xfrm>
          <a:prstGeom prst="rect">
            <a:avLst/>
          </a:prstGeom>
          <a:noFill/>
        </p:spPr>
        <p:txBody>
          <a:bodyPr wrap="square" rtlCol="0">
            <a:spAutoFit/>
          </a:bodyPr>
          <a:lstStyle/>
          <a:p>
            <a:pPr algn="just"/>
            <a:r>
              <a:rPr lang="fr-BE" sz="7200" dirty="0" smtClean="0">
                <a:latin typeface="French Script MT" panose="03020402040607040605" pitchFamily="66" charset="0"/>
              </a:rPr>
              <a:t>John </a:t>
            </a:r>
            <a:r>
              <a:rPr lang="fr-BE" sz="7200" dirty="0" err="1" smtClean="0">
                <a:latin typeface="French Script MT" panose="03020402040607040605" pitchFamily="66" charset="0"/>
              </a:rPr>
              <a:t>Burnay</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654633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1014</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1920 – 27 ans</a:t>
            </a:r>
          </a:p>
          <a:p>
            <a:pPr algn="ctr"/>
            <a:r>
              <a:rPr lang="fr-BE" dirty="0" smtClean="0"/>
              <a:t>Décédé le 20 novembre 1947</a:t>
            </a:r>
          </a:p>
          <a:p>
            <a:pPr algn="ctr"/>
            <a:r>
              <a:rPr lang="fr-BE" dirty="0" smtClean="0"/>
              <a:t>Inhumé le ?</a:t>
            </a:r>
          </a:p>
          <a:p>
            <a:pPr algn="ctr"/>
            <a:r>
              <a:rPr lang="fr-BE" dirty="0" smtClean="0"/>
              <a:t>Célibataire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88317" y="864421"/>
            <a:ext cx="3806492" cy="1200329"/>
          </a:xfrm>
          <a:prstGeom prst="rect">
            <a:avLst/>
          </a:prstGeom>
          <a:noFill/>
        </p:spPr>
        <p:txBody>
          <a:bodyPr wrap="square" rtlCol="0">
            <a:spAutoFit/>
          </a:bodyPr>
          <a:lstStyle/>
          <a:p>
            <a:pPr algn="just"/>
            <a:r>
              <a:rPr lang="fr-BE" sz="7200" dirty="0" smtClean="0">
                <a:latin typeface="French Script MT" panose="03020402040607040605" pitchFamily="66" charset="0"/>
              </a:rPr>
              <a:t>Robert Cadet</a:t>
            </a:r>
          </a:p>
        </p:txBody>
      </p:sp>
    </p:spTree>
    <p:extLst>
      <p:ext uri="{BB962C8B-B14F-4D97-AF65-F5344CB8AC3E}">
        <p14:creationId xmlns:p14="http://schemas.microsoft.com/office/powerpoint/2010/main" val="1417213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1015</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1916 – 24 ans</a:t>
            </a:r>
          </a:p>
          <a:p>
            <a:pPr algn="ctr"/>
            <a:r>
              <a:rPr lang="fr-BE" dirty="0" smtClean="0"/>
              <a:t>Décédé le 24 mai 1940</a:t>
            </a:r>
          </a:p>
          <a:p>
            <a:pPr algn="ctr"/>
            <a:r>
              <a:rPr lang="fr-BE" dirty="0" smtClean="0"/>
              <a:t>Inhumé le 9 août 1947</a:t>
            </a:r>
          </a:p>
          <a:p>
            <a:pPr algn="ctr"/>
            <a:r>
              <a:rPr lang="fr-BE" dirty="0" smtClean="0"/>
              <a:t>Epoux de Madame Géron</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98331" y="779526"/>
            <a:ext cx="3440883" cy="1200329"/>
          </a:xfrm>
          <a:prstGeom prst="rect">
            <a:avLst/>
          </a:prstGeom>
          <a:noFill/>
        </p:spPr>
        <p:txBody>
          <a:bodyPr wrap="square" rtlCol="0">
            <a:spAutoFit/>
          </a:bodyPr>
          <a:lstStyle/>
          <a:p>
            <a:pPr algn="just"/>
            <a:r>
              <a:rPr lang="fr-BE" sz="7200" dirty="0" smtClean="0">
                <a:latin typeface="French Script MT" panose="03020402040607040605" pitchFamily="66" charset="0"/>
              </a:rPr>
              <a:t>Jean </a:t>
            </a:r>
            <a:r>
              <a:rPr lang="fr-BE" sz="7200" dirty="0" err="1" smtClean="0">
                <a:latin typeface="French Script MT" panose="03020402040607040605" pitchFamily="66" charset="0"/>
              </a:rPr>
              <a:t>Catoul</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9701193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1016</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1875 – 51 ans</a:t>
            </a:r>
          </a:p>
          <a:p>
            <a:pPr algn="ctr"/>
            <a:r>
              <a:rPr lang="fr-BE" dirty="0" smtClean="0"/>
              <a:t>Décédé le 23 décembre 1926</a:t>
            </a:r>
          </a:p>
          <a:p>
            <a:pPr algn="ctr"/>
            <a:r>
              <a:rPr lang="fr-BE" dirty="0" smtClean="0"/>
              <a:t>Inhumé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5-8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646449" y="779526"/>
            <a:ext cx="5544648" cy="1200329"/>
          </a:xfrm>
          <a:prstGeom prst="rect">
            <a:avLst/>
          </a:prstGeom>
          <a:noFill/>
        </p:spPr>
        <p:txBody>
          <a:bodyPr wrap="square" rtlCol="0">
            <a:spAutoFit/>
          </a:bodyPr>
          <a:lstStyle/>
          <a:p>
            <a:pPr algn="just"/>
            <a:r>
              <a:rPr lang="fr-BE" sz="7200" dirty="0" smtClean="0">
                <a:latin typeface="French Script MT" panose="03020402040607040605" pitchFamily="66" charset="0"/>
              </a:rPr>
              <a:t>François </a:t>
            </a:r>
            <a:r>
              <a:rPr lang="fr-BE" sz="7200" dirty="0" err="1" smtClean="0">
                <a:latin typeface="French Script MT" panose="03020402040607040605" pitchFamily="66" charset="0"/>
              </a:rPr>
              <a:t>Cerfontaine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8802023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1017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 </a:t>
            </a:r>
          </a:p>
          <a:p>
            <a:pPr algn="ctr"/>
            <a:r>
              <a:rPr lang="fr-BE" dirty="0" smtClean="0"/>
              <a:t>Décédé le </a:t>
            </a:r>
          </a:p>
          <a:p>
            <a:pPr algn="ctr"/>
            <a:r>
              <a:rPr lang="fr-BE" dirty="0" smtClean="0"/>
              <a:t>Inhumé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9-14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829092" y="764395"/>
            <a:ext cx="3032922" cy="1200329"/>
          </a:xfrm>
          <a:prstGeom prst="rect">
            <a:avLst/>
          </a:prstGeom>
          <a:noFill/>
        </p:spPr>
        <p:txBody>
          <a:bodyPr wrap="square" rtlCol="0">
            <a:spAutoFit/>
          </a:bodyPr>
          <a:lstStyle/>
          <a:p>
            <a:pPr algn="just"/>
            <a:r>
              <a:rPr lang="fr-BE" sz="7200" dirty="0" smtClean="0">
                <a:latin typeface="French Script MT" panose="03020402040607040605" pitchFamily="66" charset="0"/>
              </a:rPr>
              <a:t>.. Chandler</a:t>
            </a:r>
          </a:p>
        </p:txBody>
      </p:sp>
    </p:spTree>
    <p:extLst>
      <p:ext uri="{BB962C8B-B14F-4D97-AF65-F5344CB8AC3E}">
        <p14:creationId xmlns:p14="http://schemas.microsoft.com/office/powerpoint/2010/main" val="4679529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1018</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1872 – 59 ans</a:t>
            </a:r>
          </a:p>
          <a:p>
            <a:pPr algn="ctr"/>
            <a:r>
              <a:rPr lang="fr-BE" dirty="0" smtClean="0"/>
              <a:t>Décédé le 16 janvier 1931</a:t>
            </a:r>
          </a:p>
          <a:p>
            <a:pPr algn="ctr"/>
            <a:r>
              <a:rPr lang="fr-BE" dirty="0" smtClean="0"/>
              <a:t>Inhumé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5-4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44297" y="779526"/>
            <a:ext cx="4948951" cy="1200329"/>
          </a:xfrm>
          <a:prstGeom prst="rect">
            <a:avLst/>
          </a:prstGeom>
          <a:noFill/>
        </p:spPr>
        <p:txBody>
          <a:bodyPr wrap="square" rtlCol="0">
            <a:spAutoFit/>
          </a:bodyPr>
          <a:lstStyle/>
          <a:p>
            <a:pPr algn="just"/>
            <a:r>
              <a:rPr lang="fr-BE" sz="7200" dirty="0" smtClean="0">
                <a:latin typeface="French Script MT" panose="03020402040607040605" pitchFamily="66" charset="0"/>
              </a:rPr>
              <a:t>Henri </a:t>
            </a:r>
            <a:r>
              <a:rPr lang="fr-BE" sz="7200" dirty="0" err="1" smtClean="0">
                <a:latin typeface="French Script MT" panose="03020402040607040605" pitchFamily="66" charset="0"/>
              </a:rPr>
              <a:t>Chantraine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150034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1019</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1923 – </a:t>
            </a:r>
            <a:r>
              <a:rPr lang="fr-BE" dirty="0"/>
              <a:t>3</a:t>
            </a:r>
            <a:r>
              <a:rPr lang="fr-BE" dirty="0" smtClean="0"/>
              <a:t>5 ans</a:t>
            </a:r>
          </a:p>
          <a:p>
            <a:pPr algn="ctr"/>
            <a:r>
              <a:rPr lang="fr-BE" dirty="0" smtClean="0"/>
              <a:t>Décédé le 1 décembre 1958</a:t>
            </a:r>
          </a:p>
          <a:p>
            <a:pPr algn="ctr"/>
            <a:r>
              <a:rPr lang="fr-BE" dirty="0" smtClean="0"/>
              <a:t>Inhumé le 7 janvier 1959</a:t>
            </a:r>
          </a:p>
          <a:p>
            <a:pPr algn="ctr"/>
            <a:r>
              <a:rPr lang="fr-BE" dirty="0" smtClean="0"/>
              <a:t>Célibataire</a:t>
            </a:r>
          </a:p>
          <a:p>
            <a:pPr algn="ctr"/>
            <a:endParaRPr lang="fr-BE" dirty="0"/>
          </a:p>
          <a:p>
            <a:pPr algn="ctr"/>
            <a:r>
              <a:rPr lang="fr-BE" dirty="0" smtClean="0"/>
              <a:t>Régiment: </a:t>
            </a:r>
            <a:r>
              <a:rPr lang="fr-BE" dirty="0"/>
              <a:t>?</a:t>
            </a:r>
            <a:endParaRPr lang="fr-BE" dirty="0" smtClean="0"/>
          </a:p>
          <a:p>
            <a:pPr algn="ctr"/>
            <a:r>
              <a:rPr lang="fr-BE" dirty="0" smtClean="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8-11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30413" y="779526"/>
            <a:ext cx="4376719" cy="1200329"/>
          </a:xfrm>
          <a:prstGeom prst="rect">
            <a:avLst/>
          </a:prstGeom>
          <a:noFill/>
        </p:spPr>
        <p:txBody>
          <a:bodyPr wrap="square" rtlCol="0">
            <a:spAutoFit/>
          </a:bodyPr>
          <a:lstStyle/>
          <a:p>
            <a:pPr algn="just"/>
            <a:r>
              <a:rPr lang="fr-BE" sz="7200" dirty="0" smtClean="0">
                <a:latin typeface="French Script MT" panose="03020402040607040605" pitchFamily="66" charset="0"/>
              </a:rPr>
              <a:t>Henri </a:t>
            </a:r>
            <a:r>
              <a:rPr lang="fr-BE" sz="7200" dirty="0" err="1" smtClean="0">
                <a:latin typeface="French Script MT" panose="03020402040607040605" pitchFamily="66" charset="0"/>
              </a:rPr>
              <a:t>Coemans</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7586143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102</a:t>
            </a:fld>
            <a:endParaRPr lang="fr-BE" dirty="0"/>
          </a:p>
        </p:txBody>
      </p:sp>
      <p:sp>
        <p:nvSpPr>
          <p:cNvPr id="5" name="ZoneTexte 4"/>
          <p:cNvSpPr txBox="1"/>
          <p:nvPr/>
        </p:nvSpPr>
        <p:spPr>
          <a:xfrm>
            <a:off x="516598" y="779526"/>
            <a:ext cx="5742125" cy="1200329"/>
          </a:xfrm>
          <a:prstGeom prst="rect">
            <a:avLst/>
          </a:prstGeom>
          <a:noFill/>
        </p:spPr>
        <p:txBody>
          <a:bodyPr wrap="square" rtlCol="0">
            <a:spAutoFit/>
          </a:bodyPr>
          <a:lstStyle/>
          <a:p>
            <a:r>
              <a:rPr lang="fr-BE" sz="7200" dirty="0" smtClean="0">
                <a:latin typeface="French Script MT" panose="03020402040607040605" pitchFamily="66" charset="0"/>
              </a:rPr>
              <a:t>Alexandre </a:t>
            </a:r>
            <a:r>
              <a:rPr lang="fr-BE" sz="7200" dirty="0" err="1" smtClean="0">
                <a:latin typeface="French Script MT" panose="03020402040607040605" pitchFamily="66" charset="0"/>
              </a:rPr>
              <a:t>Lambinon</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56 ans</a:t>
            </a:r>
          </a:p>
          <a:p>
            <a:pPr algn="ctr"/>
            <a:r>
              <a:rPr lang="fr-BE" dirty="0" smtClean="0"/>
              <a:t>Décédé le ?</a:t>
            </a:r>
          </a:p>
          <a:p>
            <a:pPr algn="ctr"/>
            <a:r>
              <a:rPr lang="fr-BE" dirty="0" smtClean="0"/>
              <a:t>Inhumé le  19 juillet 1950</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0097330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1020</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1916 – 28 ans</a:t>
            </a:r>
          </a:p>
          <a:p>
            <a:pPr algn="ctr"/>
            <a:r>
              <a:rPr lang="fr-BE" dirty="0" smtClean="0"/>
              <a:t>Décédé le 25 décembre 1944</a:t>
            </a:r>
          </a:p>
          <a:p>
            <a:pPr algn="ctr"/>
            <a:r>
              <a:rPr lang="fr-BE" dirty="0" smtClean="0"/>
              <a:t>Inhumé le 13 avril 1950</a:t>
            </a:r>
          </a:p>
          <a:p>
            <a:pPr algn="ctr"/>
            <a:r>
              <a:rPr lang="fr-BE" dirty="0" smtClean="0"/>
              <a:t>Célibataire</a:t>
            </a:r>
          </a:p>
          <a:p>
            <a:pPr algn="ctr"/>
            <a:endParaRPr lang="fr-BE" dirty="0"/>
          </a:p>
          <a:p>
            <a:pPr algn="ctr"/>
            <a:r>
              <a:rPr lang="fr-BE" dirty="0" smtClean="0"/>
              <a:t>Régiment: </a:t>
            </a:r>
            <a:r>
              <a:rPr lang="fr-BE" dirty="0"/>
              <a:t>?</a:t>
            </a:r>
            <a:endParaRPr lang="fr-BE" dirty="0" smtClean="0"/>
          </a:p>
          <a:p>
            <a:pPr algn="ctr"/>
            <a:r>
              <a:rPr lang="fr-BE" dirty="0" smtClean="0"/>
              <a:t>Statut: décédé à </a:t>
            </a:r>
            <a:r>
              <a:rPr lang="fr-BE" dirty="0" err="1" smtClean="0"/>
              <a:t>Wurzburg</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15-3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22704" y="779526"/>
            <a:ext cx="3592137" cy="1200329"/>
          </a:xfrm>
          <a:prstGeom prst="rect">
            <a:avLst/>
          </a:prstGeom>
          <a:noFill/>
        </p:spPr>
        <p:txBody>
          <a:bodyPr wrap="square" rtlCol="0">
            <a:spAutoFit/>
          </a:bodyPr>
          <a:lstStyle/>
          <a:p>
            <a:pPr algn="just"/>
            <a:r>
              <a:rPr lang="fr-BE" sz="7200" dirty="0" smtClean="0">
                <a:latin typeface="French Script MT" panose="03020402040607040605" pitchFamily="66" charset="0"/>
              </a:rPr>
              <a:t>René </a:t>
            </a:r>
            <a:r>
              <a:rPr lang="fr-BE" sz="7200" dirty="0" err="1" smtClean="0">
                <a:latin typeface="French Script MT" panose="03020402040607040605" pitchFamily="66" charset="0"/>
              </a:rPr>
              <a:t>Colso</a:t>
            </a:r>
            <a:r>
              <a:rPr lang="fr-BE" sz="7200" dirty="0" err="1">
                <a:latin typeface="French Script MT" panose="03020402040607040605" pitchFamily="66" charset="0"/>
              </a:rPr>
              <a:t>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701370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1021</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1900 – 69 ans</a:t>
            </a:r>
          </a:p>
          <a:p>
            <a:pPr algn="ctr"/>
            <a:r>
              <a:rPr lang="fr-BE" dirty="0" smtClean="0"/>
              <a:t>Décédé le 22 mars 1969</a:t>
            </a:r>
          </a:p>
          <a:p>
            <a:pPr algn="ctr"/>
            <a:r>
              <a:rPr lang="fr-BE" dirty="0" smtClean="0"/>
              <a:t>Inhumé le ? </a:t>
            </a:r>
          </a:p>
          <a:p>
            <a:pPr algn="ctr"/>
            <a:r>
              <a:rPr lang="fr-BE" dirty="0" smtClean="0"/>
              <a:t>Epoux Madame </a:t>
            </a:r>
            <a:r>
              <a:rPr lang="fr-BE" dirty="0" err="1" smtClean="0"/>
              <a:t>Thunis</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7-2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90693" y="779526"/>
            <a:ext cx="4056160" cy="1200329"/>
          </a:xfrm>
          <a:prstGeom prst="rect">
            <a:avLst/>
          </a:prstGeom>
          <a:noFill/>
        </p:spPr>
        <p:txBody>
          <a:bodyPr wrap="square" rtlCol="0">
            <a:spAutoFit/>
          </a:bodyPr>
          <a:lstStyle/>
          <a:p>
            <a:pPr algn="just"/>
            <a:r>
              <a:rPr lang="fr-BE" sz="7200" dirty="0" smtClean="0">
                <a:latin typeface="French Script MT" panose="03020402040607040605" pitchFamily="66" charset="0"/>
              </a:rPr>
              <a:t>Pierre </a:t>
            </a:r>
            <a:r>
              <a:rPr lang="fr-BE" sz="7200" dirty="0" err="1" smtClean="0">
                <a:latin typeface="French Script MT" panose="03020402040607040605" pitchFamily="66" charset="0"/>
              </a:rPr>
              <a:t>Conradt</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960451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1022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1923– 21 ans</a:t>
            </a:r>
          </a:p>
          <a:p>
            <a:pPr algn="ctr"/>
            <a:r>
              <a:rPr lang="fr-BE" dirty="0" smtClean="0"/>
              <a:t>Décédé le 26 septembre 1944</a:t>
            </a:r>
          </a:p>
          <a:p>
            <a:pPr algn="ctr"/>
            <a:r>
              <a:rPr lang="fr-BE" dirty="0" smtClean="0"/>
              <a:t>Inhumé le ?</a:t>
            </a:r>
          </a:p>
          <a:p>
            <a:pPr algn="ctr"/>
            <a:r>
              <a:rPr lang="fr-BE" dirty="0" smtClean="0"/>
              <a:t>Célibataire</a:t>
            </a:r>
          </a:p>
          <a:p>
            <a:pPr algn="ctr"/>
            <a:endParaRPr lang="fr-BE" dirty="0" smtClean="0"/>
          </a:p>
          <a:p>
            <a:pPr algn="ctr"/>
            <a:r>
              <a:rPr lang="fr-BE" dirty="0" smtClean="0"/>
              <a:t>Régiment: ?</a:t>
            </a:r>
          </a:p>
          <a:p>
            <a:pPr algn="ctr"/>
            <a:r>
              <a:rPr lang="fr-BE" dirty="0" smtClean="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10-1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30999" y="779526"/>
            <a:ext cx="3575548" cy="1200329"/>
          </a:xfrm>
          <a:prstGeom prst="rect">
            <a:avLst/>
          </a:prstGeom>
          <a:noFill/>
        </p:spPr>
        <p:txBody>
          <a:bodyPr wrap="square" rtlCol="0">
            <a:spAutoFit/>
          </a:bodyPr>
          <a:lstStyle/>
          <a:p>
            <a:pPr algn="just"/>
            <a:r>
              <a:rPr lang="fr-BE" sz="7200" dirty="0" smtClean="0">
                <a:latin typeface="French Script MT" panose="03020402040607040605" pitchFamily="66" charset="0"/>
              </a:rPr>
              <a:t>Louis Cornu</a:t>
            </a:r>
          </a:p>
        </p:txBody>
      </p:sp>
    </p:spTree>
    <p:extLst>
      <p:ext uri="{BB962C8B-B14F-4D97-AF65-F5344CB8AC3E}">
        <p14:creationId xmlns:p14="http://schemas.microsoft.com/office/powerpoint/2010/main" val="4256671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1023</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1916 – 24 ans</a:t>
            </a:r>
          </a:p>
          <a:p>
            <a:pPr algn="ctr"/>
            <a:r>
              <a:rPr lang="fr-BE" dirty="0" smtClean="0"/>
              <a:t>Décédé le 11 novembre 1940</a:t>
            </a:r>
          </a:p>
          <a:p>
            <a:pPr algn="ctr"/>
            <a:r>
              <a:rPr lang="fr-BE" dirty="0" smtClean="0"/>
              <a:t>Inhumé le ?</a:t>
            </a:r>
          </a:p>
          <a:p>
            <a:pPr algn="ctr"/>
            <a:r>
              <a:rPr lang="fr-BE" dirty="0" smtClean="0"/>
              <a:t>Célibataire</a:t>
            </a:r>
          </a:p>
          <a:p>
            <a:pPr algn="ctr"/>
            <a:endParaRPr lang="fr-BE" dirty="0" smtClean="0"/>
          </a:p>
          <a:p>
            <a:pPr algn="ctr"/>
            <a:r>
              <a:rPr lang="fr-BE" dirty="0" smtClean="0"/>
              <a:t>Régiment: Artillerie de Forteresse</a:t>
            </a:r>
          </a:p>
          <a:p>
            <a:pPr algn="ctr"/>
            <a:r>
              <a:rPr lang="fr-BE" dirty="0" smtClean="0"/>
              <a:t>Statut: Maréchal des Logis</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10-4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20744" y="684308"/>
            <a:ext cx="4796058" cy="1200329"/>
          </a:xfrm>
          <a:prstGeom prst="rect">
            <a:avLst/>
          </a:prstGeom>
          <a:noFill/>
        </p:spPr>
        <p:txBody>
          <a:bodyPr wrap="square" rtlCol="0">
            <a:spAutoFit/>
          </a:bodyPr>
          <a:lstStyle/>
          <a:p>
            <a:pPr algn="just"/>
            <a:r>
              <a:rPr lang="fr-BE" sz="7200" dirty="0" smtClean="0">
                <a:latin typeface="French Script MT" panose="03020402040607040605" pitchFamily="66" charset="0"/>
              </a:rPr>
              <a:t>Albert </a:t>
            </a:r>
            <a:r>
              <a:rPr lang="fr-BE" sz="7200" dirty="0" err="1" smtClean="0">
                <a:latin typeface="French Script MT" panose="03020402040607040605" pitchFamily="66" charset="0"/>
              </a:rPr>
              <a:t>Corombelle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41256992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1024</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1915 – 27 ans</a:t>
            </a:r>
          </a:p>
          <a:p>
            <a:pPr algn="ctr"/>
            <a:r>
              <a:rPr lang="fr-BE" dirty="0" smtClean="0"/>
              <a:t>Décédé le</a:t>
            </a:r>
            <a:r>
              <a:rPr lang="fr-BE" dirty="0"/>
              <a:t> </a:t>
            </a:r>
            <a:r>
              <a:rPr lang="fr-BE" dirty="0" smtClean="0"/>
              <a:t>15 juin 1942</a:t>
            </a:r>
          </a:p>
          <a:p>
            <a:pPr algn="ctr"/>
            <a:r>
              <a:rPr lang="fr-BE" dirty="0" smtClean="0"/>
              <a:t>Inhumé le 20 décembre 1963</a:t>
            </a:r>
          </a:p>
          <a:p>
            <a:pPr algn="ctr"/>
            <a:r>
              <a:rPr lang="fr-BE" dirty="0" smtClean="0"/>
              <a:t>Célibataire</a:t>
            </a:r>
          </a:p>
          <a:p>
            <a:pPr algn="ctr"/>
            <a:endParaRPr lang="fr-BE" dirty="0"/>
          </a:p>
          <a:p>
            <a:pPr algn="ctr"/>
            <a:r>
              <a:rPr lang="fr-BE" dirty="0" smtClean="0"/>
              <a:t>Régiment: </a:t>
            </a:r>
            <a:r>
              <a:rPr lang="fr-BE" dirty="0"/>
              <a:t>?</a:t>
            </a:r>
            <a:endParaRPr lang="fr-BE" dirty="0" smtClean="0"/>
          </a:p>
          <a:p>
            <a:pPr algn="ctr"/>
            <a:r>
              <a:rPr lang="fr-BE" dirty="0" smtClean="0"/>
              <a:t>Statut: Fusillé à Aachen</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B15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25513" y="779526"/>
            <a:ext cx="3986520" cy="1200329"/>
          </a:xfrm>
          <a:prstGeom prst="rect">
            <a:avLst/>
          </a:prstGeom>
          <a:noFill/>
        </p:spPr>
        <p:txBody>
          <a:bodyPr wrap="square" rtlCol="0">
            <a:spAutoFit/>
          </a:bodyPr>
          <a:lstStyle/>
          <a:p>
            <a:pPr algn="just"/>
            <a:r>
              <a:rPr lang="fr-BE" sz="7200" dirty="0" smtClean="0">
                <a:latin typeface="French Script MT" panose="03020402040607040605" pitchFamily="66" charset="0"/>
              </a:rPr>
              <a:t>Julien Crochet</a:t>
            </a:r>
          </a:p>
        </p:txBody>
      </p:sp>
    </p:spTree>
    <p:extLst>
      <p:ext uri="{BB962C8B-B14F-4D97-AF65-F5344CB8AC3E}">
        <p14:creationId xmlns:p14="http://schemas.microsoft.com/office/powerpoint/2010/main" val="797137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1025</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1913 – 35 ans</a:t>
            </a:r>
          </a:p>
          <a:p>
            <a:pPr algn="ctr"/>
            <a:r>
              <a:rPr lang="fr-BE" dirty="0" smtClean="0"/>
              <a:t>Décédé le 17 mai 1948</a:t>
            </a:r>
          </a:p>
          <a:p>
            <a:pPr algn="ctr"/>
            <a:r>
              <a:rPr lang="fr-BE" dirty="0" smtClean="0"/>
              <a:t>Inhumé le </a:t>
            </a:r>
            <a:r>
              <a:rPr lang="fr-BE" dirty="0"/>
              <a:t>?</a:t>
            </a:r>
            <a:endParaRPr lang="fr-BE" dirty="0" smtClean="0"/>
          </a:p>
          <a:p>
            <a:pPr algn="ctr"/>
            <a:r>
              <a:rPr lang="fr-BE" dirty="0" smtClean="0"/>
              <a:t>Célibataire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21031" y="779526"/>
            <a:ext cx="4395483" cy="1200329"/>
          </a:xfrm>
          <a:prstGeom prst="rect">
            <a:avLst/>
          </a:prstGeom>
          <a:noFill/>
        </p:spPr>
        <p:txBody>
          <a:bodyPr wrap="square" rtlCol="0">
            <a:spAutoFit/>
          </a:bodyPr>
          <a:lstStyle/>
          <a:p>
            <a:pPr algn="just"/>
            <a:r>
              <a:rPr lang="fr-BE" sz="7200" dirty="0" smtClean="0">
                <a:latin typeface="French Script MT" panose="03020402040607040605" pitchFamily="66" charset="0"/>
              </a:rPr>
              <a:t>André Coumans</a:t>
            </a:r>
          </a:p>
        </p:txBody>
      </p:sp>
    </p:spTree>
    <p:extLst>
      <p:ext uri="{BB962C8B-B14F-4D97-AF65-F5344CB8AC3E}">
        <p14:creationId xmlns:p14="http://schemas.microsoft.com/office/powerpoint/2010/main" val="137457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1026</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13 juillet 1918</a:t>
            </a:r>
          </a:p>
          <a:p>
            <a:pPr algn="ctr"/>
            <a:r>
              <a:rPr lang="fr-BE" dirty="0" smtClean="0"/>
              <a:t>Inhumé le </a:t>
            </a:r>
            <a:r>
              <a:rPr lang="fr-BE" dirty="0"/>
              <a:t>?</a:t>
            </a:r>
            <a:endParaRPr lang="fr-BE" dirty="0" smtClean="0"/>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évacué à Liège</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161-B</a:t>
            </a:r>
          </a:p>
          <a:p>
            <a:pPr algn="ctr"/>
            <a:r>
              <a:rPr lang="fr-BE" dirty="0" smtClean="0"/>
              <a:t>Tombe 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27603" y="779526"/>
            <a:ext cx="3982340" cy="1200329"/>
          </a:xfrm>
          <a:prstGeom prst="rect">
            <a:avLst/>
          </a:prstGeom>
          <a:noFill/>
        </p:spPr>
        <p:txBody>
          <a:bodyPr wrap="square" rtlCol="0">
            <a:spAutoFit/>
          </a:bodyPr>
          <a:lstStyle/>
          <a:p>
            <a:pPr algn="just"/>
            <a:r>
              <a:rPr lang="fr-BE" sz="7200" dirty="0" smtClean="0">
                <a:latin typeface="French Script MT" panose="03020402040607040605" pitchFamily="66" charset="0"/>
              </a:rPr>
              <a:t>Jean Couvreur</a:t>
            </a:r>
          </a:p>
        </p:txBody>
      </p:sp>
    </p:spTree>
    <p:extLst>
      <p:ext uri="{BB962C8B-B14F-4D97-AF65-F5344CB8AC3E}">
        <p14:creationId xmlns:p14="http://schemas.microsoft.com/office/powerpoint/2010/main" val="12070717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1027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1888 – 72 ans</a:t>
            </a:r>
          </a:p>
          <a:p>
            <a:pPr algn="ctr"/>
            <a:r>
              <a:rPr lang="fr-BE" dirty="0" smtClean="0"/>
              <a:t>Décédé le</a:t>
            </a:r>
            <a:r>
              <a:rPr lang="fr-BE" dirty="0"/>
              <a:t> </a:t>
            </a:r>
            <a:r>
              <a:rPr lang="fr-BE" dirty="0" smtClean="0"/>
              <a:t>23 janvier 1960</a:t>
            </a:r>
          </a:p>
          <a:p>
            <a:pPr algn="ctr"/>
            <a:r>
              <a:rPr lang="fr-BE" dirty="0" smtClean="0"/>
              <a:t>Inhumé </a:t>
            </a:r>
          </a:p>
          <a:p>
            <a:pPr algn="ctr"/>
            <a:r>
              <a:rPr lang="fr-BE" dirty="0" smtClean="0"/>
              <a:t>Veuf de Madame Rousseau</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3-1-2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17211" y="775281"/>
            <a:ext cx="4403124" cy="1200329"/>
          </a:xfrm>
          <a:prstGeom prst="rect">
            <a:avLst/>
          </a:prstGeom>
          <a:noFill/>
        </p:spPr>
        <p:txBody>
          <a:bodyPr wrap="square" rtlCol="0">
            <a:spAutoFit/>
          </a:bodyPr>
          <a:lstStyle/>
          <a:p>
            <a:pPr algn="just"/>
            <a:r>
              <a:rPr lang="fr-BE" sz="7200" dirty="0" smtClean="0">
                <a:latin typeface="French Script MT" panose="03020402040607040605" pitchFamily="66" charset="0"/>
              </a:rPr>
              <a:t>Henri Dammel</a:t>
            </a:r>
          </a:p>
        </p:txBody>
      </p:sp>
    </p:spTree>
    <p:extLst>
      <p:ext uri="{BB962C8B-B14F-4D97-AF65-F5344CB8AC3E}">
        <p14:creationId xmlns:p14="http://schemas.microsoft.com/office/powerpoint/2010/main" val="3569660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1028</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1916 – 24 ans</a:t>
            </a:r>
          </a:p>
          <a:p>
            <a:pPr algn="ctr"/>
            <a:r>
              <a:rPr lang="fr-BE" dirty="0" smtClean="0"/>
              <a:t>Décédé le 26 mai 1940</a:t>
            </a:r>
          </a:p>
          <a:p>
            <a:pPr algn="ctr"/>
            <a:r>
              <a:rPr lang="fr-BE" dirty="0" smtClean="0"/>
              <a:t>Inhumé le 10 juin 1947</a:t>
            </a:r>
          </a:p>
          <a:p>
            <a:pPr algn="ctr"/>
            <a:r>
              <a:rPr lang="fr-BE" dirty="0" smtClean="0"/>
              <a:t>Célibataire</a:t>
            </a:r>
          </a:p>
          <a:p>
            <a:pPr algn="ctr"/>
            <a:endParaRPr lang="fr-BE" dirty="0" smtClean="0"/>
          </a:p>
          <a:p>
            <a:pPr algn="ctr"/>
            <a:r>
              <a:rPr lang="fr-BE" dirty="0" smtClean="0"/>
              <a:t>Régiment: ?</a:t>
            </a:r>
          </a:p>
          <a:p>
            <a:pPr algn="ctr"/>
            <a:r>
              <a:rPr lang="fr-BE" dirty="0" smtClean="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24592" y="779526"/>
            <a:ext cx="3588361" cy="1200329"/>
          </a:xfrm>
          <a:prstGeom prst="rect">
            <a:avLst/>
          </a:prstGeom>
          <a:noFill/>
        </p:spPr>
        <p:txBody>
          <a:bodyPr wrap="square" rtlCol="0">
            <a:spAutoFit/>
          </a:bodyPr>
          <a:lstStyle/>
          <a:p>
            <a:pPr algn="just"/>
            <a:r>
              <a:rPr lang="fr-BE" sz="7200" dirty="0" smtClean="0">
                <a:latin typeface="French Script MT" panose="03020402040607040605" pitchFamily="66" charset="0"/>
              </a:rPr>
              <a:t>André David</a:t>
            </a:r>
          </a:p>
        </p:txBody>
      </p:sp>
    </p:spTree>
    <p:extLst>
      <p:ext uri="{BB962C8B-B14F-4D97-AF65-F5344CB8AC3E}">
        <p14:creationId xmlns:p14="http://schemas.microsoft.com/office/powerpoint/2010/main" val="17831069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1029</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Née en 1874 – 44 ans</a:t>
            </a:r>
          </a:p>
          <a:p>
            <a:pPr algn="ctr"/>
            <a:r>
              <a:rPr lang="fr-BE" dirty="0" smtClean="0"/>
              <a:t>Décédée le 26 décembre 1918</a:t>
            </a:r>
          </a:p>
          <a:p>
            <a:pPr algn="ctr"/>
            <a:r>
              <a:rPr lang="fr-BE" dirty="0" smtClean="0"/>
              <a:t>Inhumé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6-9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86176" y="779526"/>
            <a:ext cx="4265193" cy="1200329"/>
          </a:xfrm>
          <a:prstGeom prst="rect">
            <a:avLst/>
          </a:prstGeom>
          <a:noFill/>
        </p:spPr>
        <p:txBody>
          <a:bodyPr wrap="square" rtlCol="0">
            <a:spAutoFit/>
          </a:bodyPr>
          <a:lstStyle/>
          <a:p>
            <a:pPr algn="just"/>
            <a:r>
              <a:rPr lang="fr-BE" sz="7200" dirty="0" smtClean="0">
                <a:latin typeface="French Script MT" panose="03020402040607040605" pitchFamily="66" charset="0"/>
              </a:rPr>
              <a:t>Antoine </a:t>
            </a:r>
            <a:r>
              <a:rPr lang="fr-BE" sz="7200" dirty="0" err="1" smtClean="0">
                <a:latin typeface="French Script MT" panose="03020402040607040605" pitchFamily="66" charset="0"/>
              </a:rPr>
              <a:t>Debrée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439900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103</a:t>
            </a:fld>
            <a:endParaRPr lang="fr-BE" dirty="0"/>
          </a:p>
        </p:txBody>
      </p:sp>
      <p:sp>
        <p:nvSpPr>
          <p:cNvPr id="5" name="ZoneTexte 4"/>
          <p:cNvSpPr txBox="1"/>
          <p:nvPr/>
        </p:nvSpPr>
        <p:spPr>
          <a:xfrm>
            <a:off x="1023027" y="779526"/>
            <a:ext cx="4729268" cy="1200329"/>
          </a:xfrm>
          <a:prstGeom prst="rect">
            <a:avLst/>
          </a:prstGeom>
          <a:noFill/>
        </p:spPr>
        <p:txBody>
          <a:bodyPr wrap="square" rtlCol="0">
            <a:spAutoFit/>
          </a:bodyPr>
          <a:lstStyle/>
          <a:p>
            <a:r>
              <a:rPr lang="fr-BE" sz="7200" dirty="0" smtClean="0">
                <a:latin typeface="French Script MT" panose="03020402040607040605" pitchFamily="66" charset="0"/>
              </a:rPr>
              <a:t>Fernand Laurent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58 ans</a:t>
            </a:r>
          </a:p>
          <a:p>
            <a:pPr algn="ctr"/>
            <a:r>
              <a:rPr lang="fr-BE" dirty="0" smtClean="0"/>
              <a:t>Décédé le ?</a:t>
            </a:r>
          </a:p>
          <a:p>
            <a:pPr algn="ctr"/>
            <a:r>
              <a:rPr lang="fr-BE" dirty="0" smtClean="0"/>
              <a:t>Inhumé le  7 novembre 1954</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250990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1030</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le ? – </a:t>
            </a:r>
            <a:r>
              <a:rPr lang="fr-BE" dirty="0"/>
              <a:t>?</a:t>
            </a:r>
            <a:endParaRPr lang="fr-BE" dirty="0" smtClean="0"/>
          </a:p>
          <a:p>
            <a:pPr algn="ctr"/>
            <a:r>
              <a:rPr lang="fr-BE" dirty="0" smtClean="0"/>
              <a:t>Décédé le</a:t>
            </a:r>
            <a:r>
              <a:rPr lang="fr-BE" dirty="0"/>
              <a:t> ?</a:t>
            </a:r>
            <a:endParaRPr lang="fr-BE" dirty="0" smtClean="0"/>
          </a:p>
          <a:p>
            <a:pPr algn="ctr"/>
            <a:r>
              <a:rPr lang="fr-BE" dirty="0" smtClean="0"/>
              <a:t>Inhumé le ?</a:t>
            </a:r>
          </a:p>
          <a:p>
            <a:pPr algn="ctr"/>
            <a:r>
              <a:rPr lang="fr-BE" dirty="0" smtClean="0"/>
              <a:t>Epoux de Madame </a:t>
            </a:r>
            <a:r>
              <a:rPr lang="fr-BE" dirty="0" err="1" smtClean="0"/>
              <a:t>Barbay</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Evacué vers </a:t>
            </a:r>
            <a:r>
              <a:rPr lang="fr-BE" dirty="0" err="1" smtClean="0"/>
              <a:t>Robermont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Caveau à gauche de B1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23127" y="779526"/>
            <a:ext cx="3991292" cy="1200329"/>
          </a:xfrm>
          <a:prstGeom prst="rect">
            <a:avLst/>
          </a:prstGeom>
          <a:noFill/>
        </p:spPr>
        <p:txBody>
          <a:bodyPr wrap="square" rtlCol="0">
            <a:spAutoFit/>
          </a:bodyPr>
          <a:lstStyle/>
          <a:p>
            <a:pPr algn="just"/>
            <a:r>
              <a:rPr lang="fr-BE" sz="7200" dirty="0" smtClean="0">
                <a:latin typeface="French Script MT" panose="03020402040607040605" pitchFamily="66" charset="0"/>
              </a:rPr>
              <a:t>Mr </a:t>
            </a:r>
            <a:r>
              <a:rPr lang="fr-BE" sz="7200" dirty="0" err="1" smtClean="0">
                <a:latin typeface="French Script MT" panose="03020402040607040605" pitchFamily="66" charset="0"/>
              </a:rPr>
              <a:t>Dechesne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651951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1031</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1925 – </a:t>
            </a:r>
            <a:r>
              <a:rPr lang="fr-BE" dirty="0"/>
              <a:t>5</a:t>
            </a:r>
            <a:r>
              <a:rPr lang="fr-BE" dirty="0" smtClean="0"/>
              <a:t>2 ans</a:t>
            </a:r>
          </a:p>
          <a:p>
            <a:pPr algn="ctr"/>
            <a:r>
              <a:rPr lang="fr-BE" dirty="0" smtClean="0"/>
              <a:t>Décédé le 2 juillet 1947</a:t>
            </a:r>
          </a:p>
          <a:p>
            <a:pPr algn="ctr"/>
            <a:r>
              <a:rPr lang="fr-BE" dirty="0" smtClean="0"/>
              <a:t>Inhumé le ?</a:t>
            </a:r>
          </a:p>
          <a:p>
            <a:pPr algn="ctr"/>
            <a:r>
              <a:rPr lang="fr-BE" dirty="0" smtClean="0"/>
              <a:t>Epoux de Madame </a:t>
            </a:r>
            <a:r>
              <a:rPr lang="fr-BE" dirty="0" err="1" smtClean="0"/>
              <a:t>Dethier</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34023" y="779526"/>
            <a:ext cx="4769499" cy="1200329"/>
          </a:xfrm>
          <a:prstGeom prst="rect">
            <a:avLst/>
          </a:prstGeom>
          <a:noFill/>
        </p:spPr>
        <p:txBody>
          <a:bodyPr wrap="square" rtlCol="0">
            <a:spAutoFit/>
          </a:bodyPr>
          <a:lstStyle/>
          <a:p>
            <a:pPr algn="just"/>
            <a:r>
              <a:rPr lang="fr-BE" sz="7200" dirty="0" smtClean="0">
                <a:latin typeface="French Script MT" panose="03020402040607040605" pitchFamily="66" charset="0"/>
              </a:rPr>
              <a:t>Maurice </a:t>
            </a:r>
            <a:r>
              <a:rPr lang="fr-BE" sz="7200" dirty="0" err="1" smtClean="0">
                <a:latin typeface="French Script MT" panose="03020402040607040605" pitchFamily="66" charset="0"/>
              </a:rPr>
              <a:t>Defooz</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994854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1032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1906 – 64 ans</a:t>
            </a:r>
          </a:p>
          <a:p>
            <a:pPr algn="ctr"/>
            <a:r>
              <a:rPr lang="fr-BE" dirty="0" smtClean="0"/>
              <a:t>Décédé le 18 novembre 1970</a:t>
            </a:r>
          </a:p>
          <a:p>
            <a:pPr algn="ctr"/>
            <a:r>
              <a:rPr lang="fr-BE" dirty="0" smtClean="0"/>
              <a:t>Inhumé </a:t>
            </a:r>
          </a:p>
          <a:p>
            <a:pPr algn="ctr"/>
            <a:r>
              <a:rPr lang="fr-BE" dirty="0" smtClean="0"/>
              <a:t>Epoux de Madame </a:t>
            </a:r>
            <a:r>
              <a:rPr lang="fr-BE" dirty="0" err="1" smtClean="0"/>
              <a:t>Givard</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3-8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25596" y="779526"/>
            <a:ext cx="3986353" cy="1200329"/>
          </a:xfrm>
          <a:prstGeom prst="rect">
            <a:avLst/>
          </a:prstGeom>
          <a:noFill/>
        </p:spPr>
        <p:txBody>
          <a:bodyPr wrap="square" rtlCol="0">
            <a:spAutoFit/>
          </a:bodyPr>
          <a:lstStyle/>
          <a:p>
            <a:pPr algn="just"/>
            <a:r>
              <a:rPr lang="fr-BE" sz="7200" dirty="0" smtClean="0">
                <a:latin typeface="French Script MT" panose="03020402040607040605" pitchFamily="66" charset="0"/>
              </a:rPr>
              <a:t>Mr </a:t>
            </a:r>
            <a:r>
              <a:rPr lang="fr-BE" sz="7200" dirty="0" err="1" smtClean="0">
                <a:latin typeface="French Script MT" panose="03020402040607040605" pitchFamily="66" charset="0"/>
              </a:rPr>
              <a:t>Deghaye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4251709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1033</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1920 – 48 ans</a:t>
            </a:r>
          </a:p>
          <a:p>
            <a:pPr algn="ctr"/>
            <a:r>
              <a:rPr lang="fr-BE" dirty="0" smtClean="0"/>
              <a:t>Décédé le 26 août 1968</a:t>
            </a:r>
          </a:p>
          <a:p>
            <a:pPr algn="ctr"/>
            <a:r>
              <a:rPr lang="fr-BE" dirty="0" smtClean="0"/>
              <a:t>Inhumé le ? </a:t>
            </a:r>
          </a:p>
          <a:p>
            <a:pPr algn="ctr"/>
            <a:r>
              <a:rPr lang="fr-BE" dirty="0" smtClean="0"/>
              <a:t>Epoux de Madame Van </a:t>
            </a:r>
            <a:r>
              <a:rPr lang="fr-BE" dirty="0" err="1" smtClean="0"/>
              <a:t>Ettro</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7-4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31162" y="779526"/>
            <a:ext cx="4574679" cy="1200329"/>
          </a:xfrm>
          <a:prstGeom prst="rect">
            <a:avLst/>
          </a:prstGeom>
          <a:noFill/>
        </p:spPr>
        <p:txBody>
          <a:bodyPr wrap="square" rtlCol="0">
            <a:spAutoFit/>
          </a:bodyPr>
          <a:lstStyle/>
          <a:p>
            <a:pPr algn="just"/>
            <a:r>
              <a:rPr lang="fr-BE" sz="7200" dirty="0" smtClean="0">
                <a:latin typeface="French Script MT" panose="03020402040607040605" pitchFamily="66" charset="0"/>
              </a:rPr>
              <a:t>Robert </a:t>
            </a:r>
            <a:r>
              <a:rPr lang="fr-BE" sz="7200" dirty="0" err="1" smtClean="0">
                <a:latin typeface="French Script MT" panose="03020402040607040605" pitchFamily="66" charset="0"/>
              </a:rPr>
              <a:t>Delhaye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1377107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1034</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1909 – </a:t>
            </a:r>
            <a:r>
              <a:rPr lang="fr-BE" dirty="0"/>
              <a:t>5</a:t>
            </a:r>
            <a:r>
              <a:rPr lang="fr-BE" dirty="0" smtClean="0"/>
              <a:t>6 ans</a:t>
            </a:r>
          </a:p>
          <a:p>
            <a:pPr algn="ctr"/>
            <a:r>
              <a:rPr lang="fr-BE" dirty="0" smtClean="0"/>
              <a:t>Décédé le 1 février 1965</a:t>
            </a:r>
          </a:p>
          <a:p>
            <a:pPr algn="ctr"/>
            <a:r>
              <a:rPr lang="fr-BE" dirty="0" smtClean="0"/>
              <a:t>Inhumé le ? </a:t>
            </a:r>
          </a:p>
          <a:p>
            <a:pPr algn="ctr"/>
            <a:r>
              <a:rPr lang="fr-BE" dirty="0" smtClean="0"/>
              <a:t>Epoux de Madame Achten</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7-11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79115" y="779526"/>
            <a:ext cx="4079315" cy="1200329"/>
          </a:xfrm>
          <a:prstGeom prst="rect">
            <a:avLst/>
          </a:prstGeom>
          <a:noFill/>
        </p:spPr>
        <p:txBody>
          <a:bodyPr wrap="square" rtlCol="0">
            <a:spAutoFit/>
          </a:bodyPr>
          <a:lstStyle/>
          <a:p>
            <a:pPr algn="just"/>
            <a:r>
              <a:rPr lang="fr-BE" sz="7200" dirty="0" smtClean="0">
                <a:latin typeface="French Script MT" panose="03020402040607040605" pitchFamily="66" charset="0"/>
              </a:rPr>
              <a:t>Joseph Delille</a:t>
            </a:r>
          </a:p>
        </p:txBody>
      </p:sp>
    </p:spTree>
    <p:extLst>
      <p:ext uri="{BB962C8B-B14F-4D97-AF65-F5344CB8AC3E}">
        <p14:creationId xmlns:p14="http://schemas.microsoft.com/office/powerpoint/2010/main" val="24362326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1035</a:t>
            </a:fld>
            <a:endParaRPr lang="fr-BE" dirty="0"/>
          </a:p>
        </p:txBody>
      </p:sp>
      <p:sp>
        <p:nvSpPr>
          <p:cNvPr id="6" name="ZoneTexte 5"/>
          <p:cNvSpPr txBox="1"/>
          <p:nvPr/>
        </p:nvSpPr>
        <p:spPr>
          <a:xfrm>
            <a:off x="1519622" y="2260624"/>
            <a:ext cx="3798303" cy="2308324"/>
          </a:xfrm>
          <a:prstGeom prst="rect">
            <a:avLst/>
          </a:prstGeom>
          <a:noFill/>
        </p:spPr>
        <p:txBody>
          <a:bodyPr wrap="square" rtlCol="0">
            <a:spAutoFit/>
          </a:bodyPr>
          <a:lstStyle/>
          <a:p>
            <a:pPr algn="ctr"/>
            <a:r>
              <a:rPr lang="fr-BE" dirty="0" smtClean="0"/>
              <a:t>Né en 1921 – 24 ans</a:t>
            </a:r>
          </a:p>
          <a:p>
            <a:pPr algn="ctr"/>
            <a:r>
              <a:rPr lang="fr-BE" dirty="0" smtClean="0"/>
              <a:t>Décédé le 25 mars 1945</a:t>
            </a:r>
          </a:p>
          <a:p>
            <a:pPr algn="ctr"/>
            <a:r>
              <a:rPr lang="fr-BE" dirty="0" smtClean="0"/>
              <a:t>Inhumé le 30 septembre 1952 </a:t>
            </a:r>
          </a:p>
          <a:p>
            <a:pPr algn="ctr"/>
            <a:r>
              <a:rPr lang="fr-BE" dirty="0" smtClean="0"/>
              <a:t>Célibataire</a:t>
            </a:r>
          </a:p>
          <a:p>
            <a:pPr algn="ctr"/>
            <a:endParaRPr lang="fr-BE" dirty="0"/>
          </a:p>
          <a:p>
            <a:pPr algn="ctr"/>
            <a:r>
              <a:rPr lang="fr-BE" dirty="0" smtClean="0"/>
              <a:t>Régiment: </a:t>
            </a:r>
            <a:r>
              <a:rPr lang="fr-BE" dirty="0"/>
              <a:t>?</a:t>
            </a:r>
            <a:endParaRPr lang="fr-BE" dirty="0" smtClean="0"/>
          </a:p>
          <a:p>
            <a:pPr algn="ctr"/>
            <a:r>
              <a:rPr lang="fr-BE" dirty="0" smtClean="0"/>
              <a:t>Statut: Combattant 40-45</a:t>
            </a:r>
          </a:p>
          <a:p>
            <a:pPr algn="ctr"/>
            <a:r>
              <a:rPr lang="fr-BE" dirty="0" smtClean="0"/>
              <a:t>Rapatrié de Vienne</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8-2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94800" y="779526"/>
            <a:ext cx="4647945" cy="1200329"/>
          </a:xfrm>
          <a:prstGeom prst="rect">
            <a:avLst/>
          </a:prstGeom>
          <a:noFill/>
        </p:spPr>
        <p:txBody>
          <a:bodyPr wrap="square" rtlCol="0">
            <a:spAutoFit/>
          </a:bodyPr>
          <a:lstStyle/>
          <a:p>
            <a:pPr algn="just"/>
            <a:r>
              <a:rPr lang="fr-BE" sz="7200" dirty="0" smtClean="0">
                <a:latin typeface="French Script MT" panose="03020402040607040605" pitchFamily="66" charset="0"/>
              </a:rPr>
              <a:t>Gaston Delmotte</a:t>
            </a:r>
          </a:p>
        </p:txBody>
      </p:sp>
    </p:spTree>
    <p:extLst>
      <p:ext uri="{BB962C8B-B14F-4D97-AF65-F5344CB8AC3E}">
        <p14:creationId xmlns:p14="http://schemas.microsoft.com/office/powerpoint/2010/main" val="4289557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1036</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10 octobre 1957</a:t>
            </a:r>
          </a:p>
          <a:p>
            <a:pPr algn="ctr"/>
            <a:r>
              <a:rPr lang="fr-BE" dirty="0" smtClean="0"/>
              <a:t>Inhumé</a:t>
            </a:r>
          </a:p>
          <a:p>
            <a:pPr algn="ctr"/>
            <a:r>
              <a:rPr lang="fr-BE" dirty="0" smtClean="0"/>
              <a:t>Epoux de Madame </a:t>
            </a:r>
            <a:r>
              <a:rPr lang="fr-BE" dirty="0" err="1" smtClean="0"/>
              <a:t>Verpoorten</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8-9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69856" y="779526"/>
            <a:ext cx="4697834" cy="1200329"/>
          </a:xfrm>
          <a:prstGeom prst="rect">
            <a:avLst/>
          </a:prstGeom>
          <a:noFill/>
        </p:spPr>
        <p:txBody>
          <a:bodyPr wrap="square" rtlCol="0">
            <a:spAutoFit/>
          </a:bodyPr>
          <a:lstStyle/>
          <a:p>
            <a:pPr algn="just"/>
            <a:r>
              <a:rPr lang="fr-BE" sz="7200" dirty="0" smtClean="0">
                <a:latin typeface="French Script MT" panose="03020402040607040605" pitchFamily="66" charset="0"/>
              </a:rPr>
              <a:t>Edgard </a:t>
            </a:r>
            <a:r>
              <a:rPr lang="fr-BE" sz="7200" dirty="0" err="1" smtClean="0">
                <a:latin typeface="French Script MT" panose="03020402040607040605" pitchFamily="66" charset="0"/>
              </a:rPr>
              <a:t>Delvenne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1641406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1037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Née en 1894 – 37 ans</a:t>
            </a:r>
          </a:p>
          <a:p>
            <a:pPr algn="ctr"/>
            <a:r>
              <a:rPr lang="fr-BE" dirty="0" smtClean="0"/>
              <a:t>Décédée le 25 juillet 1931</a:t>
            </a:r>
          </a:p>
          <a:p>
            <a:pPr algn="ctr"/>
            <a:r>
              <a:rPr lang="fr-BE" dirty="0" smtClean="0"/>
              <a:t>Inhumée </a:t>
            </a:r>
          </a:p>
          <a:p>
            <a:pPr algn="ctr"/>
            <a:r>
              <a:rPr lang="fr-BE" dirty="0" smtClean="0"/>
              <a:t>Epouse de Monsieur </a:t>
            </a:r>
            <a:r>
              <a:rPr lang="fr-BE" dirty="0" err="1" smtClean="0"/>
              <a:t>Waustain</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5-2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31572" y="779526"/>
            <a:ext cx="4174402" cy="1200329"/>
          </a:xfrm>
          <a:prstGeom prst="rect">
            <a:avLst/>
          </a:prstGeom>
          <a:noFill/>
        </p:spPr>
        <p:txBody>
          <a:bodyPr wrap="square" rtlCol="0">
            <a:spAutoFit/>
          </a:bodyPr>
          <a:lstStyle/>
          <a:p>
            <a:pPr algn="just"/>
            <a:r>
              <a:rPr lang="fr-BE" sz="7200" dirty="0" smtClean="0">
                <a:latin typeface="French Script MT" panose="03020402040607040605" pitchFamily="66" charset="0"/>
              </a:rPr>
              <a:t>Marie </a:t>
            </a:r>
            <a:r>
              <a:rPr lang="fr-BE" sz="7200" dirty="0">
                <a:latin typeface="French Script MT" panose="03020402040607040605" pitchFamily="66" charset="0"/>
              </a:rPr>
              <a:t>D</a:t>
            </a:r>
            <a:r>
              <a:rPr lang="fr-BE" sz="7200" dirty="0" smtClean="0">
                <a:latin typeface="French Script MT" panose="03020402040607040605" pitchFamily="66" charset="0"/>
              </a:rPr>
              <a:t>enoël</a:t>
            </a:r>
          </a:p>
        </p:txBody>
      </p:sp>
    </p:spTree>
    <p:extLst>
      <p:ext uri="{BB962C8B-B14F-4D97-AF65-F5344CB8AC3E}">
        <p14:creationId xmlns:p14="http://schemas.microsoft.com/office/powerpoint/2010/main" val="4062507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1038</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1916 – 27 ans</a:t>
            </a:r>
          </a:p>
          <a:p>
            <a:pPr algn="ctr"/>
            <a:r>
              <a:rPr lang="fr-BE" dirty="0" smtClean="0"/>
              <a:t>Décédé le 20 mai 1940</a:t>
            </a:r>
          </a:p>
          <a:p>
            <a:pPr algn="ctr"/>
            <a:r>
              <a:rPr lang="fr-BE" dirty="0" smtClean="0"/>
              <a:t>Inhumé le 18 avril 1947</a:t>
            </a:r>
          </a:p>
          <a:p>
            <a:pPr algn="ctr"/>
            <a:r>
              <a:rPr lang="fr-BE" dirty="0" smtClean="0"/>
              <a:t>Célibataire</a:t>
            </a:r>
          </a:p>
          <a:p>
            <a:pPr algn="ctr"/>
            <a:endParaRPr lang="fr-BE" dirty="0" smtClean="0"/>
          </a:p>
          <a:p>
            <a:pPr algn="ctr"/>
            <a:r>
              <a:rPr lang="fr-BE" dirty="0" smtClean="0"/>
              <a:t>Régiment: ?</a:t>
            </a:r>
          </a:p>
          <a:p>
            <a:pPr algn="ctr"/>
            <a:r>
              <a:rPr lang="fr-BE" dirty="0" smtClean="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42940" y="775281"/>
            <a:ext cx="4351665" cy="1200329"/>
          </a:xfrm>
          <a:prstGeom prst="rect">
            <a:avLst/>
          </a:prstGeom>
          <a:noFill/>
        </p:spPr>
        <p:txBody>
          <a:bodyPr wrap="square" rtlCol="0">
            <a:spAutoFit/>
          </a:bodyPr>
          <a:lstStyle/>
          <a:p>
            <a:pPr algn="just"/>
            <a:r>
              <a:rPr lang="fr-BE" sz="7200" dirty="0" smtClean="0">
                <a:latin typeface="French Script MT" panose="03020402040607040605" pitchFamily="66" charset="0"/>
              </a:rPr>
              <a:t>Pierre </a:t>
            </a:r>
            <a:r>
              <a:rPr lang="fr-BE" sz="7200" dirty="0" err="1" smtClean="0">
                <a:latin typeface="French Script MT" panose="03020402040607040605" pitchFamily="66" charset="0"/>
              </a:rPr>
              <a:t>Depaifve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20061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1039</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Née en 1864 – 81 ans</a:t>
            </a:r>
          </a:p>
          <a:p>
            <a:pPr algn="ctr"/>
            <a:r>
              <a:rPr lang="fr-BE" dirty="0" smtClean="0"/>
              <a:t>Décédée le</a:t>
            </a:r>
            <a:r>
              <a:rPr lang="fr-BE" dirty="0"/>
              <a:t> </a:t>
            </a:r>
            <a:r>
              <a:rPr lang="fr-BE" dirty="0" smtClean="0"/>
              <a:t>29 juin 1945</a:t>
            </a:r>
          </a:p>
          <a:p>
            <a:pPr algn="ctr"/>
            <a:r>
              <a:rPr lang="fr-BE" dirty="0" smtClean="0"/>
              <a:t>Inhumé </a:t>
            </a:r>
          </a:p>
          <a:p>
            <a:pPr algn="ctr"/>
            <a:r>
              <a:rPr lang="fr-BE" dirty="0" smtClean="0"/>
              <a:t>Veuve de Monsieur Denoël</a:t>
            </a:r>
          </a:p>
          <a:p>
            <a:pPr algn="ctr"/>
            <a:endParaRPr lang="fr-BE" dirty="0"/>
          </a:p>
          <a:p>
            <a:pPr algn="ctr"/>
            <a:r>
              <a:rPr lang="fr-BE" dirty="0" smtClean="0"/>
              <a:t>Régiment: </a:t>
            </a:r>
            <a:r>
              <a:rPr lang="fr-BE" dirty="0"/>
              <a:t>?</a:t>
            </a:r>
            <a:endParaRPr lang="fr-BE" dirty="0" smtClean="0"/>
          </a:p>
          <a:p>
            <a:pPr algn="ctr"/>
            <a:r>
              <a:rPr lang="fr-BE" dirty="0" smtClean="0"/>
              <a:t>Statut: Condamnée Politique</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550588" y="779526"/>
            <a:ext cx="5736370" cy="1200329"/>
          </a:xfrm>
          <a:prstGeom prst="rect">
            <a:avLst/>
          </a:prstGeom>
          <a:noFill/>
        </p:spPr>
        <p:txBody>
          <a:bodyPr wrap="square" rtlCol="0">
            <a:spAutoFit/>
          </a:bodyPr>
          <a:lstStyle/>
          <a:p>
            <a:pPr algn="just"/>
            <a:r>
              <a:rPr lang="fr-BE" sz="7200" dirty="0" smtClean="0">
                <a:latin typeface="French Script MT" panose="03020402040607040605" pitchFamily="66" charset="0"/>
              </a:rPr>
              <a:t>Francesca De </a:t>
            </a:r>
            <a:r>
              <a:rPr lang="fr-BE" sz="7200" dirty="0" err="1" smtClean="0">
                <a:latin typeface="French Script MT" panose="03020402040607040605" pitchFamily="66" charset="0"/>
              </a:rPr>
              <a:t>Preter</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11013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104</a:t>
            </a:fld>
            <a:endParaRPr lang="fr-BE" dirty="0"/>
          </a:p>
        </p:txBody>
      </p:sp>
      <p:sp>
        <p:nvSpPr>
          <p:cNvPr id="5" name="ZoneTexte 4"/>
          <p:cNvSpPr txBox="1"/>
          <p:nvPr/>
        </p:nvSpPr>
        <p:spPr>
          <a:xfrm>
            <a:off x="1308381" y="766002"/>
            <a:ext cx="4158560" cy="1200329"/>
          </a:xfrm>
          <a:prstGeom prst="rect">
            <a:avLst/>
          </a:prstGeom>
          <a:noFill/>
        </p:spPr>
        <p:txBody>
          <a:bodyPr wrap="square" rtlCol="0">
            <a:spAutoFit/>
          </a:bodyPr>
          <a:lstStyle/>
          <a:p>
            <a:r>
              <a:rPr lang="fr-BE" sz="7200" dirty="0" smtClean="0">
                <a:latin typeface="French Script MT" panose="03020402040607040605" pitchFamily="66" charset="0"/>
              </a:rPr>
              <a:t>Emile </a:t>
            </a:r>
            <a:r>
              <a:rPr lang="fr-BE" sz="7200" dirty="0" err="1" smtClean="0">
                <a:latin typeface="French Script MT" panose="03020402040607040605" pitchFamily="66" charset="0"/>
              </a:rPr>
              <a:t>Lavallée</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56 ans</a:t>
            </a:r>
          </a:p>
          <a:p>
            <a:pPr algn="ctr"/>
            <a:r>
              <a:rPr lang="fr-BE" dirty="0" smtClean="0"/>
              <a:t>Décédé le ?</a:t>
            </a:r>
          </a:p>
          <a:p>
            <a:pPr algn="ctr"/>
            <a:r>
              <a:rPr lang="fr-BE" dirty="0" smtClean="0"/>
              <a:t>Inhumé le  2 juillet 1950</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206098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1040</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1901 – 44 ans</a:t>
            </a:r>
          </a:p>
          <a:p>
            <a:pPr algn="ctr"/>
            <a:r>
              <a:rPr lang="fr-BE" dirty="0" smtClean="0"/>
              <a:t>Décédé le 9 octobre 1945</a:t>
            </a:r>
          </a:p>
          <a:p>
            <a:pPr algn="ctr"/>
            <a:r>
              <a:rPr lang="fr-BE" dirty="0" smtClean="0"/>
              <a:t>Inhumé le ?</a:t>
            </a:r>
          </a:p>
          <a:p>
            <a:pPr algn="ctr"/>
            <a:r>
              <a:rPr lang="fr-BE" dirty="0" smtClean="0"/>
              <a:t>Epoux de Madame Van Mechelen</a:t>
            </a:r>
          </a:p>
          <a:p>
            <a:pPr algn="ctr"/>
            <a:endParaRPr lang="fr-BE" dirty="0" smtClean="0"/>
          </a:p>
          <a:p>
            <a:pPr algn="ctr"/>
            <a:r>
              <a:rPr lang="fr-BE" dirty="0" smtClean="0"/>
              <a:t>Régiment: ?</a:t>
            </a:r>
          </a:p>
          <a:p>
            <a:pPr algn="ctr"/>
            <a:r>
              <a:rPr lang="fr-BE" dirty="0" smtClean="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11-10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07186" y="797052"/>
            <a:ext cx="5223174" cy="1200329"/>
          </a:xfrm>
          <a:prstGeom prst="rect">
            <a:avLst/>
          </a:prstGeom>
          <a:noFill/>
        </p:spPr>
        <p:txBody>
          <a:bodyPr wrap="square" rtlCol="0">
            <a:spAutoFit/>
          </a:bodyPr>
          <a:lstStyle/>
          <a:p>
            <a:pPr algn="just"/>
            <a:r>
              <a:rPr lang="fr-BE" sz="7200" dirty="0" smtClean="0">
                <a:latin typeface="French Script MT" panose="03020402040607040605" pitchFamily="66" charset="0"/>
              </a:rPr>
              <a:t>Robert De </a:t>
            </a:r>
            <a:r>
              <a:rPr lang="fr-BE" sz="7200" dirty="0" err="1" smtClean="0">
                <a:latin typeface="French Script MT" panose="03020402040607040605" pitchFamily="66" charset="0"/>
              </a:rPr>
              <a:t>Roeck</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300899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1041</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1879 – 66 ans</a:t>
            </a:r>
          </a:p>
          <a:p>
            <a:pPr algn="ctr"/>
            <a:r>
              <a:rPr lang="fr-BE" dirty="0" smtClean="0"/>
              <a:t>Décédé le 22 décembre 1945</a:t>
            </a:r>
          </a:p>
          <a:p>
            <a:pPr algn="ctr"/>
            <a:r>
              <a:rPr lang="fr-BE" dirty="0" smtClean="0"/>
              <a:t>Inhumé </a:t>
            </a:r>
          </a:p>
          <a:p>
            <a:pPr algn="ctr"/>
            <a:r>
              <a:rPr lang="fr-BE" dirty="0" smtClean="0"/>
              <a:t>Epoux de Madame </a:t>
            </a:r>
            <a:r>
              <a:rPr lang="fr-BE" dirty="0" err="1" smtClean="0"/>
              <a:t>Schyns</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3-4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39059" y="779526"/>
            <a:ext cx="5159428" cy="1200329"/>
          </a:xfrm>
          <a:prstGeom prst="rect">
            <a:avLst/>
          </a:prstGeom>
          <a:noFill/>
        </p:spPr>
        <p:txBody>
          <a:bodyPr wrap="square" rtlCol="0">
            <a:spAutoFit/>
          </a:bodyPr>
          <a:lstStyle/>
          <a:p>
            <a:pPr algn="just"/>
            <a:r>
              <a:rPr lang="fr-BE" sz="7200" dirty="0" smtClean="0">
                <a:latin typeface="French Script MT" panose="03020402040607040605" pitchFamily="66" charset="0"/>
              </a:rPr>
              <a:t>Octave Deschamps</a:t>
            </a:r>
          </a:p>
        </p:txBody>
      </p:sp>
    </p:spTree>
    <p:extLst>
      <p:ext uri="{BB962C8B-B14F-4D97-AF65-F5344CB8AC3E}">
        <p14:creationId xmlns:p14="http://schemas.microsoft.com/office/powerpoint/2010/main" val="4019552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1042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1916 – 32 ans</a:t>
            </a:r>
          </a:p>
          <a:p>
            <a:pPr algn="ctr"/>
            <a:r>
              <a:rPr lang="fr-BE" dirty="0" smtClean="0"/>
              <a:t>Décédé le 3 mars 1948</a:t>
            </a:r>
          </a:p>
          <a:p>
            <a:pPr algn="ctr"/>
            <a:r>
              <a:rPr lang="fr-BE" dirty="0" smtClean="0"/>
              <a:t>Inhumé le ?</a:t>
            </a:r>
          </a:p>
          <a:p>
            <a:pPr algn="ctr"/>
            <a:r>
              <a:rPr lang="fr-BE" dirty="0" smtClean="0"/>
              <a:t>Célibataire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96879" y="779526"/>
            <a:ext cx="4043788" cy="1200329"/>
          </a:xfrm>
          <a:prstGeom prst="rect">
            <a:avLst/>
          </a:prstGeom>
          <a:noFill/>
        </p:spPr>
        <p:txBody>
          <a:bodyPr wrap="square" rtlCol="0">
            <a:spAutoFit/>
          </a:bodyPr>
          <a:lstStyle/>
          <a:p>
            <a:pPr algn="just"/>
            <a:r>
              <a:rPr lang="fr-BE" sz="7200" dirty="0" smtClean="0">
                <a:latin typeface="French Script MT" panose="03020402040607040605" pitchFamily="66" charset="0"/>
              </a:rPr>
              <a:t>Albert Destrée</a:t>
            </a:r>
          </a:p>
        </p:txBody>
      </p:sp>
    </p:spTree>
    <p:extLst>
      <p:ext uri="{BB962C8B-B14F-4D97-AF65-F5344CB8AC3E}">
        <p14:creationId xmlns:p14="http://schemas.microsoft.com/office/powerpoint/2010/main" val="2396208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1043</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 – ?</a:t>
            </a:r>
          </a:p>
          <a:p>
            <a:pPr algn="ctr"/>
            <a:r>
              <a:rPr lang="fr-BE" dirty="0" smtClean="0"/>
              <a:t>Décédé le 28 août 1940</a:t>
            </a:r>
          </a:p>
          <a:p>
            <a:pPr algn="ctr"/>
            <a:r>
              <a:rPr lang="fr-BE" dirty="0" smtClean="0"/>
              <a:t>Inhumé le ?</a:t>
            </a:r>
          </a:p>
          <a:p>
            <a:pPr algn="ctr"/>
            <a:r>
              <a:rPr lang="fr-BE" dirty="0" smtClean="0"/>
              <a:t>Epoux de Madame </a:t>
            </a:r>
            <a:r>
              <a:rPr lang="fr-BE" dirty="0" err="1" smtClean="0"/>
              <a:t>Mathy</a:t>
            </a:r>
            <a:endParaRPr lang="fr-BE" dirty="0" smtClean="0"/>
          </a:p>
          <a:p>
            <a:pPr algn="ctr"/>
            <a:endParaRPr lang="fr-BE" dirty="0" smtClean="0"/>
          </a:p>
          <a:p>
            <a:pPr algn="ctr"/>
            <a:r>
              <a:rPr lang="fr-BE" dirty="0" smtClean="0"/>
              <a:t>Régiment: ?</a:t>
            </a:r>
          </a:p>
          <a:p>
            <a:pPr algn="ctr"/>
            <a:r>
              <a:rPr lang="fr-BE" dirty="0" smtClean="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10-3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58428" y="779526"/>
            <a:ext cx="4520690" cy="1200329"/>
          </a:xfrm>
          <a:prstGeom prst="rect">
            <a:avLst/>
          </a:prstGeom>
          <a:noFill/>
        </p:spPr>
        <p:txBody>
          <a:bodyPr wrap="square" rtlCol="0">
            <a:spAutoFit/>
          </a:bodyPr>
          <a:lstStyle/>
          <a:p>
            <a:pPr algn="just"/>
            <a:r>
              <a:rPr lang="fr-BE" sz="7200" dirty="0" smtClean="0">
                <a:latin typeface="French Script MT" panose="03020402040607040605" pitchFamily="66" charset="0"/>
              </a:rPr>
              <a:t>Roger </a:t>
            </a:r>
            <a:r>
              <a:rPr lang="fr-BE" sz="7200" dirty="0" err="1" smtClean="0">
                <a:latin typeface="French Script MT" panose="03020402040607040605" pitchFamily="66" charset="0"/>
              </a:rPr>
              <a:t>Detrixhe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8563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1044</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1907 – 37 ans</a:t>
            </a:r>
          </a:p>
          <a:p>
            <a:pPr algn="ctr"/>
            <a:r>
              <a:rPr lang="fr-BE" dirty="0" smtClean="0"/>
              <a:t>Décédé le 27 septembre 1944</a:t>
            </a:r>
          </a:p>
          <a:p>
            <a:pPr algn="ctr"/>
            <a:r>
              <a:rPr lang="fr-BE" dirty="0" smtClean="0"/>
              <a:t>Inhumé le </a:t>
            </a:r>
            <a:r>
              <a:rPr lang="fr-BE" dirty="0"/>
              <a:t>?</a:t>
            </a:r>
            <a:endParaRPr lang="fr-BE" dirty="0" smtClean="0"/>
          </a:p>
          <a:p>
            <a:pPr algn="ctr"/>
            <a:r>
              <a:rPr lang="fr-BE" dirty="0" smtClean="0"/>
              <a:t>Epoux de Madame </a:t>
            </a:r>
            <a:r>
              <a:rPr lang="fr-BE" dirty="0" err="1" smtClean="0"/>
              <a:t>Devillers</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12-15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21031" y="779526"/>
            <a:ext cx="4395483" cy="1200329"/>
          </a:xfrm>
          <a:prstGeom prst="rect">
            <a:avLst/>
          </a:prstGeom>
          <a:noFill/>
        </p:spPr>
        <p:txBody>
          <a:bodyPr wrap="square" rtlCol="0">
            <a:spAutoFit/>
          </a:bodyPr>
          <a:lstStyle/>
          <a:p>
            <a:pPr algn="just"/>
            <a:r>
              <a:rPr lang="fr-BE" sz="7200" dirty="0" smtClean="0">
                <a:latin typeface="French Script MT" panose="03020402040607040605" pitchFamily="66" charset="0"/>
              </a:rPr>
              <a:t>Henri </a:t>
            </a:r>
            <a:r>
              <a:rPr lang="fr-BE" sz="7200" dirty="0" err="1" smtClean="0">
                <a:latin typeface="French Script MT" panose="03020402040607040605" pitchFamily="66" charset="0"/>
              </a:rPr>
              <a:t>Digneffe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651514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1045</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1916 – 24 ans</a:t>
            </a:r>
          </a:p>
          <a:p>
            <a:pPr algn="ctr"/>
            <a:r>
              <a:rPr lang="fr-BE" dirty="0" smtClean="0"/>
              <a:t>Décédé le 25 avril 1940</a:t>
            </a:r>
          </a:p>
          <a:p>
            <a:pPr algn="ctr"/>
            <a:r>
              <a:rPr lang="fr-BE" dirty="0" smtClean="0"/>
              <a:t>Inhumé le 25 avril 1949</a:t>
            </a:r>
          </a:p>
          <a:p>
            <a:pPr algn="ctr"/>
            <a:r>
              <a:rPr lang="fr-BE" dirty="0" smtClean="0"/>
              <a:t>Célibataire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68886" y="779526"/>
            <a:ext cx="4699773" cy="1200329"/>
          </a:xfrm>
          <a:prstGeom prst="rect">
            <a:avLst/>
          </a:prstGeom>
          <a:noFill/>
        </p:spPr>
        <p:txBody>
          <a:bodyPr wrap="square" rtlCol="0">
            <a:spAutoFit/>
          </a:bodyPr>
          <a:lstStyle/>
          <a:p>
            <a:pPr algn="just"/>
            <a:r>
              <a:rPr lang="fr-BE" sz="7200" dirty="0" smtClean="0">
                <a:latin typeface="French Script MT" panose="03020402040607040605" pitchFamily="66" charset="0"/>
              </a:rPr>
              <a:t>Evrard </a:t>
            </a:r>
            <a:r>
              <a:rPr lang="fr-BE" sz="7200" dirty="0" err="1" smtClean="0">
                <a:latin typeface="French Script MT" panose="03020402040607040605" pitchFamily="66" charset="0"/>
              </a:rPr>
              <a:t>Degonhir</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582574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1046</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1912 – 28 ans</a:t>
            </a:r>
          </a:p>
          <a:p>
            <a:pPr algn="ctr"/>
            <a:r>
              <a:rPr lang="fr-BE" dirty="0" smtClean="0"/>
              <a:t>Décédé le 4 juin 1940</a:t>
            </a:r>
          </a:p>
          <a:p>
            <a:pPr algn="ctr"/>
            <a:r>
              <a:rPr lang="fr-BE" dirty="0" smtClean="0"/>
              <a:t>Inhumé le 5 août 1949</a:t>
            </a:r>
          </a:p>
          <a:p>
            <a:pPr algn="ctr"/>
            <a:r>
              <a:rPr lang="fr-BE" dirty="0" smtClean="0"/>
              <a:t>Célibataire</a:t>
            </a:r>
          </a:p>
          <a:p>
            <a:pPr algn="ctr"/>
            <a:endParaRPr lang="fr-BE" dirty="0"/>
          </a:p>
          <a:p>
            <a:pPr algn="ctr"/>
            <a:r>
              <a:rPr lang="fr-BE" dirty="0" smtClean="0"/>
              <a:t>Régiment: </a:t>
            </a:r>
            <a:r>
              <a:rPr lang="fr-BE" dirty="0"/>
              <a:t>?</a:t>
            </a:r>
            <a:endParaRPr lang="fr-BE" dirty="0" smtClean="0"/>
          </a:p>
          <a:p>
            <a:pPr algn="ctr"/>
            <a:r>
              <a:rPr lang="fr-BE" dirty="0" smtClean="0"/>
              <a:t>Statut: Lieutenant</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13-10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82386" y="779526"/>
            <a:ext cx="4472773" cy="1200329"/>
          </a:xfrm>
          <a:prstGeom prst="rect">
            <a:avLst/>
          </a:prstGeom>
          <a:noFill/>
        </p:spPr>
        <p:txBody>
          <a:bodyPr wrap="square" rtlCol="0">
            <a:spAutoFit/>
          </a:bodyPr>
          <a:lstStyle/>
          <a:p>
            <a:pPr algn="just"/>
            <a:r>
              <a:rPr lang="fr-BE" sz="7200" dirty="0" smtClean="0">
                <a:latin typeface="French Script MT" panose="03020402040607040605" pitchFamily="66" charset="0"/>
              </a:rPr>
              <a:t>Georges </a:t>
            </a:r>
            <a:r>
              <a:rPr lang="fr-BE" sz="7200" dirty="0" err="1" smtClean="0">
                <a:latin typeface="French Script MT" panose="03020402040607040605" pitchFamily="66" charset="0"/>
              </a:rPr>
              <a:t>Deguée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1088383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1047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1837 – 80 ans</a:t>
            </a:r>
          </a:p>
          <a:p>
            <a:pPr algn="ctr"/>
            <a:r>
              <a:rPr lang="fr-BE" dirty="0" smtClean="0"/>
              <a:t>Décédé le</a:t>
            </a:r>
            <a:r>
              <a:rPr lang="fr-BE" dirty="0"/>
              <a:t> </a:t>
            </a:r>
            <a:r>
              <a:rPr lang="fr-BE" dirty="0" smtClean="0"/>
              <a:t>20 octobre 1917</a:t>
            </a:r>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Evacué vers </a:t>
            </a:r>
            <a:r>
              <a:rPr lang="fr-BE" dirty="0" err="1" smtClean="0"/>
              <a:t>Robermont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B7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18629" y="779526"/>
            <a:ext cx="4400288" cy="1200329"/>
          </a:xfrm>
          <a:prstGeom prst="rect">
            <a:avLst/>
          </a:prstGeom>
          <a:noFill/>
        </p:spPr>
        <p:txBody>
          <a:bodyPr wrap="square" rtlCol="0">
            <a:spAutoFit/>
          </a:bodyPr>
          <a:lstStyle/>
          <a:p>
            <a:pPr algn="just"/>
            <a:r>
              <a:rPr lang="fr-BE" sz="7200" dirty="0" smtClean="0">
                <a:latin typeface="French Script MT" panose="03020402040607040605" pitchFamily="66" charset="0"/>
              </a:rPr>
              <a:t>Edouard Dubar</a:t>
            </a:r>
          </a:p>
        </p:txBody>
      </p:sp>
    </p:spTree>
    <p:extLst>
      <p:ext uri="{BB962C8B-B14F-4D97-AF65-F5344CB8AC3E}">
        <p14:creationId xmlns:p14="http://schemas.microsoft.com/office/powerpoint/2010/main" val="2549095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1048</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1915 – 29 ans</a:t>
            </a:r>
          </a:p>
          <a:p>
            <a:pPr algn="ctr"/>
            <a:r>
              <a:rPr lang="fr-BE" dirty="0" smtClean="0"/>
              <a:t>Décédé le 15 septembre 1944</a:t>
            </a:r>
          </a:p>
          <a:p>
            <a:pPr algn="ctr"/>
            <a:r>
              <a:rPr lang="fr-BE" dirty="0" smtClean="0"/>
              <a:t>Inhumé le ?</a:t>
            </a:r>
          </a:p>
          <a:p>
            <a:pPr algn="ctr"/>
            <a:r>
              <a:rPr lang="fr-BE" dirty="0" smtClean="0"/>
              <a:t>Epoux de Madame Sancy</a:t>
            </a:r>
          </a:p>
          <a:p>
            <a:pPr algn="ctr"/>
            <a:endParaRPr lang="fr-BE" dirty="0" smtClean="0"/>
          </a:p>
          <a:p>
            <a:pPr algn="ctr"/>
            <a:r>
              <a:rPr lang="fr-BE" dirty="0" smtClean="0"/>
              <a:t>Régiment: ?</a:t>
            </a:r>
          </a:p>
          <a:p>
            <a:pPr algn="ctr"/>
            <a:r>
              <a:rPr lang="fr-BE" dirty="0" smtClean="0"/>
              <a:t>Statut: Volontaire A.B.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9-5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667592" y="779526"/>
            <a:ext cx="5502361" cy="1200329"/>
          </a:xfrm>
          <a:prstGeom prst="rect">
            <a:avLst/>
          </a:prstGeom>
          <a:noFill/>
        </p:spPr>
        <p:txBody>
          <a:bodyPr wrap="square" rtlCol="0">
            <a:spAutoFit/>
          </a:bodyPr>
          <a:lstStyle/>
          <a:p>
            <a:pPr algn="just"/>
            <a:r>
              <a:rPr lang="fr-BE" sz="7200" dirty="0" smtClean="0">
                <a:latin typeface="French Script MT" panose="03020402040607040605" pitchFamily="66" charset="0"/>
              </a:rPr>
              <a:t>Edouard </a:t>
            </a:r>
            <a:r>
              <a:rPr lang="fr-BE" sz="7200" dirty="0" err="1" smtClean="0">
                <a:latin typeface="French Script MT" panose="03020402040607040605" pitchFamily="66" charset="0"/>
              </a:rPr>
              <a:t>Duchateau</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8872940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1049</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1844 – 74 ans</a:t>
            </a:r>
          </a:p>
          <a:p>
            <a:pPr algn="ctr"/>
            <a:r>
              <a:rPr lang="fr-BE" dirty="0" smtClean="0"/>
              <a:t>Décédé le</a:t>
            </a:r>
            <a:r>
              <a:rPr lang="fr-BE" dirty="0"/>
              <a:t> </a:t>
            </a:r>
            <a:r>
              <a:rPr lang="fr-BE" dirty="0" smtClean="0"/>
              <a:t>12 avril 1918</a:t>
            </a:r>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Evacué vers </a:t>
            </a:r>
            <a:r>
              <a:rPr lang="fr-BE" dirty="0" err="1" smtClean="0"/>
              <a:t>Robermont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B4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93443" y="779526"/>
            <a:ext cx="4650659" cy="1200329"/>
          </a:xfrm>
          <a:prstGeom prst="rect">
            <a:avLst/>
          </a:prstGeom>
          <a:noFill/>
        </p:spPr>
        <p:txBody>
          <a:bodyPr wrap="square" rtlCol="0">
            <a:spAutoFit/>
          </a:bodyPr>
          <a:lstStyle/>
          <a:p>
            <a:pPr algn="just"/>
            <a:r>
              <a:rPr lang="fr-BE" sz="7200" dirty="0" smtClean="0">
                <a:latin typeface="French Script MT" panose="03020402040607040605" pitchFamily="66" charset="0"/>
              </a:rPr>
              <a:t>François Dupuis</a:t>
            </a:r>
          </a:p>
        </p:txBody>
      </p:sp>
    </p:spTree>
    <p:extLst>
      <p:ext uri="{BB962C8B-B14F-4D97-AF65-F5344CB8AC3E}">
        <p14:creationId xmlns:p14="http://schemas.microsoft.com/office/powerpoint/2010/main" val="3050018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105</a:t>
            </a:fld>
            <a:endParaRPr lang="fr-BE" dirty="0"/>
          </a:p>
        </p:txBody>
      </p:sp>
      <p:sp>
        <p:nvSpPr>
          <p:cNvPr id="5" name="ZoneTexte 4"/>
          <p:cNvSpPr txBox="1"/>
          <p:nvPr/>
        </p:nvSpPr>
        <p:spPr>
          <a:xfrm>
            <a:off x="1817711" y="779526"/>
            <a:ext cx="3139899" cy="1200329"/>
          </a:xfrm>
          <a:prstGeom prst="rect">
            <a:avLst/>
          </a:prstGeom>
          <a:noFill/>
        </p:spPr>
        <p:txBody>
          <a:bodyPr wrap="square" rtlCol="0">
            <a:spAutoFit/>
          </a:bodyPr>
          <a:lstStyle/>
          <a:p>
            <a:r>
              <a:rPr lang="fr-BE" sz="7200" dirty="0" smtClean="0">
                <a:latin typeface="French Script MT" panose="03020402040607040605" pitchFamily="66" charset="0"/>
              </a:rPr>
              <a:t>Léon Lime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71 ans</a:t>
            </a:r>
          </a:p>
          <a:p>
            <a:pPr algn="ctr"/>
            <a:r>
              <a:rPr lang="fr-BE" dirty="0" smtClean="0"/>
              <a:t>Décédé le ?</a:t>
            </a:r>
          </a:p>
          <a:p>
            <a:pPr algn="ctr"/>
            <a:r>
              <a:rPr lang="fr-BE" dirty="0" smtClean="0"/>
              <a:t>Inhumé le  6 novembre 1950</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28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9733354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1050</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1914 – 30 ans</a:t>
            </a:r>
          </a:p>
          <a:p>
            <a:pPr algn="ctr"/>
            <a:r>
              <a:rPr lang="fr-BE" dirty="0" smtClean="0"/>
              <a:t>Décédé le 15 septembre 1944</a:t>
            </a:r>
          </a:p>
          <a:p>
            <a:pPr algn="ctr"/>
            <a:r>
              <a:rPr lang="fr-BE" dirty="0" smtClean="0"/>
              <a:t>Inhumé le ?</a:t>
            </a:r>
          </a:p>
          <a:p>
            <a:pPr algn="ctr"/>
            <a:r>
              <a:rPr lang="fr-BE" dirty="0" smtClean="0"/>
              <a:t>Célibataire</a:t>
            </a:r>
          </a:p>
          <a:p>
            <a:pPr algn="ctr"/>
            <a:endParaRPr lang="fr-BE" dirty="0" smtClean="0"/>
          </a:p>
          <a:p>
            <a:pPr algn="ctr"/>
            <a:r>
              <a:rPr lang="fr-BE" dirty="0" smtClean="0"/>
              <a:t>Régiment: ?</a:t>
            </a:r>
          </a:p>
          <a:p>
            <a:pPr algn="ctr"/>
            <a:r>
              <a:rPr lang="fr-BE" dirty="0" smtClean="0"/>
              <a:t>Statut: ?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9-4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701752" y="779526"/>
            <a:ext cx="3434042" cy="1200329"/>
          </a:xfrm>
          <a:prstGeom prst="rect">
            <a:avLst/>
          </a:prstGeom>
          <a:noFill/>
        </p:spPr>
        <p:txBody>
          <a:bodyPr wrap="square" rtlCol="0">
            <a:spAutoFit/>
          </a:bodyPr>
          <a:lstStyle/>
          <a:p>
            <a:pPr algn="just"/>
            <a:r>
              <a:rPr lang="fr-BE" sz="7200" dirty="0" smtClean="0">
                <a:latin typeface="French Script MT" panose="03020402040607040605" pitchFamily="66" charset="0"/>
              </a:rPr>
              <a:t>Paul </a:t>
            </a:r>
            <a:r>
              <a:rPr lang="fr-BE" sz="7200" dirty="0" err="1" smtClean="0">
                <a:latin typeface="French Script MT" panose="03020402040607040605" pitchFamily="66" charset="0"/>
              </a:rPr>
              <a:t>Fassin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42689977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1051</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1916 –24 ans</a:t>
            </a:r>
          </a:p>
          <a:p>
            <a:pPr algn="ctr"/>
            <a:r>
              <a:rPr lang="fr-BE" dirty="0" smtClean="0"/>
              <a:t>Décédé le 21 mai 1940</a:t>
            </a:r>
          </a:p>
          <a:p>
            <a:pPr algn="ctr"/>
            <a:r>
              <a:rPr lang="fr-BE" dirty="0" smtClean="0"/>
              <a:t>Inhumé le ?</a:t>
            </a:r>
          </a:p>
          <a:p>
            <a:pPr algn="ctr"/>
            <a:r>
              <a:rPr lang="fr-BE" dirty="0" smtClean="0"/>
              <a:t>Célibataire</a:t>
            </a:r>
          </a:p>
          <a:p>
            <a:pPr algn="ctr"/>
            <a:endParaRPr lang="fr-BE" dirty="0" smtClean="0"/>
          </a:p>
          <a:p>
            <a:pPr algn="ctr"/>
            <a:r>
              <a:rPr lang="fr-BE" dirty="0" smtClean="0"/>
              <a:t>Régiment: ?</a:t>
            </a:r>
          </a:p>
          <a:p>
            <a:pPr algn="ctr"/>
            <a:r>
              <a:rPr lang="fr-BE" dirty="0" smtClean="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11-11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00294" y="779526"/>
            <a:ext cx="4036957" cy="1200329"/>
          </a:xfrm>
          <a:prstGeom prst="rect">
            <a:avLst/>
          </a:prstGeom>
          <a:noFill/>
        </p:spPr>
        <p:txBody>
          <a:bodyPr wrap="square" rtlCol="0">
            <a:spAutoFit/>
          </a:bodyPr>
          <a:lstStyle/>
          <a:p>
            <a:pPr algn="just"/>
            <a:r>
              <a:rPr lang="fr-BE" sz="7200" dirty="0" smtClean="0">
                <a:latin typeface="French Script MT" panose="03020402040607040605" pitchFamily="66" charset="0"/>
              </a:rPr>
              <a:t>Etienne </a:t>
            </a:r>
            <a:r>
              <a:rPr lang="fr-BE" sz="7200" dirty="0" err="1" smtClean="0">
                <a:latin typeface="French Script MT" panose="03020402040607040605" pitchFamily="66" charset="0"/>
              </a:rPr>
              <a:t>Feroce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408749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1052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1902 – 38 ans</a:t>
            </a:r>
          </a:p>
          <a:p>
            <a:pPr algn="ctr"/>
            <a:r>
              <a:rPr lang="fr-BE" dirty="0" smtClean="0"/>
              <a:t>Décédé le 28 août 1940</a:t>
            </a:r>
          </a:p>
          <a:p>
            <a:pPr algn="ctr"/>
            <a:r>
              <a:rPr lang="fr-BE" dirty="0" smtClean="0"/>
              <a:t>Inhumé le ?</a:t>
            </a:r>
          </a:p>
          <a:p>
            <a:pPr algn="ctr"/>
            <a:r>
              <a:rPr lang="fr-BE" dirty="0" smtClean="0"/>
              <a:t>Epoux de Madame </a:t>
            </a:r>
            <a:r>
              <a:rPr lang="fr-BE" dirty="0" err="1" smtClean="0"/>
              <a:t>Heuschen</a:t>
            </a:r>
            <a:endParaRPr lang="fr-BE" dirty="0" smtClean="0"/>
          </a:p>
          <a:p>
            <a:pPr algn="ctr"/>
            <a:endParaRPr lang="fr-BE" dirty="0" smtClean="0"/>
          </a:p>
          <a:p>
            <a:pPr algn="ctr"/>
            <a:r>
              <a:rPr lang="fr-BE" dirty="0" smtClean="0"/>
              <a:t>Régiment: ?</a:t>
            </a:r>
          </a:p>
          <a:p>
            <a:pPr algn="ctr"/>
            <a:r>
              <a:rPr lang="fr-BE" dirty="0" smtClean="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9-7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69371" y="779526"/>
            <a:ext cx="4498803" cy="1200329"/>
          </a:xfrm>
          <a:prstGeom prst="rect">
            <a:avLst/>
          </a:prstGeom>
          <a:noFill/>
        </p:spPr>
        <p:txBody>
          <a:bodyPr wrap="square" rtlCol="0">
            <a:spAutoFit/>
          </a:bodyPr>
          <a:lstStyle/>
          <a:p>
            <a:pPr algn="just"/>
            <a:r>
              <a:rPr lang="fr-BE" sz="7200" dirty="0" smtClean="0">
                <a:latin typeface="French Script MT" panose="03020402040607040605" pitchFamily="66" charset="0"/>
              </a:rPr>
              <a:t>Alphonse </a:t>
            </a:r>
            <a:r>
              <a:rPr lang="fr-BE" sz="7200" dirty="0" err="1" smtClean="0">
                <a:latin typeface="French Script MT" panose="03020402040607040605" pitchFamily="66" charset="0"/>
              </a:rPr>
              <a:t>Frings</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094878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1053</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1911 – 29 ans</a:t>
            </a:r>
          </a:p>
          <a:p>
            <a:pPr algn="ctr"/>
            <a:r>
              <a:rPr lang="fr-BE" dirty="0" smtClean="0"/>
              <a:t>Décédé le 16 juillet 1940</a:t>
            </a:r>
          </a:p>
          <a:p>
            <a:pPr algn="ctr"/>
            <a:r>
              <a:rPr lang="fr-BE" dirty="0" smtClean="0"/>
              <a:t>Inhumé le ?</a:t>
            </a:r>
          </a:p>
          <a:p>
            <a:pPr algn="ctr"/>
            <a:r>
              <a:rPr lang="fr-BE" dirty="0" smtClean="0"/>
              <a:t>Célibataire</a:t>
            </a:r>
          </a:p>
          <a:p>
            <a:pPr algn="ctr"/>
            <a:endParaRPr lang="fr-BE" dirty="0" smtClean="0"/>
          </a:p>
          <a:p>
            <a:pPr algn="ctr"/>
            <a:r>
              <a:rPr lang="fr-BE" dirty="0" smtClean="0"/>
              <a:t>Régiment: </a:t>
            </a:r>
            <a:r>
              <a:rPr lang="fr-BE" dirty="0"/>
              <a:t>?</a:t>
            </a:r>
            <a:endParaRPr lang="fr-BE" dirty="0" smtClean="0"/>
          </a:p>
          <a:p>
            <a:pPr algn="ctr"/>
            <a:r>
              <a:rPr lang="fr-BE" dirty="0" smtClean="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10-11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60615" y="779526"/>
            <a:ext cx="3516316" cy="1200329"/>
          </a:xfrm>
          <a:prstGeom prst="rect">
            <a:avLst/>
          </a:prstGeom>
          <a:noFill/>
        </p:spPr>
        <p:txBody>
          <a:bodyPr wrap="square" rtlCol="0">
            <a:spAutoFit/>
          </a:bodyPr>
          <a:lstStyle/>
          <a:p>
            <a:pPr algn="just"/>
            <a:r>
              <a:rPr lang="fr-BE" sz="7200" dirty="0" smtClean="0">
                <a:latin typeface="French Script MT" panose="03020402040607040605" pitchFamily="66" charset="0"/>
              </a:rPr>
              <a:t>André </a:t>
            </a:r>
            <a:r>
              <a:rPr lang="fr-BE" sz="7200" dirty="0" err="1" smtClean="0">
                <a:latin typeface="French Script MT" panose="03020402040607040605" pitchFamily="66" charset="0"/>
              </a:rPr>
              <a:t>Fryns</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592767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1054</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1927 – 18 ans</a:t>
            </a:r>
          </a:p>
          <a:p>
            <a:pPr algn="ctr"/>
            <a:r>
              <a:rPr lang="fr-BE" dirty="0" smtClean="0"/>
              <a:t>Décédé le 29 octobre 1945</a:t>
            </a:r>
          </a:p>
          <a:p>
            <a:pPr algn="ctr"/>
            <a:r>
              <a:rPr lang="fr-BE" dirty="0" smtClean="0"/>
              <a:t>Inhumé le </a:t>
            </a:r>
            <a:r>
              <a:rPr lang="fr-BE" dirty="0"/>
              <a:t>?</a:t>
            </a:r>
            <a:endParaRPr lang="fr-BE" dirty="0" smtClean="0"/>
          </a:p>
          <a:p>
            <a:pPr algn="ctr"/>
            <a:r>
              <a:rPr lang="fr-BE" dirty="0" smtClean="0"/>
              <a:t>Célibataire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12-14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31834" y="779526"/>
            <a:ext cx="3973878" cy="1200329"/>
          </a:xfrm>
          <a:prstGeom prst="rect">
            <a:avLst/>
          </a:prstGeom>
          <a:noFill/>
        </p:spPr>
        <p:txBody>
          <a:bodyPr wrap="square" rtlCol="0">
            <a:spAutoFit/>
          </a:bodyPr>
          <a:lstStyle/>
          <a:p>
            <a:pPr algn="just"/>
            <a:r>
              <a:rPr lang="fr-BE" sz="7200" dirty="0" smtClean="0">
                <a:latin typeface="French Script MT" panose="03020402040607040605" pitchFamily="66" charset="0"/>
              </a:rPr>
              <a:t>Désiré </a:t>
            </a:r>
            <a:r>
              <a:rPr lang="fr-BE" sz="7200" dirty="0" err="1" smtClean="0">
                <a:latin typeface="French Script MT" panose="03020402040607040605" pitchFamily="66" charset="0"/>
              </a:rPr>
              <a:t>Fumal</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939408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1055</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1837 – 80 ans</a:t>
            </a:r>
          </a:p>
          <a:p>
            <a:pPr algn="ctr"/>
            <a:r>
              <a:rPr lang="fr-BE" dirty="0" smtClean="0"/>
              <a:t>Décédé le</a:t>
            </a:r>
            <a:r>
              <a:rPr lang="fr-BE" dirty="0"/>
              <a:t> </a:t>
            </a:r>
            <a:r>
              <a:rPr lang="fr-BE" dirty="0" smtClean="0"/>
              <a:t>10 novembre 1917</a:t>
            </a:r>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Evacué vers </a:t>
            </a:r>
            <a:r>
              <a:rPr lang="fr-BE" dirty="0" err="1" smtClean="0"/>
              <a:t>Robermont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B5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34315" y="779526"/>
            <a:ext cx="3768916" cy="1200329"/>
          </a:xfrm>
          <a:prstGeom prst="rect">
            <a:avLst/>
          </a:prstGeom>
          <a:noFill/>
        </p:spPr>
        <p:txBody>
          <a:bodyPr wrap="square" rtlCol="0">
            <a:spAutoFit/>
          </a:bodyPr>
          <a:lstStyle/>
          <a:p>
            <a:pPr algn="just"/>
            <a:r>
              <a:rPr lang="fr-BE" sz="7200" dirty="0" smtClean="0">
                <a:latin typeface="French Script MT" panose="03020402040607040605" pitchFamily="66" charset="0"/>
              </a:rPr>
              <a:t>Fidèle Gaillet</a:t>
            </a:r>
          </a:p>
        </p:txBody>
      </p:sp>
    </p:spTree>
    <p:extLst>
      <p:ext uri="{BB962C8B-B14F-4D97-AF65-F5344CB8AC3E}">
        <p14:creationId xmlns:p14="http://schemas.microsoft.com/office/powerpoint/2010/main" val="35261293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1056</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1913 – 27 ans</a:t>
            </a:r>
          </a:p>
          <a:p>
            <a:pPr algn="ctr"/>
            <a:r>
              <a:rPr lang="fr-BE" dirty="0" smtClean="0"/>
              <a:t>Décédé le 26 mai 1940</a:t>
            </a:r>
          </a:p>
          <a:p>
            <a:pPr algn="ctr"/>
            <a:r>
              <a:rPr lang="fr-BE" dirty="0" smtClean="0"/>
              <a:t>Inhumé le 29 avril 1947</a:t>
            </a:r>
          </a:p>
          <a:p>
            <a:pPr algn="ctr"/>
            <a:r>
              <a:rPr lang="fr-BE" dirty="0" smtClean="0"/>
              <a:t>Epoux de Madame Dubois</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12-8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98221" y="779526"/>
            <a:ext cx="4041103" cy="1200329"/>
          </a:xfrm>
          <a:prstGeom prst="rect">
            <a:avLst/>
          </a:prstGeom>
          <a:noFill/>
        </p:spPr>
        <p:txBody>
          <a:bodyPr wrap="square" rtlCol="0">
            <a:spAutoFit/>
          </a:bodyPr>
          <a:lstStyle/>
          <a:p>
            <a:pPr algn="just"/>
            <a:r>
              <a:rPr lang="fr-BE" sz="7200" dirty="0" smtClean="0">
                <a:latin typeface="French Script MT" panose="03020402040607040605" pitchFamily="66" charset="0"/>
              </a:rPr>
              <a:t>Louis </a:t>
            </a:r>
            <a:r>
              <a:rPr lang="fr-BE" sz="7200" dirty="0" err="1" smtClean="0">
                <a:latin typeface="French Script MT" panose="03020402040607040605" pitchFamily="66" charset="0"/>
              </a:rPr>
              <a:t>Gérardy</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262270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1057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1869 – 57 ans</a:t>
            </a:r>
          </a:p>
          <a:p>
            <a:pPr algn="ctr"/>
            <a:r>
              <a:rPr lang="fr-BE" dirty="0" smtClean="0"/>
              <a:t>Décédé le 2 septembre 1926</a:t>
            </a:r>
          </a:p>
          <a:p>
            <a:pPr algn="ctr"/>
            <a:r>
              <a:rPr lang="fr-BE" dirty="0" smtClean="0"/>
              <a:t>Inhumé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6-2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30422" y="779526"/>
            <a:ext cx="5176702" cy="1200329"/>
          </a:xfrm>
          <a:prstGeom prst="rect">
            <a:avLst/>
          </a:prstGeom>
          <a:noFill/>
        </p:spPr>
        <p:txBody>
          <a:bodyPr wrap="square" rtlCol="0">
            <a:spAutoFit/>
          </a:bodyPr>
          <a:lstStyle/>
          <a:p>
            <a:pPr algn="just"/>
            <a:r>
              <a:rPr lang="fr-BE" sz="7200" dirty="0" smtClean="0">
                <a:latin typeface="French Script MT" panose="03020402040607040605" pitchFamily="66" charset="0"/>
              </a:rPr>
              <a:t>Théophile Germain</a:t>
            </a:r>
          </a:p>
        </p:txBody>
      </p:sp>
    </p:spTree>
    <p:extLst>
      <p:ext uri="{BB962C8B-B14F-4D97-AF65-F5344CB8AC3E}">
        <p14:creationId xmlns:p14="http://schemas.microsoft.com/office/powerpoint/2010/main" val="3497192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1058</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1921 – 24 ans</a:t>
            </a:r>
          </a:p>
          <a:p>
            <a:pPr algn="ctr"/>
            <a:r>
              <a:rPr lang="fr-BE" dirty="0" smtClean="0"/>
              <a:t>Décédé le 25 avril 1945</a:t>
            </a:r>
          </a:p>
          <a:p>
            <a:pPr algn="ctr"/>
            <a:r>
              <a:rPr lang="fr-BE" dirty="0" smtClean="0"/>
              <a:t>Inhumé le 12 mai 1960</a:t>
            </a:r>
          </a:p>
          <a:p>
            <a:pPr algn="ctr"/>
            <a:r>
              <a:rPr lang="fr-BE" dirty="0" smtClean="0"/>
              <a:t>Célibataire</a:t>
            </a:r>
          </a:p>
          <a:p>
            <a:pPr algn="ctr"/>
            <a:endParaRPr lang="fr-BE" dirty="0"/>
          </a:p>
          <a:p>
            <a:pPr algn="ctr"/>
            <a:r>
              <a:rPr lang="fr-BE" dirty="0" smtClean="0"/>
              <a:t>Régiment: </a:t>
            </a:r>
            <a:r>
              <a:rPr lang="fr-BE" dirty="0"/>
              <a:t>?</a:t>
            </a:r>
            <a:endParaRPr lang="fr-BE" dirty="0" smtClean="0"/>
          </a:p>
          <a:p>
            <a:pPr algn="ctr"/>
            <a:r>
              <a:rPr lang="fr-BE" dirty="0" smtClean="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8-12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34322" y="779526"/>
            <a:ext cx="4168901" cy="1200329"/>
          </a:xfrm>
          <a:prstGeom prst="rect">
            <a:avLst/>
          </a:prstGeom>
          <a:noFill/>
        </p:spPr>
        <p:txBody>
          <a:bodyPr wrap="square" rtlCol="0">
            <a:spAutoFit/>
          </a:bodyPr>
          <a:lstStyle/>
          <a:p>
            <a:pPr algn="just"/>
            <a:r>
              <a:rPr lang="fr-BE" sz="7200" dirty="0" smtClean="0">
                <a:latin typeface="French Script MT" panose="03020402040607040605" pitchFamily="66" charset="0"/>
              </a:rPr>
              <a:t>Victor </a:t>
            </a:r>
            <a:r>
              <a:rPr lang="fr-BE" sz="7200" dirty="0" err="1" smtClean="0">
                <a:latin typeface="French Script MT" panose="03020402040607040605" pitchFamily="66" charset="0"/>
              </a:rPr>
              <a:t>Geurten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0400998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1059</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1905 – 64 ans</a:t>
            </a:r>
          </a:p>
          <a:p>
            <a:pPr algn="ctr"/>
            <a:r>
              <a:rPr lang="fr-BE" dirty="0" smtClean="0"/>
              <a:t>Décédé le 21 janvier 1969</a:t>
            </a:r>
          </a:p>
          <a:p>
            <a:pPr algn="ctr"/>
            <a:r>
              <a:rPr lang="fr-BE" dirty="0" smtClean="0"/>
              <a:t>Inhumé le ? </a:t>
            </a:r>
          </a:p>
          <a:p>
            <a:pPr algn="ctr"/>
            <a:r>
              <a:rPr lang="fr-BE" dirty="0" smtClean="0"/>
              <a:t>Célibataire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7-3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706378" y="779526"/>
            <a:ext cx="3424789" cy="1200329"/>
          </a:xfrm>
          <a:prstGeom prst="rect">
            <a:avLst/>
          </a:prstGeom>
          <a:noFill/>
        </p:spPr>
        <p:txBody>
          <a:bodyPr wrap="square" rtlCol="0">
            <a:spAutoFit/>
          </a:bodyPr>
          <a:lstStyle/>
          <a:p>
            <a:pPr algn="just"/>
            <a:r>
              <a:rPr lang="fr-BE" sz="7200" dirty="0" smtClean="0">
                <a:latin typeface="French Script MT" panose="03020402040607040605" pitchFamily="66" charset="0"/>
              </a:rPr>
              <a:t>Mr </a:t>
            </a:r>
            <a:r>
              <a:rPr lang="fr-BE" sz="7200" dirty="0" err="1" smtClean="0">
                <a:latin typeface="French Script MT" panose="03020402040607040605" pitchFamily="66" charset="0"/>
              </a:rPr>
              <a:t>Glineur</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8211259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106</a:t>
            </a:fld>
            <a:endParaRPr lang="fr-BE" dirty="0"/>
          </a:p>
        </p:txBody>
      </p:sp>
      <p:sp>
        <p:nvSpPr>
          <p:cNvPr id="5" name="ZoneTexte 4"/>
          <p:cNvSpPr txBox="1"/>
          <p:nvPr/>
        </p:nvSpPr>
        <p:spPr>
          <a:xfrm>
            <a:off x="1047922" y="710035"/>
            <a:ext cx="4679478" cy="1200329"/>
          </a:xfrm>
          <a:prstGeom prst="rect">
            <a:avLst/>
          </a:prstGeom>
          <a:noFill/>
        </p:spPr>
        <p:txBody>
          <a:bodyPr wrap="square" rtlCol="0">
            <a:spAutoFit/>
          </a:bodyPr>
          <a:lstStyle/>
          <a:p>
            <a:r>
              <a:rPr lang="fr-BE" sz="7200" dirty="0" smtClean="0">
                <a:latin typeface="French Script MT" panose="03020402040607040605" pitchFamily="66" charset="0"/>
              </a:rPr>
              <a:t>Félix </a:t>
            </a:r>
            <a:r>
              <a:rPr lang="fr-BE" sz="7200" dirty="0" err="1" smtClean="0">
                <a:latin typeface="French Script MT" panose="03020402040607040605" pitchFamily="66" charset="0"/>
              </a:rPr>
              <a:t>Marichal</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1754326"/>
          </a:xfrm>
          <a:prstGeom prst="rect">
            <a:avLst/>
          </a:prstGeom>
          <a:noFill/>
        </p:spPr>
        <p:txBody>
          <a:bodyPr wrap="square" rtlCol="0">
            <a:spAutoFit/>
          </a:bodyPr>
          <a:lstStyle/>
          <a:p>
            <a:pPr algn="ctr"/>
            <a:r>
              <a:rPr lang="fr-BE" dirty="0" smtClean="0"/>
              <a:t>Né le ? – 61 ans</a:t>
            </a:r>
          </a:p>
          <a:p>
            <a:pPr algn="ctr"/>
            <a:r>
              <a:rPr lang="fr-BE" dirty="0" smtClean="0"/>
              <a:t>Décédé le 27 avril 1953</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48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479761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1060</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1900 – </a:t>
            </a:r>
            <a:r>
              <a:rPr lang="fr-BE" dirty="0"/>
              <a:t>6</a:t>
            </a:r>
            <a:r>
              <a:rPr lang="fr-BE" dirty="0" smtClean="0"/>
              <a:t>8 ans</a:t>
            </a:r>
          </a:p>
          <a:p>
            <a:pPr algn="ctr"/>
            <a:r>
              <a:rPr lang="fr-BE" dirty="0" smtClean="0"/>
              <a:t>Décédé le 19 février 1968</a:t>
            </a:r>
          </a:p>
          <a:p>
            <a:pPr algn="ctr"/>
            <a:r>
              <a:rPr lang="fr-BE" dirty="0" smtClean="0"/>
              <a:t>Inhumé le ? </a:t>
            </a:r>
          </a:p>
          <a:p>
            <a:pPr algn="ctr"/>
            <a:r>
              <a:rPr lang="fr-BE" dirty="0" smtClean="0"/>
              <a:t>Epoux de Madame </a:t>
            </a:r>
            <a:r>
              <a:rPr lang="fr-BE" dirty="0" err="1" smtClean="0"/>
              <a:t>Philippart</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7-5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48749" y="779526"/>
            <a:ext cx="4740048" cy="1200329"/>
          </a:xfrm>
          <a:prstGeom prst="rect">
            <a:avLst/>
          </a:prstGeom>
          <a:noFill/>
        </p:spPr>
        <p:txBody>
          <a:bodyPr wrap="square" rtlCol="0">
            <a:spAutoFit/>
          </a:bodyPr>
          <a:lstStyle/>
          <a:p>
            <a:pPr algn="just"/>
            <a:r>
              <a:rPr lang="fr-BE" sz="7200" dirty="0" smtClean="0">
                <a:latin typeface="French Script MT" panose="03020402040607040605" pitchFamily="66" charset="0"/>
              </a:rPr>
              <a:t>Lambert </a:t>
            </a:r>
            <a:r>
              <a:rPr lang="fr-BE" sz="7200" dirty="0" err="1" smtClean="0">
                <a:latin typeface="French Script MT" panose="03020402040607040605" pitchFamily="66" charset="0"/>
              </a:rPr>
              <a:t>Goffette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618864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1061</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1928 – 21 ans</a:t>
            </a:r>
          </a:p>
          <a:p>
            <a:pPr algn="ctr"/>
            <a:r>
              <a:rPr lang="fr-BE" dirty="0" smtClean="0"/>
              <a:t>Décédé le 4 août 1949</a:t>
            </a:r>
          </a:p>
          <a:p>
            <a:pPr algn="ctr"/>
            <a:r>
              <a:rPr lang="fr-BE" dirty="0" smtClean="0"/>
              <a:t>Inhumé le ?</a:t>
            </a:r>
          </a:p>
          <a:p>
            <a:pPr algn="ctr"/>
            <a:r>
              <a:rPr lang="fr-BE" dirty="0" smtClean="0"/>
              <a:t>Célibataire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14-10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31294" y="779526"/>
            <a:ext cx="4774958" cy="1200329"/>
          </a:xfrm>
          <a:prstGeom prst="rect">
            <a:avLst/>
          </a:prstGeom>
          <a:noFill/>
        </p:spPr>
        <p:txBody>
          <a:bodyPr wrap="square" rtlCol="0">
            <a:spAutoFit/>
          </a:bodyPr>
          <a:lstStyle/>
          <a:p>
            <a:pPr algn="just"/>
            <a:r>
              <a:rPr lang="fr-BE" sz="7200" dirty="0" smtClean="0">
                <a:latin typeface="French Script MT" panose="03020402040607040605" pitchFamily="66" charset="0"/>
              </a:rPr>
              <a:t>Georges Goossens</a:t>
            </a:r>
          </a:p>
        </p:txBody>
      </p:sp>
    </p:spTree>
    <p:extLst>
      <p:ext uri="{BB962C8B-B14F-4D97-AF65-F5344CB8AC3E}">
        <p14:creationId xmlns:p14="http://schemas.microsoft.com/office/powerpoint/2010/main" val="207278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1062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1913 – 31 ans</a:t>
            </a:r>
          </a:p>
          <a:p>
            <a:pPr algn="ctr"/>
            <a:r>
              <a:rPr lang="fr-BE" dirty="0" smtClean="0"/>
              <a:t>Décédé le 6 septembre 1944</a:t>
            </a:r>
          </a:p>
          <a:p>
            <a:pPr algn="ctr"/>
            <a:r>
              <a:rPr lang="fr-BE" dirty="0" smtClean="0"/>
              <a:t>Inhumé le 31 octobre 1947</a:t>
            </a:r>
          </a:p>
          <a:p>
            <a:pPr algn="ctr"/>
            <a:r>
              <a:rPr lang="fr-BE" dirty="0" smtClean="0"/>
              <a:t>Epoux de Madame </a:t>
            </a:r>
            <a:r>
              <a:rPr lang="fr-BE" dirty="0" err="1" smtClean="0"/>
              <a:t>Piront</a:t>
            </a:r>
            <a:endParaRPr lang="fr-BE" dirty="0" smtClean="0"/>
          </a:p>
          <a:p>
            <a:pPr algn="ctr"/>
            <a:endParaRPr lang="fr-BE" dirty="0" smtClean="0"/>
          </a:p>
          <a:p>
            <a:pPr algn="ctr"/>
            <a:r>
              <a:rPr lang="fr-BE" dirty="0" smtClean="0"/>
              <a:t>Régiment: ?</a:t>
            </a:r>
          </a:p>
          <a:p>
            <a:pPr algn="ctr"/>
            <a:r>
              <a:rPr lang="fr-BE" dirty="0" smtClean="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66330" y="779526"/>
            <a:ext cx="5304885" cy="1200329"/>
          </a:xfrm>
          <a:prstGeom prst="rect">
            <a:avLst/>
          </a:prstGeom>
          <a:noFill/>
        </p:spPr>
        <p:txBody>
          <a:bodyPr wrap="square" rtlCol="0">
            <a:spAutoFit/>
          </a:bodyPr>
          <a:lstStyle/>
          <a:p>
            <a:pPr algn="just"/>
            <a:r>
              <a:rPr lang="fr-BE" sz="7200" dirty="0" err="1" smtClean="0">
                <a:latin typeface="French Script MT" panose="03020402040607040605" pitchFamily="66" charset="0"/>
              </a:rPr>
              <a:t>Hendrick</a:t>
            </a:r>
            <a:r>
              <a:rPr lang="fr-BE" sz="7200" dirty="0" smtClean="0">
                <a:latin typeface="French Script MT" panose="03020402040607040605" pitchFamily="66" charset="0"/>
              </a:rPr>
              <a:t> Goossens</a:t>
            </a:r>
          </a:p>
        </p:txBody>
      </p:sp>
    </p:spTree>
    <p:extLst>
      <p:ext uri="{BB962C8B-B14F-4D97-AF65-F5344CB8AC3E}">
        <p14:creationId xmlns:p14="http://schemas.microsoft.com/office/powerpoint/2010/main" val="3409474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1063</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1905 – 59 ans</a:t>
            </a:r>
          </a:p>
          <a:p>
            <a:pPr algn="ctr"/>
            <a:r>
              <a:rPr lang="fr-BE" dirty="0" smtClean="0"/>
              <a:t>Décédé le 3 avril 1964</a:t>
            </a:r>
          </a:p>
          <a:p>
            <a:pPr algn="ctr"/>
            <a:r>
              <a:rPr lang="fr-BE" dirty="0" smtClean="0"/>
              <a:t>Inhumé </a:t>
            </a:r>
          </a:p>
          <a:p>
            <a:pPr algn="ctr"/>
            <a:r>
              <a:rPr lang="fr-BE" dirty="0" smtClean="0"/>
              <a:t>Epoux de Madame </a:t>
            </a:r>
            <a:r>
              <a:rPr lang="fr-BE" dirty="0" err="1" smtClean="0"/>
              <a:t>Sieben</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7-14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48185" y="779526"/>
            <a:ext cx="5341176" cy="1200329"/>
          </a:xfrm>
          <a:prstGeom prst="rect">
            <a:avLst/>
          </a:prstGeom>
          <a:noFill/>
        </p:spPr>
        <p:txBody>
          <a:bodyPr wrap="square" rtlCol="0">
            <a:spAutoFit/>
          </a:bodyPr>
          <a:lstStyle/>
          <a:p>
            <a:pPr algn="just"/>
            <a:r>
              <a:rPr lang="fr-BE" sz="7200" dirty="0" smtClean="0">
                <a:latin typeface="French Script MT" panose="03020402040607040605" pitchFamily="66" charset="0"/>
              </a:rPr>
              <a:t>Auguste </a:t>
            </a:r>
            <a:r>
              <a:rPr lang="fr-BE" sz="7200" dirty="0" err="1" smtClean="0">
                <a:latin typeface="French Script MT" panose="03020402040607040605" pitchFamily="66" charset="0"/>
              </a:rPr>
              <a:t>Graindorge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201932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1064</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le 14 février 1890 – 44 ans</a:t>
            </a:r>
          </a:p>
          <a:p>
            <a:pPr algn="ctr"/>
            <a:r>
              <a:rPr lang="fr-BE" dirty="0" smtClean="0"/>
              <a:t>Décédé le 1 décembre 1934</a:t>
            </a:r>
          </a:p>
          <a:p>
            <a:pPr algn="ctr"/>
            <a:r>
              <a:rPr lang="fr-BE" dirty="0" smtClean="0"/>
              <a:t>Inhumé </a:t>
            </a:r>
          </a:p>
          <a:p>
            <a:pPr algn="ctr"/>
            <a:r>
              <a:rPr lang="fr-BE" dirty="0" smtClean="0"/>
              <a:t>Epoux de Madame </a:t>
            </a:r>
            <a:r>
              <a:rPr lang="fr-BE" dirty="0" err="1" smtClean="0"/>
              <a:t>Sulon</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Invalide de guerre</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5-1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00487" y="779526"/>
            <a:ext cx="5036571" cy="1200329"/>
          </a:xfrm>
          <a:prstGeom prst="rect">
            <a:avLst/>
          </a:prstGeom>
          <a:noFill/>
        </p:spPr>
        <p:txBody>
          <a:bodyPr wrap="square" rtlCol="0">
            <a:spAutoFit/>
          </a:bodyPr>
          <a:lstStyle/>
          <a:p>
            <a:pPr algn="just"/>
            <a:r>
              <a:rPr lang="fr-BE" sz="7200" dirty="0" smtClean="0">
                <a:latin typeface="French Script MT" panose="03020402040607040605" pitchFamily="66" charset="0"/>
              </a:rPr>
              <a:t>Hubert Guillaume</a:t>
            </a:r>
          </a:p>
        </p:txBody>
      </p:sp>
    </p:spTree>
    <p:extLst>
      <p:ext uri="{BB962C8B-B14F-4D97-AF65-F5344CB8AC3E}">
        <p14:creationId xmlns:p14="http://schemas.microsoft.com/office/powerpoint/2010/main" val="15953892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1065</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1925 – 19 ans</a:t>
            </a:r>
          </a:p>
          <a:p>
            <a:pPr algn="ctr"/>
            <a:r>
              <a:rPr lang="fr-BE" dirty="0" smtClean="0"/>
              <a:t>Décédé le 24 octobre 1946</a:t>
            </a:r>
          </a:p>
          <a:p>
            <a:pPr algn="ctr"/>
            <a:r>
              <a:rPr lang="fr-BE" dirty="0" smtClean="0"/>
              <a:t>Inhumé le ?</a:t>
            </a:r>
          </a:p>
          <a:p>
            <a:pPr algn="ctr"/>
            <a:r>
              <a:rPr lang="fr-BE" dirty="0" smtClean="0"/>
              <a:t>Célibataire</a:t>
            </a:r>
          </a:p>
          <a:p>
            <a:pPr algn="ctr"/>
            <a:endParaRPr lang="fr-BE" dirty="0" smtClean="0"/>
          </a:p>
          <a:p>
            <a:pPr algn="ctr"/>
            <a:r>
              <a:rPr lang="fr-BE" dirty="0" smtClean="0"/>
              <a:t>Régiment: ?</a:t>
            </a:r>
          </a:p>
          <a:p>
            <a:pPr algn="ctr"/>
            <a:r>
              <a:rPr lang="fr-BE" dirty="0" smtClean="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10-6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87645" y="779526"/>
            <a:ext cx="3462255" cy="1200329"/>
          </a:xfrm>
          <a:prstGeom prst="rect">
            <a:avLst/>
          </a:prstGeom>
          <a:noFill/>
        </p:spPr>
        <p:txBody>
          <a:bodyPr wrap="square" rtlCol="0">
            <a:spAutoFit/>
          </a:bodyPr>
          <a:lstStyle/>
          <a:p>
            <a:pPr algn="just"/>
            <a:r>
              <a:rPr lang="fr-BE" sz="7200" dirty="0" smtClean="0">
                <a:latin typeface="French Script MT" panose="03020402040607040605" pitchFamily="66" charset="0"/>
              </a:rPr>
              <a:t>Léon Halin</a:t>
            </a:r>
          </a:p>
        </p:txBody>
      </p:sp>
    </p:spTree>
    <p:extLst>
      <p:ext uri="{BB962C8B-B14F-4D97-AF65-F5344CB8AC3E}">
        <p14:creationId xmlns:p14="http://schemas.microsoft.com/office/powerpoint/2010/main" val="3367470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1066</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1895 – 49 ans</a:t>
            </a:r>
          </a:p>
          <a:p>
            <a:pPr algn="ctr"/>
            <a:r>
              <a:rPr lang="fr-BE" dirty="0" smtClean="0"/>
              <a:t>Décédé le 12 septembre 1944</a:t>
            </a:r>
          </a:p>
          <a:p>
            <a:pPr algn="ctr"/>
            <a:r>
              <a:rPr lang="fr-BE" dirty="0" smtClean="0"/>
              <a:t>Inhumé le ?</a:t>
            </a:r>
          </a:p>
          <a:p>
            <a:pPr algn="ctr"/>
            <a:r>
              <a:rPr lang="fr-BE" dirty="0" smtClean="0"/>
              <a:t>Epoux de Madame Remy</a:t>
            </a:r>
          </a:p>
          <a:p>
            <a:pPr algn="ctr"/>
            <a:endParaRPr lang="fr-BE" dirty="0"/>
          </a:p>
          <a:p>
            <a:pPr algn="ctr"/>
            <a:r>
              <a:rPr lang="fr-BE" dirty="0" smtClean="0"/>
              <a:t>Régiment: </a:t>
            </a:r>
            <a:r>
              <a:rPr lang="fr-BE" dirty="0"/>
              <a:t>?</a:t>
            </a:r>
            <a:endParaRPr lang="fr-BE" dirty="0" smtClean="0"/>
          </a:p>
          <a:p>
            <a:pPr algn="ctr"/>
            <a:r>
              <a:rPr lang="fr-BE" dirty="0" smtClean="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9-2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22742" y="797052"/>
            <a:ext cx="4792061" cy="1200329"/>
          </a:xfrm>
          <a:prstGeom prst="rect">
            <a:avLst/>
          </a:prstGeom>
          <a:noFill/>
        </p:spPr>
        <p:txBody>
          <a:bodyPr wrap="square" rtlCol="0">
            <a:spAutoFit/>
          </a:bodyPr>
          <a:lstStyle/>
          <a:p>
            <a:pPr algn="just"/>
            <a:r>
              <a:rPr lang="fr-BE" sz="7200" dirty="0" smtClean="0">
                <a:latin typeface="French Script MT" panose="03020402040607040605" pitchFamily="66" charset="0"/>
              </a:rPr>
              <a:t>Marcel </a:t>
            </a:r>
            <a:r>
              <a:rPr lang="fr-BE" sz="7200" dirty="0" err="1" smtClean="0">
                <a:latin typeface="French Script MT" panose="03020402040607040605" pitchFamily="66" charset="0"/>
              </a:rPr>
              <a:t>Hansirs</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032153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1067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1914 – 39 ans</a:t>
            </a:r>
          </a:p>
          <a:p>
            <a:pPr algn="ctr"/>
            <a:r>
              <a:rPr lang="fr-BE" dirty="0" smtClean="0"/>
              <a:t>Décédé le 17 février 1953</a:t>
            </a:r>
          </a:p>
          <a:p>
            <a:pPr algn="ctr"/>
            <a:r>
              <a:rPr lang="fr-BE" dirty="0" smtClean="0"/>
              <a:t>Inhumé </a:t>
            </a:r>
          </a:p>
          <a:p>
            <a:pPr algn="ctr"/>
            <a:r>
              <a:rPr lang="fr-BE" dirty="0" smtClean="0"/>
              <a:t>Epoux de Madame </a:t>
            </a:r>
            <a:r>
              <a:rPr lang="fr-BE" dirty="0" err="1" smtClean="0"/>
              <a:t>Alloo</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Combattant 40-45</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8-4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56430" y="779526"/>
            <a:ext cx="4524685" cy="1200329"/>
          </a:xfrm>
          <a:prstGeom prst="rect">
            <a:avLst/>
          </a:prstGeom>
          <a:noFill/>
        </p:spPr>
        <p:txBody>
          <a:bodyPr wrap="square" rtlCol="0">
            <a:spAutoFit/>
          </a:bodyPr>
          <a:lstStyle/>
          <a:p>
            <a:pPr algn="just"/>
            <a:r>
              <a:rPr lang="fr-BE" sz="7200" dirty="0" smtClean="0">
                <a:latin typeface="French Script MT" panose="03020402040607040605" pitchFamily="66" charset="0"/>
              </a:rPr>
              <a:t>François Hardy</a:t>
            </a:r>
          </a:p>
        </p:txBody>
      </p:sp>
    </p:spTree>
    <p:extLst>
      <p:ext uri="{BB962C8B-B14F-4D97-AF65-F5344CB8AC3E}">
        <p14:creationId xmlns:p14="http://schemas.microsoft.com/office/powerpoint/2010/main" val="1256086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1068</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1873 – 53 ans</a:t>
            </a:r>
          </a:p>
          <a:p>
            <a:pPr algn="ctr"/>
            <a:r>
              <a:rPr lang="fr-BE" dirty="0" smtClean="0"/>
              <a:t>Décédé le 23 décembre 1926</a:t>
            </a:r>
          </a:p>
          <a:p>
            <a:pPr algn="ctr"/>
            <a:r>
              <a:rPr lang="fr-BE" dirty="0" smtClean="0"/>
              <a:t>Inhumé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5-7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15381" y="775281"/>
            <a:ext cx="4406784" cy="1200329"/>
          </a:xfrm>
          <a:prstGeom prst="rect">
            <a:avLst/>
          </a:prstGeom>
          <a:noFill/>
        </p:spPr>
        <p:txBody>
          <a:bodyPr wrap="square" rtlCol="0">
            <a:spAutoFit/>
          </a:bodyPr>
          <a:lstStyle/>
          <a:p>
            <a:pPr algn="just"/>
            <a:r>
              <a:rPr lang="fr-BE" sz="7200" dirty="0" smtClean="0">
                <a:latin typeface="French Script MT" panose="03020402040607040605" pitchFamily="66" charset="0"/>
              </a:rPr>
              <a:t>Thomas </a:t>
            </a:r>
            <a:r>
              <a:rPr lang="fr-BE" sz="7200" dirty="0" err="1" smtClean="0">
                <a:latin typeface="French Script MT" panose="03020402040607040605" pitchFamily="66" charset="0"/>
              </a:rPr>
              <a:t>Hayne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82124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1069</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1911 – 22 ans</a:t>
            </a:r>
          </a:p>
          <a:p>
            <a:pPr algn="ctr"/>
            <a:r>
              <a:rPr lang="fr-BE" dirty="0" smtClean="0"/>
              <a:t>Décédé le 25 mai 1940</a:t>
            </a:r>
          </a:p>
          <a:p>
            <a:pPr algn="ctr"/>
            <a:r>
              <a:rPr lang="fr-BE" dirty="0" smtClean="0"/>
              <a:t>Inhumé le 8 août 1950</a:t>
            </a:r>
          </a:p>
          <a:p>
            <a:pPr algn="ctr"/>
            <a:r>
              <a:rPr lang="fr-BE" dirty="0" smtClean="0"/>
              <a:t>Célibataire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15-7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19622" y="779526"/>
            <a:ext cx="3781823" cy="1200329"/>
          </a:xfrm>
          <a:prstGeom prst="rect">
            <a:avLst/>
          </a:prstGeom>
          <a:noFill/>
        </p:spPr>
        <p:txBody>
          <a:bodyPr wrap="square" rtlCol="0">
            <a:spAutoFit/>
          </a:bodyPr>
          <a:lstStyle/>
          <a:p>
            <a:pPr algn="just"/>
            <a:r>
              <a:rPr lang="fr-BE" sz="7200" dirty="0" smtClean="0">
                <a:latin typeface="French Script MT" panose="03020402040607040605" pitchFamily="66" charset="0"/>
              </a:rPr>
              <a:t>Adrien Heine</a:t>
            </a:r>
          </a:p>
        </p:txBody>
      </p:sp>
    </p:spTree>
    <p:extLst>
      <p:ext uri="{BB962C8B-B14F-4D97-AF65-F5344CB8AC3E}">
        <p14:creationId xmlns:p14="http://schemas.microsoft.com/office/powerpoint/2010/main" val="756462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107</a:t>
            </a:fld>
            <a:endParaRPr lang="fr-BE" dirty="0"/>
          </a:p>
        </p:txBody>
      </p:sp>
      <p:sp>
        <p:nvSpPr>
          <p:cNvPr id="5" name="ZoneTexte 4"/>
          <p:cNvSpPr txBox="1"/>
          <p:nvPr/>
        </p:nvSpPr>
        <p:spPr>
          <a:xfrm>
            <a:off x="1167414" y="779526"/>
            <a:ext cx="4440493" cy="1200329"/>
          </a:xfrm>
          <a:prstGeom prst="rect">
            <a:avLst/>
          </a:prstGeom>
          <a:noFill/>
        </p:spPr>
        <p:txBody>
          <a:bodyPr wrap="square" rtlCol="0">
            <a:spAutoFit/>
          </a:bodyPr>
          <a:lstStyle/>
          <a:p>
            <a:r>
              <a:rPr lang="fr-BE" sz="7200" dirty="0" smtClean="0">
                <a:latin typeface="French Script MT" panose="03020402040607040605" pitchFamily="66" charset="0"/>
              </a:rPr>
              <a:t>Joannes </a:t>
            </a:r>
            <a:r>
              <a:rPr lang="fr-BE" sz="7200" dirty="0" err="1" smtClean="0">
                <a:latin typeface="French Script MT" panose="03020402040607040605" pitchFamily="66" charset="0"/>
              </a:rPr>
              <a:t>Moers</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56 ans</a:t>
            </a:r>
          </a:p>
          <a:p>
            <a:pPr algn="ctr"/>
            <a:r>
              <a:rPr lang="fr-BE" dirty="0" smtClean="0"/>
              <a:t>Décédé le ?</a:t>
            </a:r>
          </a:p>
          <a:p>
            <a:pPr algn="ctr"/>
            <a:r>
              <a:rPr lang="fr-BE" dirty="0" smtClean="0"/>
              <a:t>Inhumé le  26 août 1949</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573553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1070</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1913 – 27 ans</a:t>
            </a:r>
          </a:p>
          <a:p>
            <a:pPr algn="ctr"/>
            <a:r>
              <a:rPr lang="fr-BE" dirty="0" smtClean="0"/>
              <a:t>Décédé le 2 septembre 1940</a:t>
            </a:r>
          </a:p>
          <a:p>
            <a:pPr algn="ctr"/>
            <a:r>
              <a:rPr lang="fr-BE" dirty="0" smtClean="0"/>
              <a:t>Inhumé le ?</a:t>
            </a:r>
          </a:p>
          <a:p>
            <a:pPr algn="ctr"/>
            <a:r>
              <a:rPr lang="fr-BE" dirty="0" smtClean="0"/>
              <a:t>Epoux de Madame </a:t>
            </a:r>
            <a:r>
              <a:rPr lang="fr-BE" dirty="0" err="1" smtClean="0"/>
              <a:t>Didion</a:t>
            </a:r>
            <a:endParaRPr lang="fr-BE" dirty="0" smtClean="0"/>
          </a:p>
          <a:p>
            <a:pPr algn="ctr"/>
            <a:endParaRPr lang="fr-BE" dirty="0" smtClean="0"/>
          </a:p>
          <a:p>
            <a:pPr algn="ctr"/>
            <a:r>
              <a:rPr lang="fr-BE" dirty="0" smtClean="0"/>
              <a:t>Régiment: Cycliste Forteresse</a:t>
            </a:r>
          </a:p>
          <a:p>
            <a:pPr algn="ctr"/>
            <a:r>
              <a:rPr lang="fr-BE" dirty="0" smtClean="0"/>
              <a:t>Statut: Sergent</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10-7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00295" y="779526"/>
            <a:ext cx="4636955" cy="1200329"/>
          </a:xfrm>
          <a:prstGeom prst="rect">
            <a:avLst/>
          </a:prstGeom>
          <a:noFill/>
        </p:spPr>
        <p:txBody>
          <a:bodyPr wrap="square" rtlCol="0">
            <a:spAutoFit/>
          </a:bodyPr>
          <a:lstStyle/>
          <a:p>
            <a:pPr algn="just"/>
            <a:r>
              <a:rPr lang="fr-BE" sz="7200" dirty="0" smtClean="0">
                <a:latin typeface="French Script MT" panose="03020402040607040605" pitchFamily="66" charset="0"/>
              </a:rPr>
              <a:t>Lucien </a:t>
            </a:r>
            <a:r>
              <a:rPr lang="fr-BE" sz="7200" dirty="0" err="1" smtClean="0">
                <a:latin typeface="French Script MT" panose="03020402040607040605" pitchFamily="66" charset="0"/>
              </a:rPr>
              <a:t>Heirman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6160001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1071</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1915 – 25 ans</a:t>
            </a:r>
          </a:p>
          <a:p>
            <a:pPr algn="ctr"/>
            <a:r>
              <a:rPr lang="fr-BE" dirty="0" smtClean="0"/>
              <a:t>Décédé le 26 mai 1940</a:t>
            </a:r>
          </a:p>
          <a:p>
            <a:pPr algn="ctr"/>
            <a:r>
              <a:rPr lang="fr-BE" dirty="0" smtClean="0"/>
              <a:t>Inhumé le 27 avril 1949</a:t>
            </a:r>
          </a:p>
          <a:p>
            <a:pPr algn="ctr"/>
            <a:r>
              <a:rPr lang="fr-BE" dirty="0" smtClean="0"/>
              <a:t>Epoux de Madame </a:t>
            </a:r>
            <a:r>
              <a:rPr lang="fr-BE" dirty="0" err="1" smtClean="0"/>
              <a:t>Dewilde</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14-8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88167" y="779526"/>
            <a:ext cx="5061211" cy="1200329"/>
          </a:xfrm>
          <a:prstGeom prst="rect">
            <a:avLst/>
          </a:prstGeom>
          <a:noFill/>
        </p:spPr>
        <p:txBody>
          <a:bodyPr wrap="square" rtlCol="0">
            <a:spAutoFit/>
          </a:bodyPr>
          <a:lstStyle/>
          <a:p>
            <a:pPr algn="just"/>
            <a:r>
              <a:rPr lang="fr-BE" sz="7200" dirty="0" smtClean="0">
                <a:latin typeface="French Script MT" panose="03020402040607040605" pitchFamily="66" charset="0"/>
              </a:rPr>
              <a:t>Joseph </a:t>
            </a:r>
            <a:r>
              <a:rPr lang="fr-BE" sz="7200" dirty="0" err="1" smtClean="0">
                <a:latin typeface="French Script MT" panose="03020402040607040605" pitchFamily="66" charset="0"/>
              </a:rPr>
              <a:t>Hendrickx</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8074925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1072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1924 – 20 ans</a:t>
            </a:r>
          </a:p>
          <a:p>
            <a:pPr algn="ctr"/>
            <a:r>
              <a:rPr lang="fr-BE" dirty="0" smtClean="0"/>
              <a:t>Décédé le 26 septembre 1944</a:t>
            </a:r>
          </a:p>
          <a:p>
            <a:pPr algn="ctr"/>
            <a:r>
              <a:rPr lang="fr-BE" dirty="0" smtClean="0"/>
              <a:t>Inhumé le ?</a:t>
            </a:r>
          </a:p>
          <a:p>
            <a:pPr algn="ctr"/>
            <a:r>
              <a:rPr lang="fr-BE" dirty="0" smtClean="0"/>
              <a:t>Célibataire</a:t>
            </a:r>
          </a:p>
          <a:p>
            <a:pPr algn="ctr"/>
            <a:endParaRPr lang="fr-BE" dirty="0"/>
          </a:p>
          <a:p>
            <a:pPr algn="ctr"/>
            <a:r>
              <a:rPr lang="fr-BE" dirty="0" smtClean="0"/>
              <a:t>Régiment: </a:t>
            </a:r>
            <a:r>
              <a:rPr lang="fr-BE" dirty="0"/>
              <a:t>?</a:t>
            </a:r>
            <a:endParaRPr lang="fr-BE" dirty="0" smtClean="0"/>
          </a:p>
          <a:p>
            <a:pPr algn="ctr"/>
            <a:r>
              <a:rPr lang="fr-BE" dirty="0" smtClean="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9-1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54310" y="779526"/>
            <a:ext cx="3728926" cy="1200329"/>
          </a:xfrm>
          <a:prstGeom prst="rect">
            <a:avLst/>
          </a:prstGeom>
          <a:noFill/>
        </p:spPr>
        <p:txBody>
          <a:bodyPr wrap="square" rtlCol="0">
            <a:spAutoFit/>
          </a:bodyPr>
          <a:lstStyle/>
          <a:p>
            <a:pPr algn="just"/>
            <a:r>
              <a:rPr lang="fr-BE" sz="7200" dirty="0" smtClean="0">
                <a:latin typeface="French Script MT" panose="03020402040607040605" pitchFamily="66" charset="0"/>
              </a:rPr>
              <a:t>René Huard</a:t>
            </a:r>
          </a:p>
        </p:txBody>
      </p:sp>
    </p:spTree>
    <p:extLst>
      <p:ext uri="{BB962C8B-B14F-4D97-AF65-F5344CB8AC3E}">
        <p14:creationId xmlns:p14="http://schemas.microsoft.com/office/powerpoint/2010/main" val="3357586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1073</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1900 – 27 ans</a:t>
            </a:r>
          </a:p>
          <a:p>
            <a:pPr algn="ctr"/>
            <a:r>
              <a:rPr lang="fr-BE" dirty="0" smtClean="0"/>
              <a:t>Décédé le 11 juillet 1940</a:t>
            </a:r>
          </a:p>
          <a:p>
            <a:pPr algn="ctr"/>
            <a:r>
              <a:rPr lang="fr-BE" dirty="0" smtClean="0"/>
              <a:t>Inhumé le 6 mars 1948</a:t>
            </a:r>
          </a:p>
          <a:p>
            <a:pPr algn="ctr"/>
            <a:r>
              <a:rPr lang="fr-BE" dirty="0" smtClean="0"/>
              <a:t>Célibataire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97041" y="779526"/>
            <a:ext cx="3843464" cy="1200329"/>
          </a:xfrm>
          <a:prstGeom prst="rect">
            <a:avLst/>
          </a:prstGeom>
          <a:noFill/>
        </p:spPr>
        <p:txBody>
          <a:bodyPr wrap="square" rtlCol="0">
            <a:spAutoFit/>
          </a:bodyPr>
          <a:lstStyle/>
          <a:p>
            <a:pPr algn="just"/>
            <a:r>
              <a:rPr lang="fr-BE" sz="7200" dirty="0" smtClean="0">
                <a:latin typeface="French Script MT" panose="03020402040607040605" pitchFamily="66" charset="0"/>
              </a:rPr>
              <a:t>Roger </a:t>
            </a:r>
            <a:r>
              <a:rPr lang="fr-BE" sz="7200" dirty="0" err="1" smtClean="0">
                <a:latin typeface="French Script MT" panose="03020402040607040605" pitchFamily="66" charset="0"/>
              </a:rPr>
              <a:t>Huby</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883314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1074</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 – ?</a:t>
            </a:r>
          </a:p>
          <a:p>
            <a:pPr algn="ctr"/>
            <a:r>
              <a:rPr lang="fr-BE" dirty="0" smtClean="0"/>
              <a:t>Décédé le 28 mai 1940</a:t>
            </a:r>
          </a:p>
          <a:p>
            <a:pPr algn="ctr"/>
            <a:r>
              <a:rPr lang="fr-BE" dirty="0" smtClean="0"/>
              <a:t>Inhumé le ?</a:t>
            </a:r>
          </a:p>
          <a:p>
            <a:pPr algn="ctr"/>
            <a:r>
              <a:rPr lang="fr-BE" dirty="0" smtClean="0"/>
              <a:t>Epoux de ?</a:t>
            </a:r>
          </a:p>
          <a:p>
            <a:pPr algn="ctr"/>
            <a:endParaRPr lang="fr-BE" dirty="0" smtClean="0"/>
          </a:p>
          <a:p>
            <a:pPr algn="ctr"/>
            <a:r>
              <a:rPr lang="fr-BE" dirty="0" smtClean="0"/>
              <a:t>Régiment: ?</a:t>
            </a:r>
          </a:p>
          <a:p>
            <a:pPr algn="ctr"/>
            <a:r>
              <a:rPr lang="fr-BE" dirty="0" smtClean="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2210660" y="779526"/>
            <a:ext cx="2416225" cy="1200329"/>
          </a:xfrm>
          <a:prstGeom prst="rect">
            <a:avLst/>
          </a:prstGeom>
          <a:noFill/>
        </p:spPr>
        <p:txBody>
          <a:bodyPr wrap="square" rtlCol="0">
            <a:spAutoFit/>
          </a:bodyPr>
          <a:lstStyle/>
          <a:p>
            <a:pPr algn="just"/>
            <a:r>
              <a:rPr lang="fr-BE" sz="7200" dirty="0" smtClean="0">
                <a:latin typeface="French Script MT" panose="03020402040607040605" pitchFamily="66" charset="0"/>
              </a:rPr>
              <a:t>Inconnu</a:t>
            </a:r>
          </a:p>
        </p:txBody>
      </p:sp>
    </p:spTree>
    <p:extLst>
      <p:ext uri="{BB962C8B-B14F-4D97-AF65-F5344CB8AC3E}">
        <p14:creationId xmlns:p14="http://schemas.microsoft.com/office/powerpoint/2010/main" val="34292186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1075</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1912 – 32 ans</a:t>
            </a:r>
          </a:p>
          <a:p>
            <a:pPr algn="ctr"/>
            <a:r>
              <a:rPr lang="fr-BE" dirty="0" smtClean="0"/>
              <a:t>Décédé le 25 décembre 1944</a:t>
            </a:r>
          </a:p>
          <a:p>
            <a:pPr algn="ctr"/>
            <a:r>
              <a:rPr lang="fr-BE" dirty="0" smtClean="0"/>
              <a:t>Inhumé le 8 août 1950</a:t>
            </a:r>
          </a:p>
          <a:p>
            <a:pPr algn="ctr"/>
            <a:r>
              <a:rPr lang="fr-BE" dirty="0" smtClean="0"/>
              <a:t>Epoux de Madame </a:t>
            </a:r>
            <a:r>
              <a:rPr lang="fr-BE" dirty="0" err="1" smtClean="0"/>
              <a:t>Ghaye</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décédé à </a:t>
            </a:r>
            <a:r>
              <a:rPr lang="fr-BE" dirty="0" err="1" smtClean="0"/>
              <a:t>Broodwed</a:t>
            </a:r>
            <a:r>
              <a:rPr lang="fr-BE" dirty="0" smtClean="0"/>
              <a:t> (GB)</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16-1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19622" y="779526"/>
            <a:ext cx="3781823" cy="1200329"/>
          </a:xfrm>
          <a:prstGeom prst="rect">
            <a:avLst/>
          </a:prstGeom>
          <a:noFill/>
        </p:spPr>
        <p:txBody>
          <a:bodyPr wrap="square" rtlCol="0">
            <a:spAutoFit/>
          </a:bodyPr>
          <a:lstStyle/>
          <a:p>
            <a:pPr algn="just"/>
            <a:r>
              <a:rPr lang="fr-BE" sz="7200" dirty="0" smtClean="0">
                <a:latin typeface="French Script MT" panose="03020402040607040605" pitchFamily="66" charset="0"/>
              </a:rPr>
              <a:t>Pierre Jaeger</a:t>
            </a:r>
          </a:p>
        </p:txBody>
      </p:sp>
    </p:spTree>
    <p:extLst>
      <p:ext uri="{BB962C8B-B14F-4D97-AF65-F5344CB8AC3E}">
        <p14:creationId xmlns:p14="http://schemas.microsoft.com/office/powerpoint/2010/main" val="41772525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1076</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1924 – 20 ans</a:t>
            </a:r>
          </a:p>
          <a:p>
            <a:pPr algn="ctr"/>
            <a:r>
              <a:rPr lang="fr-BE" dirty="0" smtClean="0"/>
              <a:t>Décédé le 8 septembre 1944</a:t>
            </a:r>
          </a:p>
          <a:p>
            <a:pPr algn="ctr"/>
            <a:r>
              <a:rPr lang="fr-BE" dirty="0" smtClean="0"/>
              <a:t>Inhumé le 11 février 1946</a:t>
            </a:r>
          </a:p>
          <a:p>
            <a:pPr algn="ctr"/>
            <a:r>
              <a:rPr lang="fr-BE" dirty="0" smtClean="0"/>
              <a:t>Célibataire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12-13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752008" y="779526"/>
            <a:ext cx="3333529" cy="1200329"/>
          </a:xfrm>
          <a:prstGeom prst="rect">
            <a:avLst/>
          </a:prstGeom>
          <a:noFill/>
        </p:spPr>
        <p:txBody>
          <a:bodyPr wrap="square" rtlCol="0">
            <a:spAutoFit/>
          </a:bodyPr>
          <a:lstStyle/>
          <a:p>
            <a:pPr algn="just"/>
            <a:r>
              <a:rPr lang="fr-BE" sz="7200" dirty="0" smtClean="0">
                <a:latin typeface="French Script MT" panose="03020402040607040605" pitchFamily="66" charset="0"/>
              </a:rPr>
              <a:t>Paul </a:t>
            </a:r>
            <a:r>
              <a:rPr lang="fr-BE" sz="7200" dirty="0" err="1" smtClean="0">
                <a:latin typeface="French Script MT" panose="03020402040607040605" pitchFamily="66" charset="0"/>
              </a:rPr>
              <a:t>Janne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232469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1077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1916 – </a:t>
            </a:r>
            <a:r>
              <a:rPr lang="fr-BE" dirty="0"/>
              <a:t>4</a:t>
            </a:r>
            <a:r>
              <a:rPr lang="fr-BE" dirty="0" smtClean="0"/>
              <a:t>8 ans</a:t>
            </a:r>
          </a:p>
          <a:p>
            <a:pPr algn="ctr"/>
            <a:r>
              <a:rPr lang="fr-BE" dirty="0" smtClean="0"/>
              <a:t>Décédé le 24 avril 1950</a:t>
            </a:r>
          </a:p>
          <a:p>
            <a:pPr algn="ctr"/>
            <a:r>
              <a:rPr lang="fr-BE" dirty="0" smtClean="0"/>
              <a:t>Inhumé le ?</a:t>
            </a:r>
          </a:p>
          <a:p>
            <a:pPr algn="ctr"/>
            <a:r>
              <a:rPr lang="fr-BE" dirty="0" smtClean="0"/>
              <a:t>Epoux de Madame </a:t>
            </a:r>
            <a:r>
              <a:rPr lang="fr-BE" dirty="0" err="1" smtClean="0"/>
              <a:t>Huson</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15-4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52882" y="775281"/>
            <a:ext cx="4331782" cy="1200329"/>
          </a:xfrm>
          <a:prstGeom prst="rect">
            <a:avLst/>
          </a:prstGeom>
          <a:noFill/>
        </p:spPr>
        <p:txBody>
          <a:bodyPr wrap="square" rtlCol="0">
            <a:spAutoFit/>
          </a:bodyPr>
          <a:lstStyle/>
          <a:p>
            <a:pPr algn="just"/>
            <a:r>
              <a:rPr lang="fr-BE" sz="7200" dirty="0" smtClean="0">
                <a:latin typeface="French Script MT" panose="03020402040607040605" pitchFamily="66" charset="0"/>
              </a:rPr>
              <a:t>Albert Janssens</a:t>
            </a:r>
          </a:p>
        </p:txBody>
      </p:sp>
    </p:spTree>
    <p:extLst>
      <p:ext uri="{BB962C8B-B14F-4D97-AF65-F5344CB8AC3E}">
        <p14:creationId xmlns:p14="http://schemas.microsoft.com/office/powerpoint/2010/main" val="2077148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1078</a:t>
            </a:fld>
            <a:endParaRPr lang="fr-BE" dirty="0"/>
          </a:p>
        </p:txBody>
      </p:sp>
      <p:sp>
        <p:nvSpPr>
          <p:cNvPr id="6" name="ZoneTexte 5"/>
          <p:cNvSpPr txBox="1"/>
          <p:nvPr/>
        </p:nvSpPr>
        <p:spPr>
          <a:xfrm>
            <a:off x="1519622" y="2260624"/>
            <a:ext cx="3798303" cy="2308324"/>
          </a:xfrm>
          <a:prstGeom prst="rect">
            <a:avLst/>
          </a:prstGeom>
          <a:noFill/>
        </p:spPr>
        <p:txBody>
          <a:bodyPr wrap="square" rtlCol="0">
            <a:spAutoFit/>
          </a:bodyPr>
          <a:lstStyle/>
          <a:p>
            <a:pPr algn="ctr"/>
            <a:r>
              <a:rPr lang="fr-BE" dirty="0" smtClean="0"/>
              <a:t>Né en 1928 – 16 ans</a:t>
            </a:r>
          </a:p>
          <a:p>
            <a:pPr algn="ctr"/>
            <a:r>
              <a:rPr lang="fr-BE" dirty="0" smtClean="0"/>
              <a:t>Décédé le</a:t>
            </a:r>
            <a:r>
              <a:rPr lang="fr-BE" dirty="0"/>
              <a:t> </a:t>
            </a:r>
            <a:r>
              <a:rPr lang="fr-BE" dirty="0" smtClean="0"/>
              <a:t>12 septembre 1944</a:t>
            </a:r>
          </a:p>
          <a:p>
            <a:pPr algn="ctr"/>
            <a:r>
              <a:rPr lang="fr-BE" dirty="0" smtClean="0"/>
              <a:t>Inhumé le 29 avril 1965</a:t>
            </a:r>
          </a:p>
          <a:p>
            <a:pPr algn="ctr"/>
            <a:r>
              <a:rPr lang="fr-BE" dirty="0" smtClean="0"/>
              <a:t>Célibataire</a:t>
            </a:r>
          </a:p>
          <a:p>
            <a:pPr algn="ctr"/>
            <a:endParaRPr lang="fr-BE" dirty="0"/>
          </a:p>
          <a:p>
            <a:pPr algn="ctr"/>
            <a:r>
              <a:rPr lang="fr-BE" dirty="0" smtClean="0"/>
              <a:t>Régiment: </a:t>
            </a:r>
            <a:r>
              <a:rPr lang="fr-BE" dirty="0"/>
              <a:t>?</a:t>
            </a:r>
            <a:endParaRPr lang="fr-BE" dirty="0" smtClean="0"/>
          </a:p>
          <a:p>
            <a:pPr algn="ctr"/>
            <a:r>
              <a:rPr lang="fr-BE" dirty="0" smtClean="0"/>
              <a:t>Statut: Tué par les Allemands au Clocher de l’église de </a:t>
            </a:r>
            <a:r>
              <a:rPr lang="fr-BE" dirty="0" err="1" smtClean="0"/>
              <a:t>Robermont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B8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07302" y="779526"/>
            <a:ext cx="4822942" cy="1200329"/>
          </a:xfrm>
          <a:prstGeom prst="rect">
            <a:avLst/>
          </a:prstGeom>
          <a:noFill/>
        </p:spPr>
        <p:txBody>
          <a:bodyPr wrap="square" rtlCol="0">
            <a:spAutoFit/>
          </a:bodyPr>
          <a:lstStyle/>
          <a:p>
            <a:pPr algn="just"/>
            <a:r>
              <a:rPr lang="fr-BE" sz="7200" dirty="0" smtClean="0">
                <a:latin typeface="French Script MT" panose="03020402040607040605" pitchFamily="66" charset="0"/>
              </a:rPr>
              <a:t>Jacques Janssens</a:t>
            </a:r>
          </a:p>
        </p:txBody>
      </p:sp>
    </p:spTree>
    <p:extLst>
      <p:ext uri="{BB962C8B-B14F-4D97-AF65-F5344CB8AC3E}">
        <p14:creationId xmlns:p14="http://schemas.microsoft.com/office/powerpoint/2010/main" val="3203409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1079</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1921 – 27 ans</a:t>
            </a:r>
          </a:p>
          <a:p>
            <a:pPr algn="ctr"/>
            <a:r>
              <a:rPr lang="fr-BE" dirty="0" smtClean="0"/>
              <a:t>Décédé le 29 décembre 1948</a:t>
            </a:r>
          </a:p>
          <a:p>
            <a:pPr algn="ctr"/>
            <a:r>
              <a:rPr lang="fr-BE" dirty="0" smtClean="0"/>
              <a:t>Inhumé le ?</a:t>
            </a:r>
          </a:p>
          <a:p>
            <a:pPr algn="ctr"/>
            <a:r>
              <a:rPr lang="fr-BE" dirty="0" smtClean="0"/>
              <a:t>Célibataire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14-6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20816" y="775281"/>
            <a:ext cx="3995914" cy="1200329"/>
          </a:xfrm>
          <a:prstGeom prst="rect">
            <a:avLst/>
          </a:prstGeom>
          <a:noFill/>
        </p:spPr>
        <p:txBody>
          <a:bodyPr wrap="square" rtlCol="0">
            <a:spAutoFit/>
          </a:bodyPr>
          <a:lstStyle/>
          <a:p>
            <a:pPr algn="just"/>
            <a:r>
              <a:rPr lang="fr-BE" sz="7200" dirty="0" smtClean="0">
                <a:latin typeface="French Script MT" panose="03020402040607040605" pitchFamily="66" charset="0"/>
              </a:rPr>
              <a:t>Jean Janssens</a:t>
            </a:r>
          </a:p>
        </p:txBody>
      </p:sp>
    </p:spTree>
    <p:extLst>
      <p:ext uri="{BB962C8B-B14F-4D97-AF65-F5344CB8AC3E}">
        <p14:creationId xmlns:p14="http://schemas.microsoft.com/office/powerpoint/2010/main" val="3724900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108</a:t>
            </a:fld>
            <a:endParaRPr lang="fr-BE" dirty="0"/>
          </a:p>
        </p:txBody>
      </p:sp>
      <p:sp>
        <p:nvSpPr>
          <p:cNvPr id="5" name="ZoneTexte 4"/>
          <p:cNvSpPr txBox="1"/>
          <p:nvPr/>
        </p:nvSpPr>
        <p:spPr>
          <a:xfrm>
            <a:off x="786419" y="710035"/>
            <a:ext cx="5202484" cy="1200329"/>
          </a:xfrm>
          <a:prstGeom prst="rect">
            <a:avLst/>
          </a:prstGeom>
          <a:noFill/>
        </p:spPr>
        <p:txBody>
          <a:bodyPr wrap="square" rtlCol="0">
            <a:spAutoFit/>
          </a:bodyPr>
          <a:lstStyle/>
          <a:p>
            <a:r>
              <a:rPr lang="fr-BE" sz="7200" dirty="0" smtClean="0">
                <a:latin typeface="French Script MT" panose="03020402040607040605" pitchFamily="66" charset="0"/>
              </a:rPr>
              <a:t>Victor </a:t>
            </a:r>
            <a:r>
              <a:rPr lang="fr-BE" sz="7200" dirty="0" err="1" smtClean="0">
                <a:latin typeface="French Script MT" panose="03020402040607040605" pitchFamily="66" charset="0"/>
              </a:rPr>
              <a:t>Mourmans</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63 ans</a:t>
            </a:r>
          </a:p>
          <a:p>
            <a:pPr algn="ctr"/>
            <a:r>
              <a:rPr lang="fr-BE" dirty="0" smtClean="0"/>
              <a:t>Décédé le ?</a:t>
            </a:r>
          </a:p>
          <a:p>
            <a:pPr algn="ctr"/>
            <a:r>
              <a:rPr lang="fr-BE" dirty="0" smtClean="0"/>
              <a:t>Inhumé le  16 mai 1950</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2741172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1080</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1920 – 47 ans</a:t>
            </a:r>
          </a:p>
          <a:p>
            <a:pPr algn="ctr"/>
            <a:r>
              <a:rPr lang="fr-BE" dirty="0" smtClean="0"/>
              <a:t>Décédé le 30 octobre 1967</a:t>
            </a:r>
          </a:p>
          <a:p>
            <a:pPr algn="ctr"/>
            <a:r>
              <a:rPr lang="fr-BE" dirty="0" smtClean="0"/>
              <a:t>Inhumé le 6 décembre 1967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7-6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21719" y="779526"/>
            <a:ext cx="4394108" cy="1200329"/>
          </a:xfrm>
          <a:prstGeom prst="rect">
            <a:avLst/>
          </a:prstGeom>
          <a:noFill/>
        </p:spPr>
        <p:txBody>
          <a:bodyPr wrap="square" rtlCol="0">
            <a:spAutoFit/>
          </a:bodyPr>
          <a:lstStyle/>
          <a:p>
            <a:pPr algn="just"/>
            <a:r>
              <a:rPr lang="fr-BE" sz="7200" dirty="0" smtClean="0">
                <a:latin typeface="French Script MT" panose="03020402040607040605" pitchFamily="66" charset="0"/>
              </a:rPr>
              <a:t>Marcel Jaspar</a:t>
            </a:r>
          </a:p>
        </p:txBody>
      </p:sp>
    </p:spTree>
    <p:extLst>
      <p:ext uri="{BB962C8B-B14F-4D97-AF65-F5344CB8AC3E}">
        <p14:creationId xmlns:p14="http://schemas.microsoft.com/office/powerpoint/2010/main" val="1774564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1081</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1921 – 19 ans</a:t>
            </a:r>
          </a:p>
          <a:p>
            <a:pPr algn="ctr"/>
            <a:r>
              <a:rPr lang="fr-BE" dirty="0" smtClean="0"/>
              <a:t>Décédé le 31 août 1940</a:t>
            </a:r>
          </a:p>
          <a:p>
            <a:pPr algn="ctr"/>
            <a:r>
              <a:rPr lang="fr-BE" dirty="0" smtClean="0"/>
              <a:t>Inhumé le ?</a:t>
            </a:r>
          </a:p>
          <a:p>
            <a:pPr algn="ctr"/>
            <a:r>
              <a:rPr lang="fr-BE" dirty="0" smtClean="0"/>
              <a:t>Célibataire</a:t>
            </a:r>
          </a:p>
          <a:p>
            <a:pPr algn="ctr"/>
            <a:endParaRPr lang="fr-BE" dirty="0" smtClean="0"/>
          </a:p>
          <a:p>
            <a:pPr algn="ctr"/>
            <a:r>
              <a:rPr lang="fr-BE" dirty="0" smtClean="0"/>
              <a:t>Régiment: 2</a:t>
            </a:r>
            <a:r>
              <a:rPr lang="fr-BE" baseline="30000" dirty="0" smtClean="0"/>
              <a:t>e</a:t>
            </a:r>
            <a:r>
              <a:rPr lang="fr-BE" dirty="0" smtClean="0"/>
              <a:t> d’Artillerie de Forteresse</a:t>
            </a:r>
          </a:p>
          <a:p>
            <a:pPr algn="ctr"/>
            <a:r>
              <a:rPr lang="fr-BE" dirty="0" smtClean="0"/>
              <a:t>Statut: Soldat</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10-8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93063" y="779526"/>
            <a:ext cx="4451419" cy="1200329"/>
          </a:xfrm>
          <a:prstGeom prst="rect">
            <a:avLst/>
          </a:prstGeom>
          <a:noFill/>
        </p:spPr>
        <p:txBody>
          <a:bodyPr wrap="square" rtlCol="0">
            <a:spAutoFit/>
          </a:bodyPr>
          <a:lstStyle/>
          <a:p>
            <a:pPr algn="just"/>
            <a:r>
              <a:rPr lang="fr-BE" sz="7200" dirty="0" smtClean="0">
                <a:latin typeface="French Script MT" panose="03020402040607040605" pitchFamily="66" charset="0"/>
              </a:rPr>
              <a:t>Georges </a:t>
            </a:r>
            <a:r>
              <a:rPr lang="fr-BE" sz="7200" dirty="0" err="1" smtClean="0">
                <a:latin typeface="French Script MT" panose="03020402040607040605" pitchFamily="66" charset="0"/>
              </a:rPr>
              <a:t>Joassin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99326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1082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Née en 1909 – 61 ans</a:t>
            </a:r>
          </a:p>
          <a:p>
            <a:pPr algn="ctr"/>
            <a:r>
              <a:rPr lang="fr-BE" dirty="0" smtClean="0"/>
              <a:t>Décédée le 9 novembre 1970</a:t>
            </a:r>
          </a:p>
          <a:p>
            <a:pPr algn="ctr"/>
            <a:r>
              <a:rPr lang="fr-BE" dirty="0" smtClean="0"/>
              <a:t>Inhumée </a:t>
            </a:r>
          </a:p>
          <a:p>
            <a:pPr algn="ctr"/>
            <a:r>
              <a:rPr lang="fr-BE" dirty="0" smtClean="0"/>
              <a:t>Epouse de Monsieur David</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62369" y="779526"/>
            <a:ext cx="3711556" cy="1200329"/>
          </a:xfrm>
          <a:prstGeom prst="rect">
            <a:avLst/>
          </a:prstGeom>
          <a:noFill/>
        </p:spPr>
        <p:txBody>
          <a:bodyPr wrap="square" rtlCol="0">
            <a:spAutoFit/>
          </a:bodyPr>
          <a:lstStyle/>
          <a:p>
            <a:pPr algn="just"/>
            <a:r>
              <a:rPr lang="fr-BE" sz="7200" dirty="0" smtClean="0">
                <a:latin typeface="French Script MT" panose="03020402040607040605" pitchFamily="66" charset="0"/>
              </a:rPr>
              <a:t>Me </a:t>
            </a:r>
            <a:r>
              <a:rPr lang="fr-BE" sz="7200" dirty="0" err="1" smtClean="0">
                <a:latin typeface="French Script MT" panose="03020402040607040605" pitchFamily="66" charset="0"/>
              </a:rPr>
              <a:t>Jognery</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472452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1083</a:t>
            </a:fld>
            <a:endParaRPr lang="fr-BE" dirty="0"/>
          </a:p>
        </p:txBody>
      </p:sp>
      <p:sp>
        <p:nvSpPr>
          <p:cNvPr id="6" name="ZoneTexte 5"/>
          <p:cNvSpPr txBox="1"/>
          <p:nvPr/>
        </p:nvSpPr>
        <p:spPr>
          <a:xfrm>
            <a:off x="1519622" y="2260624"/>
            <a:ext cx="3798303" cy="2308324"/>
          </a:xfrm>
          <a:prstGeom prst="rect">
            <a:avLst/>
          </a:prstGeom>
          <a:noFill/>
        </p:spPr>
        <p:txBody>
          <a:bodyPr wrap="square" rtlCol="0">
            <a:spAutoFit/>
          </a:bodyPr>
          <a:lstStyle/>
          <a:p>
            <a:pPr algn="ctr"/>
            <a:r>
              <a:rPr lang="fr-BE" dirty="0" smtClean="0"/>
              <a:t>Né en 1920 – 24 ans</a:t>
            </a:r>
          </a:p>
          <a:p>
            <a:pPr algn="ctr"/>
            <a:r>
              <a:rPr lang="fr-BE" dirty="0" smtClean="0"/>
              <a:t>Décédé le 12 septembre 1944</a:t>
            </a:r>
          </a:p>
          <a:p>
            <a:pPr algn="ctr"/>
            <a:r>
              <a:rPr lang="fr-BE" dirty="0" smtClean="0"/>
              <a:t>Inhumé le ?</a:t>
            </a:r>
          </a:p>
          <a:p>
            <a:pPr algn="ctr"/>
            <a:r>
              <a:rPr lang="fr-BE" dirty="0" smtClean="0"/>
              <a:t>Epoux de Madame Schiffer</a:t>
            </a:r>
          </a:p>
          <a:p>
            <a:pPr algn="ctr"/>
            <a:endParaRPr lang="fr-BE" dirty="0" smtClean="0"/>
          </a:p>
          <a:p>
            <a:pPr algn="ctr"/>
            <a:r>
              <a:rPr lang="fr-BE" dirty="0" smtClean="0"/>
              <a:t>Régiment: ?</a:t>
            </a:r>
          </a:p>
          <a:p>
            <a:pPr algn="ctr"/>
            <a:r>
              <a:rPr lang="fr-BE" dirty="0" smtClean="0"/>
              <a:t>Statut: Membre de l’A.L.</a:t>
            </a:r>
          </a:p>
          <a:p>
            <a:pPr algn="ctr"/>
            <a:r>
              <a:rPr lang="fr-BE" dirty="0" smtClean="0"/>
              <a:t>Fusillé par les Allemands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9-3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86301" y="775281"/>
            <a:ext cx="3864944" cy="1200329"/>
          </a:xfrm>
          <a:prstGeom prst="rect">
            <a:avLst/>
          </a:prstGeom>
          <a:noFill/>
        </p:spPr>
        <p:txBody>
          <a:bodyPr wrap="square" rtlCol="0">
            <a:spAutoFit/>
          </a:bodyPr>
          <a:lstStyle/>
          <a:p>
            <a:pPr algn="just"/>
            <a:r>
              <a:rPr lang="fr-BE" sz="7200" dirty="0" smtClean="0">
                <a:latin typeface="French Script MT" panose="03020402040607040605" pitchFamily="66" charset="0"/>
              </a:rPr>
              <a:t>Charles </a:t>
            </a:r>
            <a:r>
              <a:rPr lang="fr-BE" sz="7200" dirty="0" err="1" smtClean="0">
                <a:latin typeface="French Script MT" panose="03020402040607040605" pitchFamily="66" charset="0"/>
              </a:rPr>
              <a:t>Joiris</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213580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1084</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1921 – 28 ans</a:t>
            </a:r>
          </a:p>
          <a:p>
            <a:pPr algn="ctr"/>
            <a:r>
              <a:rPr lang="fr-BE" dirty="0" smtClean="0"/>
              <a:t>Décédé le 27 avril 1949</a:t>
            </a:r>
          </a:p>
          <a:p>
            <a:pPr algn="ctr"/>
            <a:r>
              <a:rPr lang="fr-BE" dirty="0" smtClean="0"/>
              <a:t>Inhumé le ?</a:t>
            </a:r>
          </a:p>
          <a:p>
            <a:pPr algn="ctr"/>
            <a:r>
              <a:rPr lang="fr-BE" dirty="0" smtClean="0"/>
              <a:t>Epoux de Madame Lebrun</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14-9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25842" y="775281"/>
            <a:ext cx="3585862" cy="1200329"/>
          </a:xfrm>
          <a:prstGeom prst="rect">
            <a:avLst/>
          </a:prstGeom>
          <a:noFill/>
        </p:spPr>
        <p:txBody>
          <a:bodyPr wrap="square" rtlCol="0">
            <a:spAutoFit/>
          </a:bodyPr>
          <a:lstStyle/>
          <a:p>
            <a:pPr algn="just"/>
            <a:r>
              <a:rPr lang="fr-BE" sz="7200" dirty="0" smtClean="0">
                <a:latin typeface="French Script MT" panose="03020402040607040605" pitchFamily="66" charset="0"/>
              </a:rPr>
              <a:t>Henri </a:t>
            </a:r>
            <a:r>
              <a:rPr lang="fr-BE" sz="7200" dirty="0" err="1">
                <a:latin typeface="French Script MT" panose="03020402040607040605" pitchFamily="66" charset="0"/>
              </a:rPr>
              <a:t>J</a:t>
            </a:r>
            <a:r>
              <a:rPr lang="fr-BE" sz="7200" dirty="0" err="1" smtClean="0">
                <a:latin typeface="French Script MT" panose="03020402040607040605" pitchFamily="66" charset="0"/>
              </a:rPr>
              <a:t>oiris</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3403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1085</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1903 –50 ans</a:t>
            </a:r>
          </a:p>
          <a:p>
            <a:pPr algn="ctr"/>
            <a:r>
              <a:rPr lang="fr-BE" dirty="0" smtClean="0"/>
              <a:t>Décédé le 24 novembre 1953</a:t>
            </a:r>
          </a:p>
          <a:p>
            <a:pPr algn="ctr"/>
            <a:r>
              <a:rPr lang="fr-BE" dirty="0" smtClean="0"/>
              <a:t>Inhumé le ?</a:t>
            </a:r>
          </a:p>
          <a:p>
            <a:pPr algn="ctr"/>
            <a:r>
              <a:rPr lang="fr-BE" dirty="0" smtClean="0"/>
              <a:t>Epoux de ?</a:t>
            </a:r>
          </a:p>
          <a:p>
            <a:pPr algn="ctr"/>
            <a:endParaRPr lang="fr-BE" dirty="0" smtClean="0"/>
          </a:p>
          <a:p>
            <a:pPr algn="ctr"/>
            <a:r>
              <a:rPr lang="fr-BE" dirty="0" smtClean="0"/>
              <a:t>Régiment: ?</a:t>
            </a:r>
          </a:p>
          <a:p>
            <a:pPr algn="ctr"/>
            <a:r>
              <a:rPr lang="fr-BE" dirty="0" smtClean="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11-15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48043" y="779526"/>
            <a:ext cx="3769882" cy="1200329"/>
          </a:xfrm>
          <a:prstGeom prst="rect">
            <a:avLst/>
          </a:prstGeom>
          <a:noFill/>
        </p:spPr>
        <p:txBody>
          <a:bodyPr wrap="square" rtlCol="0">
            <a:spAutoFit/>
          </a:bodyPr>
          <a:lstStyle/>
          <a:p>
            <a:pPr algn="just"/>
            <a:r>
              <a:rPr lang="fr-BE" sz="7200" dirty="0" smtClean="0">
                <a:latin typeface="French Script MT" panose="03020402040607040605" pitchFamily="66" charset="0"/>
              </a:rPr>
              <a:t>Gilles Joyeux</a:t>
            </a:r>
          </a:p>
        </p:txBody>
      </p:sp>
    </p:spTree>
    <p:extLst>
      <p:ext uri="{BB962C8B-B14F-4D97-AF65-F5344CB8AC3E}">
        <p14:creationId xmlns:p14="http://schemas.microsoft.com/office/powerpoint/2010/main" val="5326731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1086</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1909 – 39 ans</a:t>
            </a:r>
          </a:p>
          <a:p>
            <a:pPr algn="ctr"/>
            <a:r>
              <a:rPr lang="fr-BE" dirty="0" smtClean="0"/>
              <a:t>Décédé le 10 décembre 1948</a:t>
            </a:r>
          </a:p>
          <a:p>
            <a:pPr algn="ctr"/>
            <a:r>
              <a:rPr lang="fr-BE" dirty="0" smtClean="0"/>
              <a:t>Inhumé le </a:t>
            </a:r>
            <a:r>
              <a:rPr lang="fr-BE" dirty="0"/>
              <a:t>?</a:t>
            </a:r>
            <a:endParaRPr lang="fr-BE" dirty="0" smtClean="0"/>
          </a:p>
          <a:p>
            <a:pPr algn="ctr"/>
            <a:r>
              <a:rPr lang="fr-BE" dirty="0" smtClean="0"/>
              <a:t>Veuf de Madame </a:t>
            </a:r>
            <a:r>
              <a:rPr lang="fr-BE" dirty="0" err="1" smtClean="0"/>
              <a:t>Zevaert</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13-5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682387" y="779526"/>
            <a:ext cx="5472772" cy="1200329"/>
          </a:xfrm>
          <a:prstGeom prst="rect">
            <a:avLst/>
          </a:prstGeom>
          <a:noFill/>
        </p:spPr>
        <p:txBody>
          <a:bodyPr wrap="square" rtlCol="0">
            <a:spAutoFit/>
          </a:bodyPr>
          <a:lstStyle/>
          <a:p>
            <a:pPr algn="just"/>
            <a:r>
              <a:rPr lang="fr-BE" sz="7200" dirty="0" smtClean="0">
                <a:latin typeface="French Script MT" panose="03020402040607040605" pitchFamily="66" charset="0"/>
              </a:rPr>
              <a:t>François </a:t>
            </a:r>
            <a:r>
              <a:rPr lang="fr-BE" sz="7200" dirty="0" err="1" smtClean="0">
                <a:latin typeface="French Script MT" panose="03020402040607040605" pitchFamily="66" charset="0"/>
              </a:rPr>
              <a:t>Kapelman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525276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1087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1912 – 57 ans</a:t>
            </a:r>
          </a:p>
          <a:p>
            <a:pPr algn="ctr"/>
            <a:r>
              <a:rPr lang="fr-BE" dirty="0" smtClean="0"/>
              <a:t>Décédé le</a:t>
            </a:r>
            <a:r>
              <a:rPr lang="fr-BE" dirty="0"/>
              <a:t> </a:t>
            </a:r>
            <a:r>
              <a:rPr lang="fr-BE" dirty="0" smtClean="0"/>
              <a:t>27 décembre 1969</a:t>
            </a:r>
          </a:p>
          <a:p>
            <a:pPr algn="ctr"/>
            <a:r>
              <a:rPr lang="fr-BE" dirty="0" smtClean="0"/>
              <a:t>Inhumé le ?</a:t>
            </a:r>
          </a:p>
          <a:p>
            <a:pPr algn="ctr"/>
            <a:r>
              <a:rPr lang="fr-BE" dirty="0" smtClean="0"/>
              <a:t>Epoux de Madame </a:t>
            </a:r>
            <a:r>
              <a:rPr lang="fr-BE" dirty="0" err="1" smtClean="0"/>
              <a:t>Sulon</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Combattant 40-45</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B9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47229" y="807938"/>
            <a:ext cx="3943088" cy="1200329"/>
          </a:xfrm>
          <a:prstGeom prst="rect">
            <a:avLst/>
          </a:prstGeom>
          <a:noFill/>
        </p:spPr>
        <p:txBody>
          <a:bodyPr wrap="square" rtlCol="0">
            <a:spAutoFit/>
          </a:bodyPr>
          <a:lstStyle/>
          <a:p>
            <a:pPr algn="just"/>
            <a:r>
              <a:rPr lang="fr-BE" sz="7200" dirty="0" smtClean="0">
                <a:latin typeface="French Script MT" panose="03020402040607040605" pitchFamily="66" charset="0"/>
              </a:rPr>
              <a:t>Jean </a:t>
            </a:r>
            <a:r>
              <a:rPr lang="fr-BE" sz="7200" dirty="0" err="1" smtClean="0">
                <a:latin typeface="French Script MT" panose="03020402040607040605" pitchFamily="66" charset="0"/>
              </a:rPr>
              <a:t>Kreinze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487084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1088</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1910 – 37 ans</a:t>
            </a:r>
          </a:p>
          <a:p>
            <a:pPr algn="ctr"/>
            <a:r>
              <a:rPr lang="fr-BE" dirty="0" smtClean="0"/>
              <a:t>Décédé le 27 octobre 1947</a:t>
            </a:r>
          </a:p>
          <a:p>
            <a:pPr algn="ctr"/>
            <a:r>
              <a:rPr lang="fr-BE" dirty="0" smtClean="0"/>
              <a:t>Inhumé le </a:t>
            </a:r>
            <a:r>
              <a:rPr lang="fr-BE" dirty="0"/>
              <a:t>?</a:t>
            </a:r>
            <a:endParaRPr lang="fr-BE" dirty="0" smtClean="0"/>
          </a:p>
          <a:p>
            <a:pPr algn="ctr"/>
            <a:r>
              <a:rPr lang="fr-BE" dirty="0" smtClean="0"/>
              <a:t>Veuf de Madame </a:t>
            </a:r>
            <a:r>
              <a:rPr lang="fr-BE" dirty="0" err="1" smtClean="0"/>
              <a:t>Casteleyn</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13-4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25999" y="775281"/>
            <a:ext cx="4785547" cy="1200329"/>
          </a:xfrm>
          <a:prstGeom prst="rect">
            <a:avLst/>
          </a:prstGeom>
          <a:noFill/>
        </p:spPr>
        <p:txBody>
          <a:bodyPr wrap="square" rtlCol="0">
            <a:spAutoFit/>
          </a:bodyPr>
          <a:lstStyle/>
          <a:p>
            <a:pPr algn="just"/>
            <a:r>
              <a:rPr lang="fr-BE" sz="7200" dirty="0" smtClean="0">
                <a:latin typeface="French Script MT" panose="03020402040607040605" pitchFamily="66" charset="0"/>
              </a:rPr>
              <a:t>Marcel Lacrosse</a:t>
            </a:r>
          </a:p>
        </p:txBody>
      </p:sp>
    </p:spTree>
    <p:extLst>
      <p:ext uri="{BB962C8B-B14F-4D97-AF65-F5344CB8AC3E}">
        <p14:creationId xmlns:p14="http://schemas.microsoft.com/office/powerpoint/2010/main" val="895484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1089</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1907 – 33 ans</a:t>
            </a:r>
          </a:p>
          <a:p>
            <a:pPr algn="ctr"/>
            <a:r>
              <a:rPr lang="fr-BE" dirty="0" smtClean="0"/>
              <a:t>Décédé le 20 mai 1940</a:t>
            </a:r>
          </a:p>
          <a:p>
            <a:pPr algn="ctr"/>
            <a:r>
              <a:rPr lang="fr-BE" dirty="0" smtClean="0"/>
              <a:t>Inhumé le 30 octobre 1948</a:t>
            </a:r>
          </a:p>
          <a:p>
            <a:pPr algn="ctr"/>
            <a:r>
              <a:rPr lang="fr-BE" dirty="0" smtClean="0"/>
              <a:t>Epoux de Madame </a:t>
            </a:r>
            <a:r>
              <a:rPr lang="fr-BE" dirty="0" err="1" smtClean="0"/>
              <a:t>Mullenders</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343155" y="779526"/>
            <a:ext cx="6151235" cy="1200329"/>
          </a:xfrm>
          <a:prstGeom prst="rect">
            <a:avLst/>
          </a:prstGeom>
          <a:noFill/>
        </p:spPr>
        <p:txBody>
          <a:bodyPr wrap="square" rtlCol="0">
            <a:spAutoFit/>
          </a:bodyPr>
          <a:lstStyle/>
          <a:p>
            <a:pPr algn="just"/>
            <a:r>
              <a:rPr lang="fr-BE" sz="7200" dirty="0" smtClean="0">
                <a:latin typeface="French Script MT" panose="03020402040607040605" pitchFamily="66" charset="0"/>
              </a:rPr>
              <a:t>Frédéric </a:t>
            </a:r>
            <a:r>
              <a:rPr lang="fr-BE" sz="7200" dirty="0" err="1" smtClean="0">
                <a:latin typeface="French Script MT" panose="03020402040607040605" pitchFamily="66" charset="0"/>
              </a:rPr>
              <a:t>Langenaecker</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035467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109</a:t>
            </a:fld>
            <a:endParaRPr lang="fr-BE" dirty="0"/>
          </a:p>
        </p:txBody>
      </p:sp>
      <p:sp>
        <p:nvSpPr>
          <p:cNvPr id="5" name="ZoneTexte 4"/>
          <p:cNvSpPr txBox="1"/>
          <p:nvPr/>
        </p:nvSpPr>
        <p:spPr>
          <a:xfrm>
            <a:off x="1558481" y="779526"/>
            <a:ext cx="3658359" cy="1200329"/>
          </a:xfrm>
          <a:prstGeom prst="rect">
            <a:avLst/>
          </a:prstGeom>
          <a:noFill/>
        </p:spPr>
        <p:txBody>
          <a:bodyPr wrap="square" rtlCol="0">
            <a:spAutoFit/>
          </a:bodyPr>
          <a:lstStyle/>
          <a:p>
            <a:r>
              <a:rPr lang="fr-BE" sz="7200" dirty="0" smtClean="0">
                <a:latin typeface="French Script MT" panose="03020402040607040605" pitchFamily="66" charset="0"/>
              </a:rPr>
              <a:t>Albert </a:t>
            </a:r>
            <a:r>
              <a:rPr lang="fr-BE" sz="7200" dirty="0" err="1" smtClean="0">
                <a:latin typeface="French Script MT" panose="03020402040607040605" pitchFamily="66" charset="0"/>
              </a:rPr>
              <a:t>Pelzer</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58 ans</a:t>
            </a:r>
          </a:p>
          <a:p>
            <a:pPr algn="ctr"/>
            <a:r>
              <a:rPr lang="fr-BE" dirty="0" smtClean="0"/>
              <a:t>Décédé le ?</a:t>
            </a:r>
          </a:p>
          <a:p>
            <a:pPr algn="ctr"/>
            <a:r>
              <a:rPr lang="fr-BE" dirty="0" smtClean="0"/>
              <a:t>Inhumé le  7 octobre 1950</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038955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1090</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1892 – 55 ans</a:t>
            </a:r>
          </a:p>
          <a:p>
            <a:pPr algn="ctr"/>
            <a:r>
              <a:rPr lang="fr-BE" dirty="0" smtClean="0"/>
              <a:t>Décédé le 8 juillet 1947</a:t>
            </a:r>
          </a:p>
          <a:p>
            <a:pPr algn="ctr"/>
            <a:r>
              <a:rPr lang="fr-BE" dirty="0" smtClean="0"/>
              <a:t>Inhumé le ?</a:t>
            </a:r>
          </a:p>
          <a:p>
            <a:pPr algn="ctr"/>
            <a:r>
              <a:rPr lang="fr-BE" dirty="0" smtClean="0"/>
              <a:t>Epoux de Madame Peeters</a:t>
            </a:r>
          </a:p>
          <a:p>
            <a:pPr algn="ctr"/>
            <a:endParaRPr lang="fr-BE" dirty="0" smtClean="0"/>
          </a:p>
          <a:p>
            <a:pPr algn="ctr"/>
            <a:r>
              <a:rPr lang="fr-BE" dirty="0" smtClean="0"/>
              <a:t>Régiment: ?</a:t>
            </a:r>
          </a:p>
          <a:p>
            <a:pPr algn="ctr"/>
            <a:r>
              <a:rPr lang="fr-BE" dirty="0" smtClean="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36617" y="779526"/>
            <a:ext cx="4364311" cy="1200329"/>
          </a:xfrm>
          <a:prstGeom prst="rect">
            <a:avLst/>
          </a:prstGeom>
          <a:noFill/>
        </p:spPr>
        <p:txBody>
          <a:bodyPr wrap="square" rtlCol="0">
            <a:spAutoFit/>
          </a:bodyPr>
          <a:lstStyle/>
          <a:p>
            <a:pPr algn="just"/>
            <a:r>
              <a:rPr lang="fr-BE" sz="7200" dirty="0" smtClean="0">
                <a:latin typeface="French Script MT" panose="03020402040607040605" pitchFamily="66" charset="0"/>
              </a:rPr>
              <a:t>Achille Leclercq</a:t>
            </a:r>
          </a:p>
        </p:txBody>
      </p:sp>
    </p:spTree>
    <p:extLst>
      <p:ext uri="{BB962C8B-B14F-4D97-AF65-F5344CB8AC3E}">
        <p14:creationId xmlns:p14="http://schemas.microsoft.com/office/powerpoint/2010/main" val="1359743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1091</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Née en 1842 – 75 ans</a:t>
            </a:r>
          </a:p>
          <a:p>
            <a:pPr algn="ctr"/>
            <a:r>
              <a:rPr lang="fr-BE" dirty="0" smtClean="0"/>
              <a:t>Décédée le</a:t>
            </a:r>
            <a:r>
              <a:rPr lang="fr-BE" dirty="0"/>
              <a:t> </a:t>
            </a:r>
            <a:r>
              <a:rPr lang="fr-BE" dirty="0" smtClean="0"/>
              <a:t>1 novembre 1917</a:t>
            </a:r>
          </a:p>
          <a:p>
            <a:pPr algn="ctr"/>
            <a:r>
              <a:rPr lang="fr-BE" dirty="0" smtClean="0"/>
              <a:t>Inhumée le ?</a:t>
            </a:r>
          </a:p>
          <a:p>
            <a:pPr algn="ctr"/>
            <a:r>
              <a:rPr lang="fr-BE" dirty="0" smtClean="0"/>
              <a:t>Epouse de ?</a:t>
            </a:r>
          </a:p>
          <a:p>
            <a:pPr algn="ctr"/>
            <a:endParaRPr lang="fr-BE" dirty="0"/>
          </a:p>
          <a:p>
            <a:pPr algn="ctr"/>
            <a:r>
              <a:rPr lang="fr-BE" dirty="0" smtClean="0"/>
              <a:t>Régiment: </a:t>
            </a:r>
            <a:r>
              <a:rPr lang="fr-BE" dirty="0"/>
              <a:t>?</a:t>
            </a:r>
            <a:endParaRPr lang="fr-BE" dirty="0" smtClean="0"/>
          </a:p>
          <a:p>
            <a:pPr algn="ctr"/>
            <a:r>
              <a:rPr lang="fr-BE" dirty="0" smtClean="0"/>
              <a:t>Statut: Evacuée vers </a:t>
            </a:r>
            <a:r>
              <a:rPr lang="fr-BE" dirty="0" err="1" smtClean="0"/>
              <a:t>Robermont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B6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77681" y="786166"/>
            <a:ext cx="4482184" cy="1200329"/>
          </a:xfrm>
          <a:prstGeom prst="rect">
            <a:avLst/>
          </a:prstGeom>
          <a:noFill/>
        </p:spPr>
        <p:txBody>
          <a:bodyPr wrap="square" rtlCol="0">
            <a:spAutoFit/>
          </a:bodyPr>
          <a:lstStyle/>
          <a:p>
            <a:pPr algn="just"/>
            <a:r>
              <a:rPr lang="fr-BE" sz="7200" dirty="0" smtClean="0">
                <a:latin typeface="French Script MT" panose="03020402040607040605" pitchFamily="66" charset="0"/>
              </a:rPr>
              <a:t>Marie Legrand</a:t>
            </a:r>
          </a:p>
        </p:txBody>
      </p:sp>
    </p:spTree>
    <p:extLst>
      <p:ext uri="{BB962C8B-B14F-4D97-AF65-F5344CB8AC3E}">
        <p14:creationId xmlns:p14="http://schemas.microsoft.com/office/powerpoint/2010/main" val="37600211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1092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Née en 1852 – 66 ans</a:t>
            </a:r>
          </a:p>
          <a:p>
            <a:pPr algn="ctr"/>
            <a:r>
              <a:rPr lang="fr-BE" dirty="0" smtClean="0"/>
              <a:t>Décédée le</a:t>
            </a:r>
            <a:r>
              <a:rPr lang="fr-BE" dirty="0"/>
              <a:t> </a:t>
            </a:r>
            <a:r>
              <a:rPr lang="fr-BE" dirty="0" smtClean="0"/>
              <a:t>19 juillet 1918</a:t>
            </a:r>
          </a:p>
          <a:p>
            <a:pPr algn="ctr"/>
            <a:r>
              <a:rPr lang="fr-BE" dirty="0" smtClean="0"/>
              <a:t>Inhumée le ?</a:t>
            </a:r>
          </a:p>
          <a:p>
            <a:pPr algn="ctr"/>
            <a:r>
              <a:rPr lang="fr-BE" dirty="0" smtClean="0"/>
              <a:t>Epouse de ?</a:t>
            </a:r>
          </a:p>
          <a:p>
            <a:pPr algn="ctr"/>
            <a:endParaRPr lang="fr-BE" dirty="0"/>
          </a:p>
          <a:p>
            <a:pPr algn="ctr"/>
            <a:r>
              <a:rPr lang="fr-BE" dirty="0" smtClean="0"/>
              <a:t>Régiment: </a:t>
            </a:r>
            <a:r>
              <a:rPr lang="fr-BE" dirty="0"/>
              <a:t>?</a:t>
            </a:r>
            <a:endParaRPr lang="fr-BE" dirty="0" smtClean="0"/>
          </a:p>
          <a:p>
            <a:pPr algn="ctr"/>
            <a:r>
              <a:rPr lang="fr-BE" dirty="0" smtClean="0"/>
              <a:t>Statut: Evacuée vers </a:t>
            </a:r>
            <a:r>
              <a:rPr lang="fr-BE" dirty="0" err="1" smtClean="0"/>
              <a:t>Robermont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B2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40822" y="779526"/>
            <a:ext cx="4955902" cy="1200329"/>
          </a:xfrm>
          <a:prstGeom prst="rect">
            <a:avLst/>
          </a:prstGeom>
          <a:noFill/>
        </p:spPr>
        <p:txBody>
          <a:bodyPr wrap="square" rtlCol="0">
            <a:spAutoFit/>
          </a:bodyPr>
          <a:lstStyle/>
          <a:p>
            <a:pPr algn="just"/>
            <a:r>
              <a:rPr lang="fr-BE" sz="7200" dirty="0" err="1" smtClean="0">
                <a:latin typeface="French Script MT" panose="03020402040607040605" pitchFamily="66" charset="0"/>
              </a:rPr>
              <a:t>Armandine</a:t>
            </a:r>
            <a:r>
              <a:rPr lang="fr-BE" sz="7200" dirty="0" smtClean="0">
                <a:latin typeface="French Script MT" panose="03020402040607040605" pitchFamily="66" charset="0"/>
              </a:rPr>
              <a:t> </a:t>
            </a:r>
            <a:r>
              <a:rPr lang="fr-BE" sz="7200" dirty="0" err="1" smtClean="0">
                <a:latin typeface="French Script MT" panose="03020402040607040605" pitchFamily="66" charset="0"/>
              </a:rPr>
              <a:t>Leleux</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198044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1093</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1916 – 44 ans</a:t>
            </a:r>
          </a:p>
          <a:p>
            <a:pPr algn="ctr"/>
            <a:r>
              <a:rPr lang="fr-BE" dirty="0" smtClean="0"/>
              <a:t>Décédé le 10 décembre 1960</a:t>
            </a:r>
          </a:p>
          <a:p>
            <a:pPr algn="ctr"/>
            <a:r>
              <a:rPr lang="fr-BE" dirty="0" smtClean="0"/>
              <a:t>Inhumé le ?</a:t>
            </a:r>
          </a:p>
          <a:p>
            <a:pPr algn="ctr"/>
            <a:r>
              <a:rPr lang="fr-BE" dirty="0" smtClean="0"/>
              <a:t>Epoux de Madame </a:t>
            </a:r>
            <a:r>
              <a:rPr lang="fr-BE" dirty="0" err="1" smtClean="0"/>
              <a:t>Jognery</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8-14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25168" y="775281"/>
            <a:ext cx="4187209" cy="1200329"/>
          </a:xfrm>
          <a:prstGeom prst="rect">
            <a:avLst/>
          </a:prstGeom>
          <a:noFill/>
        </p:spPr>
        <p:txBody>
          <a:bodyPr wrap="square" rtlCol="0">
            <a:spAutoFit/>
          </a:bodyPr>
          <a:lstStyle/>
          <a:p>
            <a:pPr algn="just"/>
            <a:r>
              <a:rPr lang="fr-BE" sz="7200" dirty="0" smtClean="0">
                <a:latin typeface="French Script MT" panose="03020402040607040605" pitchFamily="66" charset="0"/>
              </a:rPr>
              <a:t>Auguste </a:t>
            </a:r>
            <a:r>
              <a:rPr lang="fr-BE" sz="7200" dirty="0" err="1" smtClean="0">
                <a:latin typeface="French Script MT" panose="03020402040607040605" pitchFamily="66" charset="0"/>
              </a:rPr>
              <a:t>Lemal</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55456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1094</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1903 – 47 ans</a:t>
            </a:r>
          </a:p>
          <a:p>
            <a:pPr algn="ctr"/>
            <a:r>
              <a:rPr lang="fr-BE" dirty="0" smtClean="0"/>
              <a:t>Décédé le 30 juin 1950</a:t>
            </a:r>
          </a:p>
          <a:p>
            <a:pPr algn="ctr"/>
            <a:r>
              <a:rPr lang="fr-BE" dirty="0" smtClean="0"/>
              <a:t>Inhumé le ?</a:t>
            </a:r>
          </a:p>
          <a:p>
            <a:pPr algn="ctr"/>
            <a:r>
              <a:rPr lang="fr-BE" dirty="0" smtClean="0"/>
              <a:t>Divorcé</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16-5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80892" y="779526"/>
            <a:ext cx="4675761" cy="1200329"/>
          </a:xfrm>
          <a:prstGeom prst="rect">
            <a:avLst/>
          </a:prstGeom>
          <a:noFill/>
        </p:spPr>
        <p:txBody>
          <a:bodyPr wrap="square" rtlCol="0">
            <a:spAutoFit/>
          </a:bodyPr>
          <a:lstStyle/>
          <a:p>
            <a:pPr algn="just"/>
            <a:r>
              <a:rPr lang="fr-BE" sz="7200" dirty="0" smtClean="0">
                <a:latin typeface="French Script MT" panose="03020402040607040605" pitchFamily="66" charset="0"/>
              </a:rPr>
              <a:t>Georges </a:t>
            </a:r>
            <a:r>
              <a:rPr lang="fr-BE" sz="7200" dirty="0" err="1" smtClean="0">
                <a:latin typeface="French Script MT" panose="03020402040607040605" pitchFamily="66" charset="0"/>
              </a:rPr>
              <a:t>Lesuisse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507095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1095</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1910 – 42 ans</a:t>
            </a:r>
          </a:p>
          <a:p>
            <a:pPr algn="ctr"/>
            <a:r>
              <a:rPr lang="fr-BE" dirty="0" smtClean="0"/>
              <a:t>Décédé le 5 janvier 1952</a:t>
            </a:r>
          </a:p>
          <a:p>
            <a:pPr algn="ctr"/>
            <a:r>
              <a:rPr lang="fr-BE" dirty="0" smtClean="0"/>
              <a:t>Inhumé le ?</a:t>
            </a:r>
          </a:p>
          <a:p>
            <a:pPr algn="ctr"/>
            <a:r>
              <a:rPr lang="fr-BE" dirty="0" smtClean="0"/>
              <a:t>Epoux de Madame </a:t>
            </a:r>
            <a:r>
              <a:rPr lang="fr-BE" dirty="0" err="1" smtClean="0"/>
              <a:t>Sohy</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16-6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81976" y="779526"/>
            <a:ext cx="4873594" cy="1200329"/>
          </a:xfrm>
          <a:prstGeom prst="rect">
            <a:avLst/>
          </a:prstGeom>
          <a:noFill/>
        </p:spPr>
        <p:txBody>
          <a:bodyPr wrap="square" rtlCol="0">
            <a:spAutoFit/>
          </a:bodyPr>
          <a:lstStyle/>
          <a:p>
            <a:pPr algn="just"/>
            <a:r>
              <a:rPr lang="fr-BE" sz="7200" dirty="0" smtClean="0">
                <a:latin typeface="French Script MT" panose="03020402040607040605" pitchFamily="66" charset="0"/>
              </a:rPr>
              <a:t>Ferdinand </a:t>
            </a:r>
            <a:r>
              <a:rPr lang="fr-BE" sz="7200" dirty="0" err="1" smtClean="0">
                <a:latin typeface="French Script MT" panose="03020402040607040605" pitchFamily="66" charset="0"/>
              </a:rPr>
              <a:t>Lhoest</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561822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1096</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1907 – </a:t>
            </a:r>
            <a:r>
              <a:rPr lang="fr-BE" dirty="0"/>
              <a:t>3</a:t>
            </a:r>
            <a:r>
              <a:rPr lang="fr-BE" dirty="0" smtClean="0"/>
              <a:t>7 ans</a:t>
            </a:r>
          </a:p>
          <a:p>
            <a:pPr algn="ctr"/>
            <a:r>
              <a:rPr lang="fr-BE" dirty="0" smtClean="0"/>
              <a:t>Décédé le 4 décembre 1944</a:t>
            </a:r>
          </a:p>
          <a:p>
            <a:pPr algn="ctr"/>
            <a:r>
              <a:rPr lang="fr-BE" dirty="0" smtClean="0"/>
              <a:t>Inhumé le 17 janvier 1950</a:t>
            </a:r>
          </a:p>
          <a:p>
            <a:pPr algn="ctr"/>
            <a:r>
              <a:rPr lang="fr-BE" dirty="0" smtClean="0"/>
              <a:t>Epoux de Madame </a:t>
            </a:r>
            <a:r>
              <a:rPr lang="fr-BE" dirty="0" err="1" smtClean="0"/>
              <a:t>Arkens</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16-3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15160" y="779526"/>
            <a:ext cx="4207226" cy="1200329"/>
          </a:xfrm>
          <a:prstGeom prst="rect">
            <a:avLst/>
          </a:prstGeom>
          <a:noFill/>
        </p:spPr>
        <p:txBody>
          <a:bodyPr wrap="square" rtlCol="0">
            <a:spAutoFit/>
          </a:bodyPr>
          <a:lstStyle/>
          <a:p>
            <a:pPr algn="just"/>
            <a:r>
              <a:rPr lang="fr-BE" sz="7200" dirty="0" smtClean="0">
                <a:latin typeface="French Script MT" panose="03020402040607040605" pitchFamily="66" charset="0"/>
              </a:rPr>
              <a:t>Nicolas </a:t>
            </a:r>
            <a:r>
              <a:rPr lang="fr-BE" sz="7200" dirty="0" err="1" smtClean="0">
                <a:latin typeface="French Script MT" panose="03020402040607040605" pitchFamily="66" charset="0"/>
              </a:rPr>
              <a:t>Linck</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451015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1097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 – ?</a:t>
            </a:r>
          </a:p>
          <a:p>
            <a:pPr algn="ctr"/>
            <a:r>
              <a:rPr lang="fr-BE" dirty="0" smtClean="0"/>
              <a:t>Décédé le 28 août 1940</a:t>
            </a:r>
          </a:p>
          <a:p>
            <a:pPr algn="ctr"/>
            <a:r>
              <a:rPr lang="fr-BE" dirty="0" smtClean="0"/>
              <a:t>Inhumé le ?</a:t>
            </a:r>
          </a:p>
          <a:p>
            <a:pPr algn="ctr"/>
            <a:r>
              <a:rPr lang="fr-BE" dirty="0" smtClean="0"/>
              <a:t>Célibataire</a:t>
            </a:r>
          </a:p>
          <a:p>
            <a:pPr algn="ctr"/>
            <a:endParaRPr lang="fr-BE" dirty="0" smtClean="0"/>
          </a:p>
          <a:p>
            <a:pPr algn="ctr"/>
            <a:r>
              <a:rPr lang="fr-BE" dirty="0" smtClean="0"/>
              <a:t>Régiment: 21</a:t>
            </a:r>
            <a:r>
              <a:rPr lang="fr-BE" baseline="30000" dirty="0" smtClean="0"/>
              <a:t>e</a:t>
            </a:r>
            <a:r>
              <a:rPr lang="fr-BE" dirty="0" smtClean="0"/>
              <a:t> de Ligne</a:t>
            </a:r>
          </a:p>
          <a:p>
            <a:pPr algn="ctr"/>
            <a:r>
              <a:rPr lang="fr-BE" dirty="0" smtClean="0"/>
              <a:t>Statut: Soldat</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9-8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44496" y="775281"/>
            <a:ext cx="4148554" cy="1200329"/>
          </a:xfrm>
          <a:prstGeom prst="rect">
            <a:avLst/>
          </a:prstGeom>
          <a:noFill/>
        </p:spPr>
        <p:txBody>
          <a:bodyPr wrap="square" rtlCol="0">
            <a:spAutoFit/>
          </a:bodyPr>
          <a:lstStyle/>
          <a:p>
            <a:pPr algn="just"/>
            <a:r>
              <a:rPr lang="fr-BE" sz="7200" dirty="0" smtClean="0">
                <a:latin typeface="French Script MT" panose="03020402040607040605" pitchFamily="66" charset="0"/>
              </a:rPr>
              <a:t>Emile </a:t>
            </a:r>
            <a:r>
              <a:rPr lang="fr-BE" sz="7200" dirty="0" err="1" smtClean="0">
                <a:latin typeface="French Script MT" panose="03020402040607040605" pitchFamily="66" charset="0"/>
              </a:rPr>
              <a:t>Lognoul</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41355902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1098</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1904 – </a:t>
            </a:r>
            <a:r>
              <a:rPr lang="fr-BE" dirty="0"/>
              <a:t>3</a:t>
            </a:r>
            <a:r>
              <a:rPr lang="fr-BE" dirty="0" smtClean="0"/>
              <a:t>7 ans</a:t>
            </a:r>
          </a:p>
          <a:p>
            <a:pPr algn="ctr"/>
            <a:r>
              <a:rPr lang="fr-BE" dirty="0" smtClean="0"/>
              <a:t>Décédé le 12 janvier 1941</a:t>
            </a:r>
          </a:p>
          <a:p>
            <a:pPr algn="ctr"/>
            <a:r>
              <a:rPr lang="fr-BE" dirty="0" smtClean="0"/>
              <a:t>Inhumé le 26 avril 1949</a:t>
            </a:r>
          </a:p>
          <a:p>
            <a:pPr algn="ctr"/>
            <a:r>
              <a:rPr lang="fr-BE" dirty="0" smtClean="0"/>
              <a:t>Epoux de Madame </a:t>
            </a:r>
            <a:r>
              <a:rPr lang="fr-BE" dirty="0" err="1" smtClean="0"/>
              <a:t>Tilkin</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14-7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70218" y="779526"/>
            <a:ext cx="3897109" cy="1200329"/>
          </a:xfrm>
          <a:prstGeom prst="rect">
            <a:avLst/>
          </a:prstGeom>
          <a:noFill/>
        </p:spPr>
        <p:txBody>
          <a:bodyPr wrap="square" rtlCol="0">
            <a:spAutoFit/>
          </a:bodyPr>
          <a:lstStyle/>
          <a:p>
            <a:pPr algn="just"/>
            <a:r>
              <a:rPr lang="fr-BE" sz="7200" dirty="0" smtClean="0">
                <a:latin typeface="French Script MT" panose="03020402040607040605" pitchFamily="66" charset="0"/>
              </a:rPr>
              <a:t>Jean </a:t>
            </a:r>
            <a:r>
              <a:rPr lang="fr-BE" sz="7200" dirty="0" err="1" smtClean="0">
                <a:latin typeface="French Script MT" panose="03020402040607040605" pitchFamily="66" charset="0"/>
              </a:rPr>
              <a:t>Longrée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1168809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1099</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1920 – 29 ans</a:t>
            </a:r>
          </a:p>
          <a:p>
            <a:pPr algn="ctr"/>
            <a:r>
              <a:rPr lang="fr-BE" dirty="0" smtClean="0"/>
              <a:t>Décédé le </a:t>
            </a:r>
            <a:r>
              <a:rPr lang="fr-BE" dirty="0"/>
              <a:t>8</a:t>
            </a:r>
            <a:r>
              <a:rPr lang="fr-BE" dirty="0" smtClean="0"/>
              <a:t> septembre 1944</a:t>
            </a:r>
          </a:p>
          <a:p>
            <a:pPr algn="ctr"/>
            <a:r>
              <a:rPr lang="fr-BE" dirty="0" smtClean="0"/>
              <a:t>Inhumé le </a:t>
            </a:r>
            <a:r>
              <a:rPr lang="fr-BE" dirty="0"/>
              <a:t>?</a:t>
            </a:r>
            <a:endParaRPr lang="fr-BE" dirty="0" smtClean="0"/>
          </a:p>
          <a:p>
            <a:pPr algn="ctr"/>
            <a:r>
              <a:rPr lang="fr-BE" dirty="0" smtClean="0"/>
              <a:t>Célibataire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01596" y="779526"/>
            <a:ext cx="4434354" cy="1200329"/>
          </a:xfrm>
          <a:prstGeom prst="rect">
            <a:avLst/>
          </a:prstGeom>
          <a:noFill/>
        </p:spPr>
        <p:txBody>
          <a:bodyPr wrap="square" rtlCol="0">
            <a:spAutoFit/>
          </a:bodyPr>
          <a:lstStyle/>
          <a:p>
            <a:pPr algn="just"/>
            <a:r>
              <a:rPr lang="fr-BE" sz="7200" dirty="0" smtClean="0">
                <a:latin typeface="French Script MT" panose="03020402040607040605" pitchFamily="66" charset="0"/>
              </a:rPr>
              <a:t>Joannes </a:t>
            </a:r>
            <a:r>
              <a:rPr lang="fr-BE" sz="7200" dirty="0" err="1" smtClean="0">
                <a:latin typeface="French Script MT" panose="03020402040607040605" pitchFamily="66" charset="0"/>
              </a:rPr>
              <a:t>Loyens</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820407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11</a:t>
            </a:fld>
            <a:endParaRPr lang="fr-BE" dirty="0"/>
          </a:p>
        </p:txBody>
      </p:sp>
      <p:pic>
        <p:nvPicPr>
          <p:cNvPr id="6" name="Image 5"/>
          <p:cNvPicPr>
            <a:picLocks noChangeAspect="1"/>
          </p:cNvPicPr>
          <p:nvPr/>
        </p:nvPicPr>
        <p:blipFill>
          <a:blip r:embed="rId2"/>
          <a:stretch>
            <a:fillRect/>
          </a:stretch>
        </p:blipFill>
        <p:spPr>
          <a:xfrm>
            <a:off x="2826302" y="247124"/>
            <a:ext cx="6515011" cy="6518801"/>
          </a:xfrm>
          <a:prstGeom prst="rect">
            <a:avLst/>
          </a:prstGeom>
        </p:spPr>
      </p:pic>
      <p:sp>
        <p:nvSpPr>
          <p:cNvPr id="7" name="Titre 1"/>
          <p:cNvSpPr>
            <a:spLocks noGrp="1"/>
          </p:cNvSpPr>
          <p:nvPr>
            <p:ph type="title"/>
          </p:nvPr>
        </p:nvSpPr>
        <p:spPr>
          <a:xfrm rot="16200000">
            <a:off x="-503573" y="2983338"/>
            <a:ext cx="5303521" cy="842554"/>
          </a:xfrm>
        </p:spPr>
        <p:txBody>
          <a:bodyPr/>
          <a:lstStyle/>
          <a:p>
            <a:pPr algn="ctr"/>
            <a:r>
              <a:rPr lang="fr-BE" dirty="0" smtClean="0">
                <a:latin typeface="Blackadder ITC" panose="04020505051007020D02" pitchFamily="82" charset="0"/>
              </a:rPr>
              <a:t>Parcelle 163-A</a:t>
            </a:r>
            <a:endParaRPr lang="fr-BE" dirty="0">
              <a:latin typeface="Blackadder ITC" panose="04020505051007020D02" pitchFamily="82" charset="0"/>
            </a:endParaRPr>
          </a:p>
        </p:txBody>
      </p:sp>
      <p:sp>
        <p:nvSpPr>
          <p:cNvPr id="5" name="Demi-tour 4">
            <a:hlinkClick r:id="rId3"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689834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110</a:t>
            </a:fld>
            <a:endParaRPr lang="fr-BE" dirty="0"/>
          </a:p>
        </p:txBody>
      </p:sp>
      <p:sp>
        <p:nvSpPr>
          <p:cNvPr id="5" name="ZoneTexte 4"/>
          <p:cNvSpPr txBox="1"/>
          <p:nvPr/>
        </p:nvSpPr>
        <p:spPr>
          <a:xfrm>
            <a:off x="1069970" y="779526"/>
            <a:ext cx="4635381" cy="1200329"/>
          </a:xfrm>
          <a:prstGeom prst="rect">
            <a:avLst/>
          </a:prstGeom>
          <a:noFill/>
        </p:spPr>
        <p:txBody>
          <a:bodyPr wrap="square" rtlCol="0">
            <a:spAutoFit/>
          </a:bodyPr>
          <a:lstStyle/>
          <a:p>
            <a:r>
              <a:rPr lang="fr-BE" sz="7200" dirty="0" smtClean="0">
                <a:latin typeface="French Script MT" panose="03020402040607040605" pitchFamily="66" charset="0"/>
              </a:rPr>
              <a:t>Georges </a:t>
            </a:r>
            <a:r>
              <a:rPr lang="fr-BE" sz="7200" dirty="0" err="1" smtClean="0">
                <a:latin typeface="French Script MT" panose="03020402040607040605" pitchFamily="66" charset="0"/>
              </a:rPr>
              <a:t>Pierrard</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56 ans</a:t>
            </a:r>
          </a:p>
          <a:p>
            <a:pPr algn="ctr"/>
            <a:r>
              <a:rPr lang="fr-BE" dirty="0" smtClean="0"/>
              <a:t>Décédé le ?</a:t>
            </a:r>
          </a:p>
          <a:p>
            <a:pPr algn="ctr"/>
            <a:r>
              <a:rPr lang="fr-BE" dirty="0" smtClean="0"/>
              <a:t>Inhumé le  4 août 1949</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454531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1100</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1927 – 19 ans</a:t>
            </a:r>
          </a:p>
          <a:p>
            <a:pPr algn="ctr"/>
            <a:r>
              <a:rPr lang="fr-BE" dirty="0" smtClean="0"/>
              <a:t>Décédé le 9 novembre 1946</a:t>
            </a:r>
          </a:p>
          <a:p>
            <a:pPr algn="ctr"/>
            <a:r>
              <a:rPr lang="fr-BE" dirty="0" smtClean="0"/>
              <a:t>Inhumé le ?</a:t>
            </a:r>
          </a:p>
          <a:p>
            <a:pPr algn="ctr"/>
            <a:r>
              <a:rPr lang="fr-BE" dirty="0" smtClean="0"/>
              <a:t>Célibataire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12-11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753646" y="779526"/>
            <a:ext cx="3330253" cy="1200329"/>
          </a:xfrm>
          <a:prstGeom prst="rect">
            <a:avLst/>
          </a:prstGeom>
          <a:noFill/>
        </p:spPr>
        <p:txBody>
          <a:bodyPr wrap="square" rtlCol="0">
            <a:spAutoFit/>
          </a:bodyPr>
          <a:lstStyle/>
          <a:p>
            <a:pPr algn="just"/>
            <a:r>
              <a:rPr lang="fr-BE" sz="7200" dirty="0" smtClean="0">
                <a:latin typeface="French Script MT" panose="03020402040607040605" pitchFamily="66" charset="0"/>
              </a:rPr>
              <a:t>Jean Lucas</a:t>
            </a:r>
          </a:p>
        </p:txBody>
      </p:sp>
    </p:spTree>
    <p:extLst>
      <p:ext uri="{BB962C8B-B14F-4D97-AF65-F5344CB8AC3E}">
        <p14:creationId xmlns:p14="http://schemas.microsoft.com/office/powerpoint/2010/main" val="8806896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1101</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1911 – 34 ans</a:t>
            </a:r>
          </a:p>
          <a:p>
            <a:pPr algn="ctr"/>
            <a:r>
              <a:rPr lang="fr-BE" dirty="0" smtClean="0"/>
              <a:t>Décédé le 13 janvier 1945</a:t>
            </a:r>
          </a:p>
          <a:p>
            <a:pPr algn="ctr"/>
            <a:r>
              <a:rPr lang="fr-BE" dirty="0" smtClean="0"/>
              <a:t>Inhumé le 12 juillet 1950</a:t>
            </a:r>
          </a:p>
          <a:p>
            <a:pPr algn="ctr"/>
            <a:r>
              <a:rPr lang="fr-BE" dirty="0" smtClean="0"/>
              <a:t>Célibataire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15-6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11697" y="779526"/>
            <a:ext cx="5014151" cy="1200329"/>
          </a:xfrm>
          <a:prstGeom prst="rect">
            <a:avLst/>
          </a:prstGeom>
          <a:noFill/>
        </p:spPr>
        <p:txBody>
          <a:bodyPr wrap="square" rtlCol="0">
            <a:spAutoFit/>
          </a:bodyPr>
          <a:lstStyle/>
          <a:p>
            <a:pPr algn="just"/>
            <a:r>
              <a:rPr lang="fr-BE" sz="7200" dirty="0" smtClean="0">
                <a:latin typeface="French Script MT" panose="03020402040607040605" pitchFamily="66" charset="0"/>
              </a:rPr>
              <a:t>Jérôme </a:t>
            </a:r>
            <a:r>
              <a:rPr lang="fr-BE" sz="7200" dirty="0" err="1" smtClean="0">
                <a:latin typeface="French Script MT" panose="03020402040607040605" pitchFamily="66" charset="0"/>
              </a:rPr>
              <a:t>Maldaner</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6385906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1102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1903 – 61 ans</a:t>
            </a:r>
          </a:p>
          <a:p>
            <a:pPr algn="ctr"/>
            <a:r>
              <a:rPr lang="fr-BE" dirty="0" smtClean="0"/>
              <a:t>Décédé le 15 juillet 1964</a:t>
            </a:r>
          </a:p>
          <a:p>
            <a:pPr algn="ctr"/>
            <a:r>
              <a:rPr lang="fr-BE" dirty="0" smtClean="0"/>
              <a:t>Inhumé </a:t>
            </a:r>
          </a:p>
          <a:p>
            <a:pPr algn="ctr"/>
            <a:r>
              <a:rPr lang="fr-BE" dirty="0" smtClean="0"/>
              <a:t>Epoux de Madame Denoël</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7-12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278244" y="775281"/>
            <a:ext cx="6281057" cy="1200329"/>
          </a:xfrm>
          <a:prstGeom prst="rect">
            <a:avLst/>
          </a:prstGeom>
          <a:noFill/>
        </p:spPr>
        <p:txBody>
          <a:bodyPr wrap="square" rtlCol="0">
            <a:spAutoFit/>
          </a:bodyPr>
          <a:lstStyle/>
          <a:p>
            <a:pPr algn="just"/>
            <a:r>
              <a:rPr lang="fr-BE" sz="7200" dirty="0" smtClean="0">
                <a:latin typeface="French Script MT" panose="03020402040607040605" pitchFamily="66" charset="0"/>
              </a:rPr>
              <a:t>César </a:t>
            </a:r>
            <a:r>
              <a:rPr lang="fr-BE" sz="7200" dirty="0" err="1" smtClean="0">
                <a:latin typeface="French Script MT" panose="03020402040607040605" pitchFamily="66" charset="0"/>
              </a:rPr>
              <a:t>Marette</a:t>
            </a:r>
            <a:r>
              <a:rPr lang="fr-BE" sz="7200" dirty="0">
                <a:latin typeface="French Script MT" panose="03020402040607040605" pitchFamily="66" charset="0"/>
              </a:rPr>
              <a:t>-</a:t>
            </a:r>
            <a:r>
              <a:rPr lang="fr-BE" sz="7200" dirty="0" smtClean="0">
                <a:latin typeface="French Script MT" panose="03020402040607040605" pitchFamily="66" charset="0"/>
              </a:rPr>
              <a:t>Collette</a:t>
            </a:r>
          </a:p>
        </p:txBody>
      </p:sp>
    </p:spTree>
    <p:extLst>
      <p:ext uri="{BB962C8B-B14F-4D97-AF65-F5344CB8AC3E}">
        <p14:creationId xmlns:p14="http://schemas.microsoft.com/office/powerpoint/2010/main" val="1362303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1103</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1893 – 29 ans</a:t>
            </a:r>
          </a:p>
          <a:p>
            <a:pPr algn="ctr"/>
            <a:r>
              <a:rPr lang="fr-BE" dirty="0" smtClean="0"/>
              <a:t>Décédé le 28 janvier 1922</a:t>
            </a:r>
          </a:p>
          <a:p>
            <a:pPr algn="ctr"/>
            <a:r>
              <a:rPr lang="fr-BE" dirty="0" smtClean="0"/>
              <a:t>Inhumé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6-4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75021" y="779526"/>
            <a:ext cx="4487503" cy="1200329"/>
          </a:xfrm>
          <a:prstGeom prst="rect">
            <a:avLst/>
          </a:prstGeom>
          <a:noFill/>
        </p:spPr>
        <p:txBody>
          <a:bodyPr wrap="square" rtlCol="0">
            <a:spAutoFit/>
          </a:bodyPr>
          <a:lstStyle/>
          <a:p>
            <a:pPr algn="just"/>
            <a:r>
              <a:rPr lang="fr-BE" sz="7200" dirty="0" smtClean="0">
                <a:latin typeface="French Script MT" panose="03020402040607040605" pitchFamily="66" charset="0"/>
              </a:rPr>
              <a:t>Ernest Materne</a:t>
            </a:r>
          </a:p>
        </p:txBody>
      </p:sp>
    </p:spTree>
    <p:extLst>
      <p:ext uri="{BB962C8B-B14F-4D97-AF65-F5344CB8AC3E}">
        <p14:creationId xmlns:p14="http://schemas.microsoft.com/office/powerpoint/2010/main" val="773002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1104</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1912 – 28 ans</a:t>
            </a:r>
          </a:p>
          <a:p>
            <a:pPr algn="ctr"/>
            <a:r>
              <a:rPr lang="fr-BE" dirty="0" smtClean="0"/>
              <a:t>Décédé le 24 juillet 1940</a:t>
            </a:r>
          </a:p>
          <a:p>
            <a:pPr algn="ctr"/>
            <a:r>
              <a:rPr lang="fr-BE" dirty="0" smtClean="0"/>
              <a:t>Inhumé le ?</a:t>
            </a:r>
          </a:p>
          <a:p>
            <a:pPr algn="ctr"/>
            <a:r>
              <a:rPr lang="fr-BE" dirty="0" smtClean="0"/>
              <a:t>Epoux de Madame </a:t>
            </a:r>
            <a:r>
              <a:rPr lang="fr-BE" dirty="0" err="1" smtClean="0"/>
              <a:t>Tasquin</a:t>
            </a:r>
            <a:endParaRPr lang="fr-BE" dirty="0" smtClean="0"/>
          </a:p>
          <a:p>
            <a:pPr algn="ctr"/>
            <a:endParaRPr lang="fr-BE" dirty="0" smtClean="0"/>
          </a:p>
          <a:p>
            <a:pPr algn="ctr"/>
            <a:r>
              <a:rPr lang="fr-BE" dirty="0" smtClean="0"/>
              <a:t>Régiment: </a:t>
            </a:r>
            <a:r>
              <a:rPr lang="fr-BE" dirty="0"/>
              <a:t>?</a:t>
            </a:r>
            <a:endParaRPr lang="fr-BE" dirty="0" smtClean="0"/>
          </a:p>
          <a:p>
            <a:pPr algn="ctr"/>
            <a:r>
              <a:rPr lang="fr-BE" dirty="0" smtClean="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10-10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82255" y="779526"/>
            <a:ext cx="4073035" cy="1200329"/>
          </a:xfrm>
          <a:prstGeom prst="rect">
            <a:avLst/>
          </a:prstGeom>
          <a:noFill/>
        </p:spPr>
        <p:txBody>
          <a:bodyPr wrap="square" rtlCol="0">
            <a:spAutoFit/>
          </a:bodyPr>
          <a:lstStyle/>
          <a:p>
            <a:pPr algn="just"/>
            <a:r>
              <a:rPr lang="fr-BE" sz="7200" dirty="0" smtClean="0">
                <a:latin typeface="French Script MT" panose="03020402040607040605" pitchFamily="66" charset="0"/>
              </a:rPr>
              <a:t>André </a:t>
            </a:r>
            <a:r>
              <a:rPr lang="fr-BE" sz="7200" dirty="0" err="1" smtClean="0">
                <a:latin typeface="French Script MT" panose="03020402040607040605" pitchFamily="66" charset="0"/>
              </a:rPr>
              <a:t>Meewis</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443111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1105</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a:t>
            </a:r>
            <a:r>
              <a:rPr lang="fr-BE" dirty="0"/>
              <a:t>?</a:t>
            </a:r>
            <a:r>
              <a:rPr lang="fr-BE" dirty="0" smtClean="0"/>
              <a:t> – </a:t>
            </a:r>
            <a:r>
              <a:rPr lang="fr-BE" dirty="0"/>
              <a:t>?</a:t>
            </a:r>
            <a:endParaRPr lang="fr-BE" dirty="0" smtClean="0"/>
          </a:p>
          <a:p>
            <a:pPr algn="ctr"/>
            <a:r>
              <a:rPr lang="fr-BE" dirty="0" smtClean="0"/>
              <a:t>Décédé le</a:t>
            </a:r>
            <a:r>
              <a:rPr lang="fr-BE" dirty="0"/>
              <a:t> </a:t>
            </a:r>
            <a:r>
              <a:rPr lang="fr-BE" dirty="0" smtClean="0"/>
              <a:t>12 avril 1918</a:t>
            </a:r>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Evacué vers </a:t>
            </a:r>
            <a:r>
              <a:rPr lang="fr-BE" dirty="0" err="1" smtClean="0"/>
              <a:t>Robermont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B3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35741" y="775281"/>
            <a:ext cx="5166064" cy="1200329"/>
          </a:xfrm>
          <a:prstGeom prst="rect">
            <a:avLst/>
          </a:prstGeom>
          <a:noFill/>
        </p:spPr>
        <p:txBody>
          <a:bodyPr wrap="square" rtlCol="0">
            <a:spAutoFit/>
          </a:bodyPr>
          <a:lstStyle/>
          <a:p>
            <a:pPr algn="just"/>
            <a:r>
              <a:rPr lang="fr-BE" sz="7200" dirty="0" smtClean="0">
                <a:latin typeface="French Script MT" panose="03020402040607040605" pitchFamily="66" charset="0"/>
              </a:rPr>
              <a:t>Alphonse </a:t>
            </a:r>
            <a:r>
              <a:rPr lang="fr-BE" sz="7200" dirty="0" err="1" smtClean="0">
                <a:latin typeface="French Script MT" panose="03020402040607040605" pitchFamily="66" charset="0"/>
              </a:rPr>
              <a:t>Messian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507723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1106</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1921 – 26 ans</a:t>
            </a:r>
          </a:p>
          <a:p>
            <a:pPr algn="ctr"/>
            <a:r>
              <a:rPr lang="fr-BE" dirty="0" smtClean="0"/>
              <a:t>Décédé le 25 août 1947</a:t>
            </a:r>
          </a:p>
          <a:p>
            <a:pPr algn="ctr"/>
            <a:r>
              <a:rPr lang="fr-BE" dirty="0" smtClean="0"/>
              <a:t>Inhumé le 16 mai 1950</a:t>
            </a:r>
          </a:p>
          <a:p>
            <a:pPr algn="ctr"/>
            <a:r>
              <a:rPr lang="fr-BE" dirty="0" smtClean="0"/>
              <a:t>Célibataire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16-4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29096" y="797052"/>
            <a:ext cx="3779354" cy="1200329"/>
          </a:xfrm>
          <a:prstGeom prst="rect">
            <a:avLst/>
          </a:prstGeom>
          <a:noFill/>
        </p:spPr>
        <p:txBody>
          <a:bodyPr wrap="square" rtlCol="0">
            <a:spAutoFit/>
          </a:bodyPr>
          <a:lstStyle/>
          <a:p>
            <a:pPr algn="just"/>
            <a:r>
              <a:rPr lang="fr-BE" sz="7200" dirty="0" smtClean="0">
                <a:latin typeface="French Script MT" panose="03020402040607040605" pitchFamily="66" charset="0"/>
              </a:rPr>
              <a:t>Jean Michel</a:t>
            </a:r>
          </a:p>
        </p:txBody>
      </p:sp>
    </p:spTree>
    <p:extLst>
      <p:ext uri="{BB962C8B-B14F-4D97-AF65-F5344CB8AC3E}">
        <p14:creationId xmlns:p14="http://schemas.microsoft.com/office/powerpoint/2010/main" val="4132978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1107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Née en 1893 – 26 ans</a:t>
            </a:r>
          </a:p>
          <a:p>
            <a:pPr algn="ctr"/>
            <a:r>
              <a:rPr lang="fr-BE" dirty="0" smtClean="0"/>
              <a:t>Décédée le 20 octobre 1919</a:t>
            </a:r>
          </a:p>
          <a:p>
            <a:pPr algn="ctr"/>
            <a:r>
              <a:rPr lang="fr-BE" dirty="0" smtClean="0"/>
              <a:t>Inhumé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6-10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388105" y="775281"/>
            <a:ext cx="6061336" cy="1200329"/>
          </a:xfrm>
          <a:prstGeom prst="rect">
            <a:avLst/>
          </a:prstGeom>
          <a:noFill/>
        </p:spPr>
        <p:txBody>
          <a:bodyPr wrap="square" rtlCol="0">
            <a:spAutoFit/>
          </a:bodyPr>
          <a:lstStyle/>
          <a:p>
            <a:pPr algn="just"/>
            <a:r>
              <a:rPr lang="fr-BE" sz="7200" dirty="0" smtClean="0">
                <a:latin typeface="French Script MT" panose="03020402040607040605" pitchFamily="66" charset="0"/>
              </a:rPr>
              <a:t>Hermance </a:t>
            </a:r>
            <a:r>
              <a:rPr lang="fr-BE" sz="7200" dirty="0" err="1" smtClean="0">
                <a:latin typeface="French Script MT" panose="03020402040607040605" pitchFamily="66" charset="0"/>
              </a:rPr>
              <a:t>Moermans</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473318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1108</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1920 – 40 ans</a:t>
            </a:r>
          </a:p>
          <a:p>
            <a:pPr algn="ctr"/>
            <a:r>
              <a:rPr lang="fr-BE" dirty="0" smtClean="0"/>
              <a:t>Décédé le 13 août 1966</a:t>
            </a:r>
          </a:p>
          <a:p>
            <a:pPr algn="ctr"/>
            <a:r>
              <a:rPr lang="fr-BE" dirty="0" smtClean="0"/>
              <a:t>Inhumé le 21 février 1967 </a:t>
            </a:r>
          </a:p>
          <a:p>
            <a:pPr algn="ctr"/>
            <a:r>
              <a:rPr lang="fr-BE" dirty="0" smtClean="0"/>
              <a:t>Epoux de Madame Bauwens</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7-8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50361" y="779526"/>
            <a:ext cx="4536824" cy="1200329"/>
          </a:xfrm>
          <a:prstGeom prst="rect">
            <a:avLst/>
          </a:prstGeom>
          <a:noFill/>
        </p:spPr>
        <p:txBody>
          <a:bodyPr wrap="square" rtlCol="0">
            <a:spAutoFit/>
          </a:bodyPr>
          <a:lstStyle/>
          <a:p>
            <a:pPr algn="just"/>
            <a:r>
              <a:rPr lang="fr-BE" sz="7200" dirty="0" smtClean="0">
                <a:latin typeface="French Script MT" panose="03020402040607040605" pitchFamily="66" charset="0"/>
              </a:rPr>
              <a:t>André </a:t>
            </a:r>
            <a:r>
              <a:rPr lang="fr-BE" sz="7200" dirty="0" err="1" smtClean="0">
                <a:latin typeface="French Script MT" panose="03020402040607040605" pitchFamily="66" charset="0"/>
              </a:rPr>
              <a:t>Mommen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697938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1109</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Née en 1895 – 50 ans</a:t>
            </a:r>
          </a:p>
          <a:p>
            <a:pPr algn="ctr"/>
            <a:r>
              <a:rPr lang="fr-BE" dirty="0" smtClean="0"/>
              <a:t>Décédée le</a:t>
            </a:r>
            <a:r>
              <a:rPr lang="fr-BE" dirty="0"/>
              <a:t> </a:t>
            </a:r>
            <a:r>
              <a:rPr lang="fr-BE" dirty="0" smtClean="0"/>
              <a:t>17 août 1945</a:t>
            </a:r>
          </a:p>
          <a:p>
            <a:pPr algn="ctr"/>
            <a:r>
              <a:rPr lang="fr-BE" dirty="0" smtClean="0"/>
              <a:t>Inhumé </a:t>
            </a:r>
          </a:p>
          <a:p>
            <a:pPr algn="ctr"/>
            <a:r>
              <a:rPr lang="fr-BE" dirty="0" smtClean="0"/>
              <a:t>Célibataire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70430" y="775281"/>
            <a:ext cx="3896685" cy="1200329"/>
          </a:xfrm>
          <a:prstGeom prst="rect">
            <a:avLst/>
          </a:prstGeom>
          <a:noFill/>
        </p:spPr>
        <p:txBody>
          <a:bodyPr wrap="square" rtlCol="0">
            <a:spAutoFit/>
          </a:bodyPr>
          <a:lstStyle/>
          <a:p>
            <a:pPr algn="just"/>
            <a:r>
              <a:rPr lang="fr-BE" sz="7200" dirty="0" smtClean="0">
                <a:latin typeface="French Script MT" panose="03020402040607040605" pitchFamily="66" charset="0"/>
              </a:rPr>
              <a:t>Eva </a:t>
            </a:r>
            <a:r>
              <a:rPr lang="fr-BE" sz="7200" dirty="0" err="1" smtClean="0">
                <a:latin typeface="French Script MT" panose="03020402040607040605" pitchFamily="66" charset="0"/>
              </a:rPr>
              <a:t>Monfort</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115741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111</a:t>
            </a:fld>
            <a:endParaRPr lang="fr-BE" dirty="0"/>
          </a:p>
        </p:txBody>
      </p:sp>
      <p:sp>
        <p:nvSpPr>
          <p:cNvPr id="5" name="ZoneTexte 4"/>
          <p:cNvSpPr txBox="1"/>
          <p:nvPr/>
        </p:nvSpPr>
        <p:spPr>
          <a:xfrm>
            <a:off x="936079" y="779526"/>
            <a:ext cx="4903163" cy="1200329"/>
          </a:xfrm>
          <a:prstGeom prst="rect">
            <a:avLst/>
          </a:prstGeom>
          <a:noFill/>
        </p:spPr>
        <p:txBody>
          <a:bodyPr wrap="square" rtlCol="0">
            <a:spAutoFit/>
          </a:bodyPr>
          <a:lstStyle/>
          <a:p>
            <a:r>
              <a:rPr lang="fr-BE" sz="7200" dirty="0" smtClean="0">
                <a:latin typeface="French Script MT" panose="03020402040607040605" pitchFamily="66" charset="0"/>
              </a:rPr>
              <a:t>Hubert </a:t>
            </a:r>
            <a:r>
              <a:rPr lang="fr-BE" sz="7200" dirty="0" err="1" smtClean="0">
                <a:latin typeface="French Script MT" panose="03020402040607040605" pitchFamily="66" charset="0"/>
              </a:rPr>
              <a:t>Prompler</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67 ans</a:t>
            </a:r>
          </a:p>
          <a:p>
            <a:pPr algn="ctr"/>
            <a:r>
              <a:rPr lang="fr-BE" dirty="0" smtClean="0"/>
              <a:t>Décédé</a:t>
            </a:r>
          </a:p>
          <a:p>
            <a:pPr algn="ctr"/>
            <a:r>
              <a:rPr lang="fr-BE" dirty="0" smtClean="0"/>
              <a:t>Décédé le 30 avril 1954</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58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5748988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1110</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1917 – 23 ans</a:t>
            </a:r>
          </a:p>
          <a:p>
            <a:pPr algn="ctr"/>
            <a:r>
              <a:rPr lang="fr-BE" dirty="0" smtClean="0"/>
              <a:t>Décédé le 24 mai 1940</a:t>
            </a:r>
          </a:p>
          <a:p>
            <a:pPr algn="ctr"/>
            <a:r>
              <a:rPr lang="fr-BE" dirty="0" smtClean="0"/>
              <a:t>Inhumé le 29 mai 1949</a:t>
            </a:r>
          </a:p>
          <a:p>
            <a:pPr algn="ctr"/>
            <a:r>
              <a:rPr lang="fr-BE" dirty="0" smtClean="0"/>
              <a:t>Célibataire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13-8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53559" y="779526"/>
            <a:ext cx="4330428" cy="1200329"/>
          </a:xfrm>
          <a:prstGeom prst="rect">
            <a:avLst/>
          </a:prstGeom>
          <a:noFill/>
        </p:spPr>
        <p:txBody>
          <a:bodyPr wrap="square" rtlCol="0">
            <a:spAutoFit/>
          </a:bodyPr>
          <a:lstStyle/>
          <a:p>
            <a:pPr algn="just"/>
            <a:r>
              <a:rPr lang="fr-BE" sz="7200" dirty="0" smtClean="0">
                <a:latin typeface="French Script MT" panose="03020402040607040605" pitchFamily="66" charset="0"/>
              </a:rPr>
              <a:t>Henri Monnet</a:t>
            </a:r>
          </a:p>
        </p:txBody>
      </p:sp>
    </p:spTree>
    <p:extLst>
      <p:ext uri="{BB962C8B-B14F-4D97-AF65-F5344CB8AC3E}">
        <p14:creationId xmlns:p14="http://schemas.microsoft.com/office/powerpoint/2010/main" val="2758428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1111</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1928 – 21 ans</a:t>
            </a:r>
          </a:p>
          <a:p>
            <a:pPr algn="ctr"/>
            <a:r>
              <a:rPr lang="fr-BE" dirty="0" smtClean="0"/>
              <a:t>Décédé le 3 juillet 1949</a:t>
            </a:r>
          </a:p>
          <a:p>
            <a:pPr algn="ctr"/>
            <a:r>
              <a:rPr lang="fr-BE" dirty="0" smtClean="0"/>
              <a:t>Inhumé le </a:t>
            </a:r>
            <a:r>
              <a:rPr lang="fr-BE" dirty="0"/>
              <a:t>?</a:t>
            </a:r>
            <a:endParaRPr lang="fr-BE" dirty="0" smtClean="0"/>
          </a:p>
          <a:p>
            <a:pPr algn="ctr"/>
            <a:r>
              <a:rPr lang="fr-BE" dirty="0" smtClean="0"/>
              <a:t>Célibataire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13-9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45152" y="779526"/>
            <a:ext cx="5147241" cy="1200329"/>
          </a:xfrm>
          <a:prstGeom prst="rect">
            <a:avLst/>
          </a:prstGeom>
          <a:noFill/>
        </p:spPr>
        <p:txBody>
          <a:bodyPr wrap="square" rtlCol="0">
            <a:spAutoFit/>
          </a:bodyPr>
          <a:lstStyle/>
          <a:p>
            <a:pPr algn="just"/>
            <a:r>
              <a:rPr lang="fr-BE" sz="7200" dirty="0" smtClean="0">
                <a:latin typeface="French Script MT" panose="03020402040607040605" pitchFamily="66" charset="0"/>
              </a:rPr>
              <a:t>Alexandre </a:t>
            </a:r>
            <a:r>
              <a:rPr lang="fr-BE" sz="7200" dirty="0" err="1" smtClean="0">
                <a:latin typeface="French Script MT" panose="03020402040607040605" pitchFamily="66" charset="0"/>
              </a:rPr>
              <a:t>Moriau</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622562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1112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1920 – 24 ans</a:t>
            </a:r>
          </a:p>
          <a:p>
            <a:pPr algn="ctr"/>
            <a:r>
              <a:rPr lang="fr-BE" dirty="0" smtClean="0"/>
              <a:t>Décédé le</a:t>
            </a:r>
            <a:r>
              <a:rPr lang="fr-BE" dirty="0"/>
              <a:t> </a:t>
            </a:r>
            <a:r>
              <a:rPr lang="fr-BE" dirty="0" smtClean="0"/>
              <a:t>9 septembre 1944</a:t>
            </a:r>
          </a:p>
          <a:p>
            <a:pPr algn="ctr"/>
            <a:r>
              <a:rPr lang="fr-BE" dirty="0" smtClean="0"/>
              <a:t>Inhumé le ?</a:t>
            </a:r>
          </a:p>
          <a:p>
            <a:pPr algn="ctr"/>
            <a:r>
              <a:rPr lang="fr-BE" dirty="0" smtClean="0"/>
              <a:t>Célibataire</a:t>
            </a:r>
          </a:p>
          <a:p>
            <a:pPr algn="ctr"/>
            <a:endParaRPr lang="fr-BE" dirty="0"/>
          </a:p>
          <a:p>
            <a:pPr algn="ctr"/>
            <a:r>
              <a:rPr lang="fr-BE" dirty="0" smtClean="0"/>
              <a:t>Régiment: </a:t>
            </a:r>
            <a:r>
              <a:rPr lang="fr-BE" dirty="0"/>
              <a:t>?</a:t>
            </a:r>
            <a:endParaRPr lang="fr-BE" dirty="0" smtClean="0"/>
          </a:p>
          <a:p>
            <a:pPr algn="ctr"/>
            <a:r>
              <a:rPr lang="fr-BE" dirty="0" smtClean="0"/>
              <a:t>Statut: Tué au maquis</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B13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66625" y="779526"/>
            <a:ext cx="4904585" cy="1200329"/>
          </a:xfrm>
          <a:prstGeom prst="rect">
            <a:avLst/>
          </a:prstGeom>
          <a:noFill/>
        </p:spPr>
        <p:txBody>
          <a:bodyPr wrap="square" rtlCol="0">
            <a:spAutoFit/>
          </a:bodyPr>
          <a:lstStyle/>
          <a:p>
            <a:pPr algn="just"/>
            <a:r>
              <a:rPr lang="fr-BE" sz="7200" dirty="0" smtClean="0">
                <a:latin typeface="French Script MT" panose="03020402040607040605" pitchFamily="66" charset="0"/>
              </a:rPr>
              <a:t>Jacques </a:t>
            </a:r>
            <a:r>
              <a:rPr lang="fr-BE" sz="7200" dirty="0" err="1" smtClean="0">
                <a:latin typeface="French Script MT" panose="03020402040607040605" pitchFamily="66" charset="0"/>
              </a:rPr>
              <a:t>Mottard</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0172255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1113</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1924 – 28 ans</a:t>
            </a:r>
          </a:p>
          <a:p>
            <a:pPr algn="ctr"/>
            <a:r>
              <a:rPr lang="fr-BE" dirty="0" smtClean="0"/>
              <a:t>Décédé le</a:t>
            </a:r>
            <a:r>
              <a:rPr lang="fr-BE" dirty="0"/>
              <a:t> </a:t>
            </a:r>
            <a:r>
              <a:rPr lang="fr-BE" dirty="0" smtClean="0"/>
              <a:t>2 décembre 1952</a:t>
            </a:r>
          </a:p>
          <a:p>
            <a:pPr algn="ctr"/>
            <a:r>
              <a:rPr lang="fr-BE" dirty="0" smtClean="0"/>
              <a:t>Inhumé à </a:t>
            </a:r>
            <a:r>
              <a:rPr lang="fr-BE" dirty="0" err="1" smtClean="0"/>
              <a:t>Robermont</a:t>
            </a:r>
            <a:r>
              <a:rPr lang="fr-BE" dirty="0" smtClean="0"/>
              <a:t> en 1953</a:t>
            </a:r>
          </a:p>
          <a:p>
            <a:pPr algn="ctr"/>
            <a:r>
              <a:rPr lang="fr-BE" dirty="0" smtClean="0"/>
              <a:t>Epoux de Madame </a:t>
            </a:r>
            <a:r>
              <a:rPr lang="fr-BE" dirty="0" err="1" smtClean="0"/>
              <a:t>Pairot</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Combattant de Corée</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B14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02479" y="779526"/>
            <a:ext cx="4632587" cy="1200329"/>
          </a:xfrm>
          <a:prstGeom prst="rect">
            <a:avLst/>
          </a:prstGeom>
          <a:noFill/>
        </p:spPr>
        <p:txBody>
          <a:bodyPr wrap="square" rtlCol="0">
            <a:spAutoFit/>
          </a:bodyPr>
          <a:lstStyle/>
          <a:p>
            <a:pPr algn="just"/>
            <a:r>
              <a:rPr lang="fr-BE" sz="7200" dirty="0" smtClean="0">
                <a:latin typeface="French Script MT" panose="03020402040607040605" pitchFamily="66" charset="0"/>
              </a:rPr>
              <a:t>Eugène </a:t>
            </a:r>
            <a:r>
              <a:rPr lang="fr-BE" sz="7200" dirty="0" err="1" smtClean="0">
                <a:latin typeface="French Script MT" panose="03020402040607040605" pitchFamily="66" charset="0"/>
              </a:rPr>
              <a:t>Mottart</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42559293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1114</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1907 – 63 ans</a:t>
            </a:r>
          </a:p>
          <a:p>
            <a:pPr algn="ctr"/>
            <a:r>
              <a:rPr lang="fr-BE" dirty="0" smtClean="0"/>
              <a:t>Décédé le</a:t>
            </a:r>
            <a:r>
              <a:rPr lang="fr-BE" dirty="0"/>
              <a:t> </a:t>
            </a:r>
            <a:r>
              <a:rPr lang="fr-BE" dirty="0" smtClean="0"/>
              <a:t>26 juin 1970</a:t>
            </a:r>
          </a:p>
          <a:p>
            <a:pPr algn="ctr"/>
            <a:r>
              <a:rPr lang="fr-BE" dirty="0" smtClean="0"/>
              <a:t>Inhumé</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Combattant 40-45</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B11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38623" y="797052"/>
            <a:ext cx="4360299" cy="1200329"/>
          </a:xfrm>
          <a:prstGeom prst="rect">
            <a:avLst/>
          </a:prstGeom>
          <a:noFill/>
        </p:spPr>
        <p:txBody>
          <a:bodyPr wrap="square" rtlCol="0">
            <a:spAutoFit/>
          </a:bodyPr>
          <a:lstStyle/>
          <a:p>
            <a:pPr algn="just"/>
            <a:r>
              <a:rPr lang="fr-BE" sz="7200" dirty="0" smtClean="0">
                <a:latin typeface="French Script MT" panose="03020402040607040605" pitchFamily="66" charset="0"/>
              </a:rPr>
              <a:t>Mr </a:t>
            </a:r>
            <a:r>
              <a:rPr lang="fr-BE" sz="7200" dirty="0" err="1" smtClean="0">
                <a:latin typeface="French Script MT" panose="03020402040607040605" pitchFamily="66" charset="0"/>
              </a:rPr>
              <a:t>Mullender</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395918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1115</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1926 – 22 ans</a:t>
            </a:r>
          </a:p>
          <a:p>
            <a:pPr algn="ctr"/>
            <a:r>
              <a:rPr lang="fr-BE" dirty="0" smtClean="0"/>
              <a:t>Décédé le</a:t>
            </a:r>
            <a:r>
              <a:rPr lang="fr-BE" dirty="0"/>
              <a:t> </a:t>
            </a:r>
            <a:r>
              <a:rPr lang="fr-BE" dirty="0" smtClean="0"/>
              <a:t>22 août 1948</a:t>
            </a:r>
          </a:p>
          <a:p>
            <a:pPr algn="ctr"/>
            <a:r>
              <a:rPr lang="fr-BE" dirty="0" smtClean="0"/>
              <a:t>Inhumé</a:t>
            </a:r>
          </a:p>
          <a:p>
            <a:pPr algn="ctr"/>
            <a:r>
              <a:rPr lang="fr-BE" dirty="0" smtClean="0"/>
              <a:t>Célibataire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14-3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02999" y="779526"/>
            <a:ext cx="5031548" cy="1200329"/>
          </a:xfrm>
          <a:prstGeom prst="rect">
            <a:avLst/>
          </a:prstGeom>
          <a:noFill/>
        </p:spPr>
        <p:txBody>
          <a:bodyPr wrap="square" rtlCol="0">
            <a:spAutoFit/>
          </a:bodyPr>
          <a:lstStyle/>
          <a:p>
            <a:pPr algn="just"/>
            <a:r>
              <a:rPr lang="fr-BE" sz="7200" dirty="0" smtClean="0">
                <a:latin typeface="French Script MT" panose="03020402040607040605" pitchFamily="66" charset="0"/>
              </a:rPr>
              <a:t>Richard </a:t>
            </a:r>
            <a:r>
              <a:rPr lang="fr-BE" sz="7200" dirty="0" err="1" smtClean="0">
                <a:latin typeface="French Script MT" panose="03020402040607040605" pitchFamily="66" charset="0"/>
              </a:rPr>
              <a:t>Naguels</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471021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1116</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Née en 1890 – 41 ans</a:t>
            </a:r>
          </a:p>
          <a:p>
            <a:pPr algn="ctr"/>
            <a:r>
              <a:rPr lang="fr-BE" dirty="0" smtClean="0"/>
              <a:t>Décédée le 25 juillet 1931</a:t>
            </a:r>
          </a:p>
          <a:p>
            <a:pPr algn="ctr"/>
            <a:r>
              <a:rPr lang="fr-BE" dirty="0" smtClean="0"/>
              <a:t>Inhumé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5-3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22259" y="779526"/>
            <a:ext cx="4993028" cy="1200329"/>
          </a:xfrm>
          <a:prstGeom prst="rect">
            <a:avLst/>
          </a:prstGeom>
          <a:noFill/>
        </p:spPr>
        <p:txBody>
          <a:bodyPr wrap="square" rtlCol="0">
            <a:spAutoFit/>
          </a:bodyPr>
          <a:lstStyle/>
          <a:p>
            <a:pPr algn="just"/>
            <a:r>
              <a:rPr lang="fr-BE" sz="7200" dirty="0" smtClean="0">
                <a:latin typeface="French Script MT" panose="03020402040607040605" pitchFamily="66" charset="0"/>
              </a:rPr>
              <a:t>Alphonse </a:t>
            </a:r>
            <a:r>
              <a:rPr lang="fr-BE" sz="7200" dirty="0" err="1" smtClean="0">
                <a:latin typeface="French Script MT" panose="03020402040607040605" pitchFamily="66" charset="0"/>
              </a:rPr>
              <a:t>Namott</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199159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1117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1911 – 29 ans</a:t>
            </a:r>
          </a:p>
          <a:p>
            <a:pPr algn="ctr"/>
            <a:r>
              <a:rPr lang="fr-BE" dirty="0" smtClean="0"/>
              <a:t>Décédé le 1 juillet 1940</a:t>
            </a:r>
          </a:p>
          <a:p>
            <a:pPr algn="ctr"/>
            <a:r>
              <a:rPr lang="fr-BE" dirty="0" smtClean="0"/>
              <a:t>Inhumé le ?</a:t>
            </a:r>
          </a:p>
          <a:p>
            <a:pPr algn="ctr"/>
            <a:r>
              <a:rPr lang="fr-BE" dirty="0" smtClean="0"/>
              <a:t>Epoux de Madame Crochet</a:t>
            </a:r>
          </a:p>
          <a:p>
            <a:pPr algn="ctr"/>
            <a:endParaRPr lang="fr-BE" dirty="0" smtClean="0"/>
          </a:p>
          <a:p>
            <a:pPr algn="ctr"/>
            <a:r>
              <a:rPr lang="fr-BE" dirty="0" smtClean="0"/>
              <a:t>Régiment: 21</a:t>
            </a:r>
            <a:r>
              <a:rPr lang="fr-BE" baseline="30000" dirty="0" smtClean="0"/>
              <a:t>e</a:t>
            </a:r>
            <a:r>
              <a:rPr lang="fr-BE" dirty="0" smtClean="0"/>
              <a:t> de Ligne</a:t>
            </a:r>
          </a:p>
          <a:p>
            <a:pPr algn="ctr"/>
            <a:r>
              <a:rPr lang="fr-BE" dirty="0" smtClean="0"/>
              <a:t>Statut: Soldat</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10-13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53649" y="779526"/>
            <a:ext cx="4530248" cy="1200329"/>
          </a:xfrm>
          <a:prstGeom prst="rect">
            <a:avLst/>
          </a:prstGeom>
          <a:noFill/>
        </p:spPr>
        <p:txBody>
          <a:bodyPr wrap="square" rtlCol="0">
            <a:spAutoFit/>
          </a:bodyPr>
          <a:lstStyle/>
          <a:p>
            <a:pPr algn="just"/>
            <a:r>
              <a:rPr lang="fr-BE" sz="7200" dirty="0" err="1" smtClean="0">
                <a:latin typeface="French Script MT" panose="03020402040607040605" pitchFamily="66" charset="0"/>
              </a:rPr>
              <a:t>Adelin</a:t>
            </a:r>
            <a:r>
              <a:rPr lang="fr-BE" sz="7200" dirty="0" smtClean="0">
                <a:latin typeface="French Script MT" panose="03020402040607040605" pitchFamily="66" charset="0"/>
              </a:rPr>
              <a:t> </a:t>
            </a:r>
            <a:r>
              <a:rPr lang="fr-BE" sz="7200" dirty="0" err="1" smtClean="0">
                <a:latin typeface="French Script MT" panose="03020402040607040605" pitchFamily="66" charset="0"/>
              </a:rPr>
              <a:t>Namotte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595745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1118</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1908 – 33 ans</a:t>
            </a:r>
          </a:p>
          <a:p>
            <a:pPr algn="ctr"/>
            <a:r>
              <a:rPr lang="fr-BE" dirty="0" smtClean="0"/>
              <a:t>Décédé le 2 septembre 1943</a:t>
            </a:r>
          </a:p>
          <a:p>
            <a:pPr algn="ctr"/>
            <a:r>
              <a:rPr lang="fr-BE" dirty="0" smtClean="0"/>
              <a:t>Inhumé le ?</a:t>
            </a:r>
          </a:p>
          <a:p>
            <a:pPr algn="ctr"/>
            <a:r>
              <a:rPr lang="fr-BE" dirty="0" smtClean="0"/>
              <a:t>Célibataire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58921" y="779526"/>
            <a:ext cx="3919704" cy="1200329"/>
          </a:xfrm>
          <a:prstGeom prst="rect">
            <a:avLst/>
          </a:prstGeom>
          <a:noFill/>
        </p:spPr>
        <p:txBody>
          <a:bodyPr wrap="square" rtlCol="0">
            <a:spAutoFit/>
          </a:bodyPr>
          <a:lstStyle/>
          <a:p>
            <a:pPr algn="just"/>
            <a:r>
              <a:rPr lang="fr-BE" sz="7200" dirty="0" smtClean="0">
                <a:latin typeface="French Script MT" panose="03020402040607040605" pitchFamily="66" charset="0"/>
              </a:rPr>
              <a:t>Denis Navez</a:t>
            </a:r>
          </a:p>
        </p:txBody>
      </p:sp>
    </p:spTree>
    <p:extLst>
      <p:ext uri="{BB962C8B-B14F-4D97-AF65-F5344CB8AC3E}">
        <p14:creationId xmlns:p14="http://schemas.microsoft.com/office/powerpoint/2010/main" val="3827575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1119</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1911 – 29 ans</a:t>
            </a:r>
          </a:p>
          <a:p>
            <a:pPr algn="ctr"/>
            <a:r>
              <a:rPr lang="fr-BE" dirty="0" smtClean="0"/>
              <a:t>Décédé le 16 août 1940</a:t>
            </a:r>
          </a:p>
          <a:p>
            <a:pPr algn="ctr"/>
            <a:r>
              <a:rPr lang="fr-BE" dirty="0" smtClean="0"/>
              <a:t>Inhumé le ?</a:t>
            </a:r>
          </a:p>
          <a:p>
            <a:pPr algn="ctr"/>
            <a:r>
              <a:rPr lang="fr-BE" dirty="0" smtClean="0"/>
              <a:t>Epoux de Madame François</a:t>
            </a:r>
          </a:p>
          <a:p>
            <a:pPr algn="ctr"/>
            <a:endParaRPr lang="fr-BE" dirty="0" smtClean="0"/>
          </a:p>
          <a:p>
            <a:pPr algn="ctr"/>
            <a:r>
              <a:rPr lang="fr-BE" dirty="0" smtClean="0"/>
              <a:t>Régiment: </a:t>
            </a:r>
            <a:r>
              <a:rPr lang="fr-BE" dirty="0"/>
              <a:t>?</a:t>
            </a:r>
            <a:endParaRPr lang="fr-BE" dirty="0" smtClean="0"/>
          </a:p>
          <a:p>
            <a:pPr algn="ctr"/>
            <a:r>
              <a:rPr lang="fr-BE" dirty="0" smtClean="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10-9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44890" y="779526"/>
            <a:ext cx="4347766" cy="1200329"/>
          </a:xfrm>
          <a:prstGeom prst="rect">
            <a:avLst/>
          </a:prstGeom>
          <a:noFill/>
        </p:spPr>
        <p:txBody>
          <a:bodyPr wrap="square" rtlCol="0">
            <a:spAutoFit/>
          </a:bodyPr>
          <a:lstStyle/>
          <a:p>
            <a:pPr algn="just"/>
            <a:r>
              <a:rPr lang="fr-BE" sz="7200" dirty="0" smtClean="0">
                <a:latin typeface="French Script MT" panose="03020402040607040605" pitchFamily="66" charset="0"/>
              </a:rPr>
              <a:t>Joseph </a:t>
            </a:r>
            <a:r>
              <a:rPr lang="fr-BE" sz="7200" dirty="0" err="1" smtClean="0">
                <a:latin typeface="French Script MT" panose="03020402040607040605" pitchFamily="66" charset="0"/>
              </a:rPr>
              <a:t>Nihard</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910623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112</a:t>
            </a:fld>
            <a:endParaRPr lang="fr-BE" dirty="0"/>
          </a:p>
        </p:txBody>
      </p:sp>
      <p:sp>
        <p:nvSpPr>
          <p:cNvPr id="5" name="ZoneTexte 4"/>
          <p:cNvSpPr txBox="1"/>
          <p:nvPr/>
        </p:nvSpPr>
        <p:spPr>
          <a:xfrm>
            <a:off x="1171066" y="779526"/>
            <a:ext cx="4433189" cy="1200329"/>
          </a:xfrm>
          <a:prstGeom prst="rect">
            <a:avLst/>
          </a:prstGeom>
          <a:noFill/>
        </p:spPr>
        <p:txBody>
          <a:bodyPr wrap="square" rtlCol="0">
            <a:spAutoFit/>
          </a:bodyPr>
          <a:lstStyle/>
          <a:p>
            <a:r>
              <a:rPr lang="fr-BE" sz="7200" dirty="0" smtClean="0">
                <a:latin typeface="French Script MT" panose="03020402040607040605" pitchFamily="66" charset="0"/>
              </a:rPr>
              <a:t>Joseph Renard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56 ans</a:t>
            </a:r>
          </a:p>
          <a:p>
            <a:pPr algn="ctr"/>
            <a:r>
              <a:rPr lang="fr-BE" dirty="0" smtClean="0"/>
              <a:t>Décédé le ?</a:t>
            </a:r>
          </a:p>
          <a:p>
            <a:pPr algn="ctr"/>
            <a:r>
              <a:rPr lang="fr-BE" dirty="0" smtClean="0"/>
              <a:t>Inhumé le 1 février 1954</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57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0382687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1120</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1908 – 36 ans</a:t>
            </a:r>
          </a:p>
          <a:p>
            <a:pPr algn="ctr"/>
            <a:r>
              <a:rPr lang="fr-BE" dirty="0" smtClean="0"/>
              <a:t>Décédé le 12 février 1944</a:t>
            </a:r>
          </a:p>
          <a:p>
            <a:pPr algn="ctr"/>
            <a:r>
              <a:rPr lang="fr-BE" dirty="0" smtClean="0"/>
              <a:t>Inhumé le ?</a:t>
            </a:r>
          </a:p>
          <a:p>
            <a:pPr algn="ctr"/>
            <a:r>
              <a:rPr lang="fr-BE" dirty="0" smtClean="0"/>
              <a:t>Epoux de Madame Dupont</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76822" y="775281"/>
            <a:ext cx="4283901" cy="1200329"/>
          </a:xfrm>
          <a:prstGeom prst="rect">
            <a:avLst/>
          </a:prstGeom>
          <a:noFill/>
        </p:spPr>
        <p:txBody>
          <a:bodyPr wrap="square" rtlCol="0">
            <a:spAutoFit/>
          </a:bodyPr>
          <a:lstStyle/>
          <a:p>
            <a:pPr algn="just"/>
            <a:r>
              <a:rPr lang="fr-BE" sz="7200" dirty="0" smtClean="0">
                <a:latin typeface="French Script MT" panose="03020402040607040605" pitchFamily="66" charset="0"/>
              </a:rPr>
              <a:t>Victor </a:t>
            </a:r>
            <a:r>
              <a:rPr lang="fr-BE" sz="7200" dirty="0" err="1" smtClean="0">
                <a:latin typeface="French Script MT" panose="03020402040607040605" pitchFamily="66" charset="0"/>
              </a:rPr>
              <a:t>Nypels</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931115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1121</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1877 – 47 ans</a:t>
            </a:r>
          </a:p>
          <a:p>
            <a:pPr algn="ctr"/>
            <a:r>
              <a:rPr lang="fr-BE" dirty="0" smtClean="0"/>
              <a:t>Décédé le 15 mars 1924</a:t>
            </a:r>
          </a:p>
          <a:p>
            <a:pPr algn="ctr"/>
            <a:r>
              <a:rPr lang="fr-BE" dirty="0" smtClean="0"/>
              <a:t>Inhumé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5-6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64426" y="779526"/>
            <a:ext cx="3908693" cy="1200329"/>
          </a:xfrm>
          <a:prstGeom prst="rect">
            <a:avLst/>
          </a:prstGeom>
          <a:noFill/>
        </p:spPr>
        <p:txBody>
          <a:bodyPr wrap="square" rtlCol="0">
            <a:spAutoFit/>
          </a:bodyPr>
          <a:lstStyle/>
          <a:p>
            <a:pPr algn="just"/>
            <a:r>
              <a:rPr lang="fr-BE" sz="7200" dirty="0" smtClean="0">
                <a:latin typeface="French Script MT" panose="03020402040607040605" pitchFamily="66" charset="0"/>
              </a:rPr>
              <a:t>Arnold Olivier</a:t>
            </a:r>
          </a:p>
        </p:txBody>
      </p:sp>
    </p:spTree>
    <p:extLst>
      <p:ext uri="{BB962C8B-B14F-4D97-AF65-F5344CB8AC3E}">
        <p14:creationId xmlns:p14="http://schemas.microsoft.com/office/powerpoint/2010/main" val="951449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1122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1920 – 20 ans</a:t>
            </a:r>
          </a:p>
          <a:p>
            <a:pPr algn="ctr"/>
            <a:r>
              <a:rPr lang="fr-BE" dirty="0" smtClean="0"/>
              <a:t>Décédé le 27 juin 1940</a:t>
            </a:r>
          </a:p>
          <a:p>
            <a:pPr algn="ctr"/>
            <a:r>
              <a:rPr lang="fr-BE" dirty="0" smtClean="0"/>
              <a:t>Inhumé le ?</a:t>
            </a:r>
          </a:p>
          <a:p>
            <a:pPr algn="ctr"/>
            <a:r>
              <a:rPr lang="fr-BE" dirty="0" smtClean="0"/>
              <a:t>Célibataire</a:t>
            </a:r>
          </a:p>
          <a:p>
            <a:pPr algn="ctr"/>
            <a:endParaRPr lang="fr-BE" dirty="0" smtClean="0"/>
          </a:p>
          <a:p>
            <a:pPr algn="ctr"/>
            <a:r>
              <a:rPr lang="fr-BE" dirty="0" smtClean="0"/>
              <a:t>Régiment: 12</a:t>
            </a:r>
            <a:r>
              <a:rPr lang="fr-BE" baseline="30000" dirty="0" smtClean="0"/>
              <a:t>e</a:t>
            </a:r>
            <a:r>
              <a:rPr lang="fr-BE" dirty="0" smtClean="0"/>
              <a:t> de Ligne</a:t>
            </a:r>
          </a:p>
          <a:p>
            <a:pPr algn="ctr"/>
            <a:r>
              <a:rPr lang="fr-BE" dirty="0" smtClean="0"/>
              <a:t>Statut: Caporal</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10-14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29983" y="779526"/>
            <a:ext cx="3777580" cy="1200329"/>
          </a:xfrm>
          <a:prstGeom prst="rect">
            <a:avLst/>
          </a:prstGeom>
          <a:noFill/>
        </p:spPr>
        <p:txBody>
          <a:bodyPr wrap="square" rtlCol="0">
            <a:spAutoFit/>
          </a:bodyPr>
          <a:lstStyle/>
          <a:p>
            <a:pPr algn="just"/>
            <a:r>
              <a:rPr lang="fr-BE" sz="7200" dirty="0" smtClean="0">
                <a:latin typeface="French Script MT" panose="03020402040607040605" pitchFamily="66" charset="0"/>
              </a:rPr>
              <a:t>René </a:t>
            </a:r>
            <a:r>
              <a:rPr lang="fr-BE" sz="7200" dirty="0" err="1" smtClean="0">
                <a:latin typeface="French Script MT" panose="03020402040607040605" pitchFamily="66" charset="0"/>
              </a:rPr>
              <a:t>Paquot</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1285743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1123</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1919 – 22 ans</a:t>
            </a:r>
          </a:p>
          <a:p>
            <a:pPr algn="ctr"/>
            <a:r>
              <a:rPr lang="fr-BE" dirty="0" smtClean="0"/>
              <a:t>Décédé le 12 février 1941</a:t>
            </a:r>
          </a:p>
          <a:p>
            <a:pPr algn="ctr"/>
            <a:r>
              <a:rPr lang="fr-BE" dirty="0" smtClean="0"/>
              <a:t>Inhumé le 6 décembre 1948</a:t>
            </a:r>
          </a:p>
          <a:p>
            <a:pPr algn="ctr"/>
            <a:r>
              <a:rPr lang="fr-BE" dirty="0" smtClean="0"/>
              <a:t>Célibataire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14-4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07312" y="779526"/>
            <a:ext cx="4622921" cy="1200329"/>
          </a:xfrm>
          <a:prstGeom prst="rect">
            <a:avLst/>
          </a:prstGeom>
          <a:noFill/>
        </p:spPr>
        <p:txBody>
          <a:bodyPr wrap="square" rtlCol="0">
            <a:spAutoFit/>
          </a:bodyPr>
          <a:lstStyle/>
          <a:p>
            <a:pPr algn="just"/>
            <a:r>
              <a:rPr lang="fr-BE" sz="7200" dirty="0" smtClean="0">
                <a:latin typeface="French Script MT" panose="03020402040607040605" pitchFamily="66" charset="0"/>
              </a:rPr>
              <a:t>Maurice Paulus</a:t>
            </a:r>
          </a:p>
        </p:txBody>
      </p:sp>
    </p:spTree>
    <p:extLst>
      <p:ext uri="{BB962C8B-B14F-4D97-AF65-F5344CB8AC3E}">
        <p14:creationId xmlns:p14="http://schemas.microsoft.com/office/powerpoint/2010/main" val="1978112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1124</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1910 – 60 ans</a:t>
            </a:r>
          </a:p>
          <a:p>
            <a:pPr algn="ctr"/>
            <a:r>
              <a:rPr lang="fr-BE" dirty="0" smtClean="0"/>
              <a:t>Décédé le 18 mars 1970</a:t>
            </a:r>
          </a:p>
          <a:p>
            <a:pPr algn="ctr"/>
            <a:r>
              <a:rPr lang="fr-BE" dirty="0" smtClean="0"/>
              <a:t>Inhumé le 16 mars 1970</a:t>
            </a:r>
          </a:p>
          <a:p>
            <a:pPr algn="ctr"/>
            <a:r>
              <a:rPr lang="fr-BE" dirty="0" smtClean="0"/>
              <a:t>Célibataire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B10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25669" y="779526"/>
            <a:ext cx="3586208" cy="1200329"/>
          </a:xfrm>
          <a:prstGeom prst="rect">
            <a:avLst/>
          </a:prstGeom>
          <a:noFill/>
        </p:spPr>
        <p:txBody>
          <a:bodyPr wrap="square" rtlCol="0">
            <a:spAutoFit/>
          </a:bodyPr>
          <a:lstStyle/>
          <a:p>
            <a:pPr algn="just"/>
            <a:r>
              <a:rPr lang="fr-BE" sz="7200" dirty="0" smtClean="0">
                <a:latin typeface="French Script MT" panose="03020402040607040605" pitchFamily="66" charset="0"/>
              </a:rPr>
              <a:t>Jean Peeters</a:t>
            </a:r>
          </a:p>
        </p:txBody>
      </p:sp>
    </p:spTree>
    <p:extLst>
      <p:ext uri="{BB962C8B-B14F-4D97-AF65-F5344CB8AC3E}">
        <p14:creationId xmlns:p14="http://schemas.microsoft.com/office/powerpoint/2010/main" val="2256008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1125</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1915 –29 ans</a:t>
            </a:r>
          </a:p>
          <a:p>
            <a:pPr algn="ctr"/>
            <a:r>
              <a:rPr lang="fr-BE" dirty="0" smtClean="0"/>
              <a:t>Décédé le 10 août 1944</a:t>
            </a:r>
          </a:p>
          <a:p>
            <a:pPr algn="ctr"/>
            <a:r>
              <a:rPr lang="fr-BE" dirty="0" smtClean="0"/>
              <a:t>Inhumé le ?</a:t>
            </a:r>
          </a:p>
          <a:p>
            <a:pPr algn="ctr"/>
            <a:r>
              <a:rPr lang="fr-BE" dirty="0" smtClean="0"/>
              <a:t>Epoux de Madame </a:t>
            </a:r>
            <a:r>
              <a:rPr lang="fr-BE" dirty="0" err="1" smtClean="0"/>
              <a:t>Mordang</a:t>
            </a:r>
            <a:endParaRPr lang="fr-BE" dirty="0" smtClean="0"/>
          </a:p>
          <a:p>
            <a:pPr algn="ctr"/>
            <a:endParaRPr lang="fr-BE" dirty="0" smtClean="0"/>
          </a:p>
          <a:p>
            <a:pPr algn="ctr"/>
            <a:r>
              <a:rPr lang="fr-BE" dirty="0" smtClean="0"/>
              <a:t>Régiment: Artillerie de Forteresse</a:t>
            </a:r>
          </a:p>
          <a:p>
            <a:pPr algn="ctr"/>
            <a:r>
              <a:rPr lang="fr-BE" dirty="0" smtClean="0"/>
              <a:t>Statut: Soldat, Invalide à 100%</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11-12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83834" y="775281"/>
            <a:ext cx="4869877" cy="1200329"/>
          </a:xfrm>
          <a:prstGeom prst="rect">
            <a:avLst/>
          </a:prstGeom>
          <a:noFill/>
        </p:spPr>
        <p:txBody>
          <a:bodyPr wrap="square" rtlCol="0">
            <a:spAutoFit/>
          </a:bodyPr>
          <a:lstStyle/>
          <a:p>
            <a:pPr algn="just"/>
            <a:r>
              <a:rPr lang="fr-BE" sz="7200" dirty="0" smtClean="0">
                <a:latin typeface="French Script MT" panose="03020402040607040605" pitchFamily="66" charset="0"/>
              </a:rPr>
              <a:t>François Philippe</a:t>
            </a:r>
          </a:p>
        </p:txBody>
      </p:sp>
    </p:spTree>
    <p:extLst>
      <p:ext uri="{BB962C8B-B14F-4D97-AF65-F5344CB8AC3E}">
        <p14:creationId xmlns:p14="http://schemas.microsoft.com/office/powerpoint/2010/main" val="1475428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1126</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1907 – 37 ans</a:t>
            </a:r>
          </a:p>
          <a:p>
            <a:pPr algn="ctr"/>
            <a:r>
              <a:rPr lang="fr-BE" dirty="0" smtClean="0"/>
              <a:t>Décédé le 31 mars 1944</a:t>
            </a:r>
          </a:p>
          <a:p>
            <a:pPr algn="ctr"/>
            <a:r>
              <a:rPr lang="fr-BE" dirty="0" smtClean="0"/>
              <a:t>Inhumé le ?</a:t>
            </a:r>
          </a:p>
          <a:p>
            <a:pPr algn="ctr"/>
            <a:r>
              <a:rPr lang="fr-BE" dirty="0" smtClean="0"/>
              <a:t>Célibataire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smtClean="0"/>
              <a:t>Tombe 12-12</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59991" y="779526"/>
            <a:ext cx="4117564" cy="1200329"/>
          </a:xfrm>
          <a:prstGeom prst="rect">
            <a:avLst/>
          </a:prstGeom>
          <a:noFill/>
        </p:spPr>
        <p:txBody>
          <a:bodyPr wrap="square" rtlCol="0">
            <a:spAutoFit/>
          </a:bodyPr>
          <a:lstStyle/>
          <a:p>
            <a:pPr algn="just"/>
            <a:r>
              <a:rPr lang="fr-BE" sz="7200" dirty="0" smtClean="0">
                <a:latin typeface="French Script MT" panose="03020402040607040605" pitchFamily="66" charset="0"/>
              </a:rPr>
              <a:t>Jean </a:t>
            </a:r>
            <a:r>
              <a:rPr lang="fr-BE" sz="7200" dirty="0" err="1" smtClean="0">
                <a:latin typeface="French Script MT" panose="03020402040607040605" pitchFamily="66" charset="0"/>
              </a:rPr>
              <a:t>Philippet</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4128048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1127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1892 – 52 ans</a:t>
            </a:r>
          </a:p>
          <a:p>
            <a:pPr algn="ctr"/>
            <a:r>
              <a:rPr lang="fr-BE" dirty="0" smtClean="0"/>
              <a:t>Décédé le 12 septembre 1944</a:t>
            </a:r>
          </a:p>
          <a:p>
            <a:pPr algn="ctr"/>
            <a:r>
              <a:rPr lang="fr-BE" dirty="0" smtClean="0"/>
              <a:t>Inhumé le ?</a:t>
            </a:r>
          </a:p>
          <a:p>
            <a:pPr algn="ctr"/>
            <a:r>
              <a:rPr lang="fr-BE" dirty="0" smtClean="0"/>
              <a:t>Epoux de Madame </a:t>
            </a:r>
            <a:r>
              <a:rPr lang="fr-BE" dirty="0" err="1" smtClean="0"/>
              <a:t>Niezette</a:t>
            </a:r>
            <a:endParaRPr lang="fr-BE" dirty="0" smtClean="0"/>
          </a:p>
          <a:p>
            <a:pPr algn="ctr"/>
            <a:endParaRPr lang="fr-BE" dirty="0" smtClean="0"/>
          </a:p>
          <a:p>
            <a:pPr algn="ctr"/>
            <a:r>
              <a:rPr lang="fr-BE" dirty="0" smtClean="0"/>
              <a:t>Régiment: ?</a:t>
            </a:r>
          </a:p>
          <a:p>
            <a:pPr algn="ctr"/>
            <a:r>
              <a:rPr lang="fr-BE" dirty="0" smtClean="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10-17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42154" y="779526"/>
            <a:ext cx="4953238" cy="1200329"/>
          </a:xfrm>
          <a:prstGeom prst="rect">
            <a:avLst/>
          </a:prstGeom>
          <a:noFill/>
        </p:spPr>
        <p:txBody>
          <a:bodyPr wrap="square" rtlCol="0">
            <a:spAutoFit/>
          </a:bodyPr>
          <a:lstStyle/>
          <a:p>
            <a:pPr algn="just"/>
            <a:r>
              <a:rPr lang="fr-BE" sz="7200" dirty="0" smtClean="0">
                <a:latin typeface="French Script MT" panose="03020402040607040605" pitchFamily="66" charset="0"/>
              </a:rPr>
              <a:t>Alphonse </a:t>
            </a:r>
            <a:r>
              <a:rPr lang="fr-BE" sz="7200" dirty="0" err="1" smtClean="0">
                <a:latin typeface="French Script MT" panose="03020402040607040605" pitchFamily="66" charset="0"/>
              </a:rPr>
              <a:t>Piessens</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7097626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1128</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1927 – 18 ans</a:t>
            </a:r>
          </a:p>
          <a:p>
            <a:pPr algn="ctr"/>
            <a:r>
              <a:rPr lang="fr-BE" dirty="0" smtClean="0"/>
              <a:t>Décédé le 28 juillet 1945</a:t>
            </a:r>
          </a:p>
          <a:p>
            <a:pPr algn="ctr"/>
            <a:r>
              <a:rPr lang="fr-BE" dirty="0" smtClean="0"/>
              <a:t>Inhumé le 28 octobre 1949</a:t>
            </a:r>
          </a:p>
          <a:p>
            <a:pPr algn="ctr"/>
            <a:r>
              <a:rPr lang="fr-BE" dirty="0" smtClean="0"/>
              <a:t>Célibataire</a:t>
            </a:r>
          </a:p>
          <a:p>
            <a:pPr algn="ctr"/>
            <a:endParaRPr lang="fr-BE" dirty="0"/>
          </a:p>
          <a:p>
            <a:pPr algn="ctr"/>
            <a:r>
              <a:rPr lang="fr-BE" dirty="0" smtClean="0"/>
              <a:t>Régiment: </a:t>
            </a:r>
            <a:r>
              <a:rPr lang="fr-BE" dirty="0"/>
              <a:t>?</a:t>
            </a:r>
            <a:endParaRPr lang="fr-BE" dirty="0" smtClean="0"/>
          </a:p>
          <a:p>
            <a:pPr algn="ctr"/>
            <a:r>
              <a:rPr lang="fr-BE" dirty="0" smtClean="0"/>
              <a:t>Statut: décédé en Irlande</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14-5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96572" y="779526"/>
            <a:ext cx="4444402" cy="1200329"/>
          </a:xfrm>
          <a:prstGeom prst="rect">
            <a:avLst/>
          </a:prstGeom>
          <a:noFill/>
        </p:spPr>
        <p:txBody>
          <a:bodyPr wrap="square" rtlCol="0">
            <a:spAutoFit/>
          </a:bodyPr>
          <a:lstStyle/>
          <a:p>
            <a:pPr algn="just"/>
            <a:r>
              <a:rPr lang="fr-BE" sz="7200" dirty="0" smtClean="0">
                <a:latin typeface="French Script MT" panose="03020402040607040605" pitchFamily="66" charset="0"/>
              </a:rPr>
              <a:t>Emile </a:t>
            </a:r>
            <a:r>
              <a:rPr lang="fr-BE" sz="7200" dirty="0" err="1" smtClean="0">
                <a:latin typeface="French Script MT" panose="03020402040607040605" pitchFamily="66" charset="0"/>
              </a:rPr>
              <a:t>Pinchaers</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988484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1129</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1908 – 38 ans</a:t>
            </a:r>
          </a:p>
          <a:p>
            <a:pPr algn="ctr"/>
            <a:r>
              <a:rPr lang="fr-BE" dirty="0" smtClean="0"/>
              <a:t>Décédé le 28 décembre 1946</a:t>
            </a:r>
          </a:p>
          <a:p>
            <a:pPr algn="ctr"/>
            <a:r>
              <a:rPr lang="fr-BE" dirty="0" smtClean="0"/>
              <a:t>Inhumé le ?</a:t>
            </a:r>
          </a:p>
          <a:p>
            <a:pPr algn="ctr"/>
            <a:r>
              <a:rPr lang="fr-BE" dirty="0" smtClean="0"/>
              <a:t>Epoux de Madame </a:t>
            </a:r>
            <a:r>
              <a:rPr lang="fr-BE" dirty="0" err="1" smtClean="0"/>
              <a:t>Sindie</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12-10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33633" y="779526"/>
            <a:ext cx="3570279" cy="1200329"/>
          </a:xfrm>
          <a:prstGeom prst="rect">
            <a:avLst/>
          </a:prstGeom>
          <a:noFill/>
        </p:spPr>
        <p:txBody>
          <a:bodyPr wrap="square" rtlCol="0">
            <a:spAutoFit/>
          </a:bodyPr>
          <a:lstStyle/>
          <a:p>
            <a:pPr algn="just"/>
            <a:r>
              <a:rPr lang="fr-BE" sz="7200" dirty="0" smtClean="0">
                <a:latin typeface="French Script MT" panose="03020402040607040605" pitchFamily="66" charset="0"/>
              </a:rPr>
              <a:t>Gaston </a:t>
            </a:r>
            <a:r>
              <a:rPr lang="fr-BE" sz="7200" dirty="0" err="1" smtClean="0">
                <a:latin typeface="French Script MT" panose="03020402040607040605" pitchFamily="66" charset="0"/>
              </a:rPr>
              <a:t>Piret</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944297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113</a:t>
            </a:fld>
            <a:endParaRPr lang="fr-BE" dirty="0"/>
          </a:p>
        </p:txBody>
      </p:sp>
      <p:sp>
        <p:nvSpPr>
          <p:cNvPr id="5" name="ZoneTexte 4"/>
          <p:cNvSpPr txBox="1"/>
          <p:nvPr/>
        </p:nvSpPr>
        <p:spPr>
          <a:xfrm>
            <a:off x="1058843" y="779526"/>
            <a:ext cx="4657635" cy="1200329"/>
          </a:xfrm>
          <a:prstGeom prst="rect">
            <a:avLst/>
          </a:prstGeom>
          <a:noFill/>
        </p:spPr>
        <p:txBody>
          <a:bodyPr wrap="square" rtlCol="0">
            <a:spAutoFit/>
          </a:bodyPr>
          <a:lstStyle/>
          <a:p>
            <a:r>
              <a:rPr lang="fr-BE" sz="7200" dirty="0" smtClean="0">
                <a:latin typeface="French Script MT" panose="03020402040607040605" pitchFamily="66" charset="0"/>
              </a:rPr>
              <a:t>Romain </a:t>
            </a:r>
            <a:r>
              <a:rPr lang="fr-BE" sz="7200" dirty="0" err="1" smtClean="0">
                <a:latin typeface="French Script MT" panose="03020402040607040605" pitchFamily="66" charset="0"/>
              </a:rPr>
              <a:t>Renkin</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70 ans</a:t>
            </a:r>
          </a:p>
          <a:p>
            <a:pPr algn="ctr"/>
            <a:r>
              <a:rPr lang="fr-BE" dirty="0" smtClean="0"/>
              <a:t>Décédé le ?</a:t>
            </a:r>
          </a:p>
          <a:p>
            <a:pPr algn="ctr"/>
            <a:r>
              <a:rPr lang="fr-BE" dirty="0" smtClean="0"/>
              <a:t>Inhumé le  15 octobre 1949</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6978303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1130</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 </a:t>
            </a:r>
          </a:p>
          <a:p>
            <a:pPr algn="ctr"/>
            <a:r>
              <a:rPr lang="fr-BE" dirty="0" smtClean="0"/>
              <a:t>Décédé le</a:t>
            </a:r>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9-17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2144029" y="764395"/>
            <a:ext cx="2546481" cy="1200329"/>
          </a:xfrm>
          <a:prstGeom prst="rect">
            <a:avLst/>
          </a:prstGeom>
          <a:noFill/>
        </p:spPr>
        <p:txBody>
          <a:bodyPr wrap="square" rtlCol="0">
            <a:spAutoFit/>
          </a:bodyPr>
          <a:lstStyle/>
          <a:p>
            <a:pPr algn="just"/>
            <a:r>
              <a:rPr lang="fr-BE" sz="7200" dirty="0" smtClean="0">
                <a:latin typeface="French Script MT" panose="03020402040607040605" pitchFamily="66" charset="0"/>
              </a:rPr>
              <a:t>.. </a:t>
            </a:r>
            <a:r>
              <a:rPr lang="fr-BE" sz="7200" dirty="0" err="1" smtClean="0">
                <a:latin typeface="French Script MT" panose="03020402040607040605" pitchFamily="66" charset="0"/>
              </a:rPr>
              <a:t>Raick</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507776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1131</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1911 – 37 ans</a:t>
            </a:r>
          </a:p>
          <a:p>
            <a:pPr algn="ctr"/>
            <a:r>
              <a:rPr lang="fr-BE" dirty="0" smtClean="0"/>
              <a:t>Décédé le 30 juin 1948</a:t>
            </a:r>
          </a:p>
          <a:p>
            <a:pPr algn="ctr"/>
            <a:r>
              <a:rPr lang="fr-BE" dirty="0" smtClean="0"/>
              <a:t>Inhumé </a:t>
            </a:r>
          </a:p>
          <a:p>
            <a:pPr algn="ctr"/>
            <a:r>
              <a:rPr lang="fr-BE" dirty="0" smtClean="0"/>
              <a:t>Epoux de Madame </a:t>
            </a:r>
            <a:r>
              <a:rPr lang="fr-BE" dirty="0" err="1" smtClean="0"/>
              <a:t>Biddels</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92565" y="779526"/>
            <a:ext cx="4052415" cy="1200329"/>
          </a:xfrm>
          <a:prstGeom prst="rect">
            <a:avLst/>
          </a:prstGeom>
          <a:noFill/>
        </p:spPr>
        <p:txBody>
          <a:bodyPr wrap="square" rtlCol="0">
            <a:spAutoFit/>
          </a:bodyPr>
          <a:lstStyle/>
          <a:p>
            <a:pPr algn="just"/>
            <a:r>
              <a:rPr lang="fr-BE" sz="7200" dirty="0" smtClean="0">
                <a:latin typeface="French Script MT" panose="03020402040607040605" pitchFamily="66" charset="0"/>
              </a:rPr>
              <a:t>Pierre </a:t>
            </a:r>
            <a:r>
              <a:rPr lang="fr-BE" sz="7200" dirty="0" err="1" smtClean="0">
                <a:latin typeface="French Script MT" panose="03020402040607040605" pitchFamily="66" charset="0"/>
              </a:rPr>
              <a:t>Raquet</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565388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1132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1917 – 24 ans</a:t>
            </a:r>
          </a:p>
          <a:p>
            <a:pPr algn="ctr"/>
            <a:r>
              <a:rPr lang="fr-BE" dirty="0" smtClean="0"/>
              <a:t>Décédé le 1 mars 1941</a:t>
            </a:r>
          </a:p>
          <a:p>
            <a:pPr algn="ctr"/>
            <a:r>
              <a:rPr lang="fr-BE" dirty="0" smtClean="0"/>
              <a:t>Inhumé le ?</a:t>
            </a:r>
          </a:p>
          <a:p>
            <a:pPr algn="ctr"/>
            <a:r>
              <a:rPr lang="fr-BE" dirty="0" smtClean="0"/>
              <a:t>Célibataire</a:t>
            </a:r>
          </a:p>
          <a:p>
            <a:pPr algn="ctr"/>
            <a:endParaRPr lang="fr-BE" dirty="0" smtClean="0"/>
          </a:p>
          <a:p>
            <a:pPr algn="ctr"/>
            <a:r>
              <a:rPr lang="fr-BE" dirty="0" smtClean="0"/>
              <a:t>Régiment: Artillerie de Forteresse</a:t>
            </a:r>
          </a:p>
          <a:p>
            <a:pPr algn="ctr"/>
            <a:r>
              <a:rPr lang="fr-BE" dirty="0" smtClean="0"/>
              <a:t>Statut: Soldat</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10-2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75310" y="779526"/>
            <a:ext cx="3686926" cy="1200329"/>
          </a:xfrm>
          <a:prstGeom prst="rect">
            <a:avLst/>
          </a:prstGeom>
          <a:noFill/>
        </p:spPr>
        <p:txBody>
          <a:bodyPr wrap="square" rtlCol="0">
            <a:spAutoFit/>
          </a:bodyPr>
          <a:lstStyle/>
          <a:p>
            <a:pPr algn="just"/>
            <a:r>
              <a:rPr lang="fr-BE" sz="7200" dirty="0" smtClean="0">
                <a:latin typeface="French Script MT" panose="03020402040607040605" pitchFamily="66" charset="0"/>
              </a:rPr>
              <a:t>Albert Remy</a:t>
            </a:r>
          </a:p>
        </p:txBody>
      </p:sp>
    </p:spTree>
    <p:extLst>
      <p:ext uri="{BB962C8B-B14F-4D97-AF65-F5344CB8AC3E}">
        <p14:creationId xmlns:p14="http://schemas.microsoft.com/office/powerpoint/2010/main" val="31385557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1133</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 </a:t>
            </a:r>
          </a:p>
          <a:p>
            <a:pPr algn="ctr"/>
            <a:r>
              <a:rPr lang="fr-BE" dirty="0" smtClean="0"/>
              <a:t>Décédé le </a:t>
            </a:r>
          </a:p>
          <a:p>
            <a:pPr algn="ctr"/>
            <a:r>
              <a:rPr lang="fr-BE" dirty="0" smtClean="0"/>
              <a:t>Inhumé le ?</a:t>
            </a:r>
          </a:p>
          <a:p>
            <a:pPr algn="ctr"/>
            <a:r>
              <a:rPr lang="fr-BE" dirty="0" smtClean="0"/>
              <a:t>Epoux de </a:t>
            </a:r>
          </a:p>
          <a:p>
            <a:pPr algn="ctr"/>
            <a:endParaRPr lang="fr-BE" dirty="0" smtClean="0"/>
          </a:p>
          <a:p>
            <a:pPr algn="ctr"/>
            <a:r>
              <a:rPr lang="fr-BE" dirty="0" smtClean="0"/>
              <a:t>Régiment: </a:t>
            </a:r>
          </a:p>
          <a:p>
            <a:pPr algn="ctr"/>
            <a:r>
              <a:rPr lang="fr-BE" dirty="0" smtClean="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9-16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2018399" y="779526"/>
            <a:ext cx="2800747" cy="1200329"/>
          </a:xfrm>
          <a:prstGeom prst="rect">
            <a:avLst/>
          </a:prstGeom>
          <a:noFill/>
        </p:spPr>
        <p:txBody>
          <a:bodyPr wrap="square" rtlCol="0">
            <a:spAutoFit/>
          </a:bodyPr>
          <a:lstStyle/>
          <a:p>
            <a:pPr algn="just"/>
            <a:r>
              <a:rPr lang="fr-BE" sz="7200" dirty="0" smtClean="0">
                <a:latin typeface="French Script MT" panose="03020402040607040605" pitchFamily="66" charset="0"/>
              </a:rPr>
              <a:t>.. </a:t>
            </a:r>
            <a:r>
              <a:rPr lang="fr-BE" sz="7200" dirty="0" err="1" smtClean="0">
                <a:latin typeface="French Script MT" panose="03020402040607040605" pitchFamily="66" charset="0"/>
              </a:rPr>
              <a:t>Renzen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664422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1134</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1915 – 25 ans</a:t>
            </a:r>
          </a:p>
          <a:p>
            <a:pPr algn="ctr"/>
            <a:r>
              <a:rPr lang="fr-BE" dirty="0" smtClean="0"/>
              <a:t>Décédé le 2 décembre 1940</a:t>
            </a:r>
          </a:p>
          <a:p>
            <a:pPr algn="ctr"/>
            <a:r>
              <a:rPr lang="fr-BE" dirty="0" smtClean="0"/>
              <a:t>Inhumé le ?</a:t>
            </a:r>
          </a:p>
          <a:p>
            <a:pPr algn="ctr"/>
            <a:r>
              <a:rPr lang="fr-BE" dirty="0" smtClean="0"/>
              <a:t>Epoux de Madame </a:t>
            </a:r>
            <a:r>
              <a:rPr lang="fr-BE" dirty="0" err="1" smtClean="0"/>
              <a:t>Dosseray</a:t>
            </a:r>
            <a:endParaRPr lang="fr-BE" dirty="0" smtClean="0"/>
          </a:p>
          <a:p>
            <a:pPr algn="ctr"/>
            <a:endParaRPr lang="fr-BE" dirty="0" smtClean="0"/>
          </a:p>
          <a:p>
            <a:pPr algn="ctr"/>
            <a:r>
              <a:rPr lang="fr-BE" dirty="0" smtClean="0"/>
              <a:t>Régiment: ?</a:t>
            </a:r>
          </a:p>
          <a:p>
            <a:pPr algn="ctr"/>
            <a:r>
              <a:rPr lang="fr-BE" dirty="0" smtClean="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56369" y="779526"/>
            <a:ext cx="4524807" cy="1200329"/>
          </a:xfrm>
          <a:prstGeom prst="rect">
            <a:avLst/>
          </a:prstGeom>
          <a:noFill/>
        </p:spPr>
        <p:txBody>
          <a:bodyPr wrap="square" rtlCol="0">
            <a:spAutoFit/>
          </a:bodyPr>
          <a:lstStyle/>
          <a:p>
            <a:pPr algn="just"/>
            <a:r>
              <a:rPr lang="fr-BE" sz="7200" dirty="0" smtClean="0">
                <a:latin typeface="French Script MT" panose="03020402040607040605" pitchFamily="66" charset="0"/>
              </a:rPr>
              <a:t>Guillaume Riga</a:t>
            </a:r>
          </a:p>
        </p:txBody>
      </p:sp>
    </p:spTree>
    <p:extLst>
      <p:ext uri="{BB962C8B-B14F-4D97-AF65-F5344CB8AC3E}">
        <p14:creationId xmlns:p14="http://schemas.microsoft.com/office/powerpoint/2010/main" val="1319970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1135</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1913 – 27 ans</a:t>
            </a:r>
          </a:p>
          <a:p>
            <a:pPr algn="ctr"/>
            <a:r>
              <a:rPr lang="fr-BE" dirty="0" smtClean="0"/>
              <a:t>Décédé le 17 novembre 1940</a:t>
            </a:r>
          </a:p>
          <a:p>
            <a:pPr algn="ctr"/>
            <a:r>
              <a:rPr lang="fr-BE" dirty="0" smtClean="0"/>
              <a:t>Inhumé le ?</a:t>
            </a:r>
          </a:p>
          <a:p>
            <a:pPr algn="ctr"/>
            <a:r>
              <a:rPr lang="fr-BE" dirty="0" smtClean="0"/>
              <a:t>Epoux de Madame </a:t>
            </a:r>
            <a:r>
              <a:rPr lang="fr-BE" dirty="0" err="1" smtClean="0"/>
              <a:t>Galler</a:t>
            </a:r>
            <a:endParaRPr lang="fr-BE" dirty="0" smtClean="0"/>
          </a:p>
          <a:p>
            <a:pPr algn="ctr"/>
            <a:endParaRPr lang="fr-BE" dirty="0" smtClean="0"/>
          </a:p>
          <a:p>
            <a:pPr algn="ctr"/>
            <a:r>
              <a:rPr lang="fr-BE" dirty="0" smtClean="0"/>
              <a:t>Régiment: 25</a:t>
            </a:r>
            <a:r>
              <a:rPr lang="fr-BE" baseline="30000" dirty="0" smtClean="0"/>
              <a:t>e</a:t>
            </a:r>
            <a:r>
              <a:rPr lang="fr-BE" dirty="0" smtClean="0"/>
              <a:t> de Ligne</a:t>
            </a:r>
          </a:p>
          <a:p>
            <a:pPr algn="ctr"/>
            <a:r>
              <a:rPr lang="fr-BE" dirty="0" smtClean="0"/>
              <a:t>Statut: Soldat</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9-6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97197" y="764395"/>
            <a:ext cx="3643151" cy="1200329"/>
          </a:xfrm>
          <a:prstGeom prst="rect">
            <a:avLst/>
          </a:prstGeom>
          <a:noFill/>
        </p:spPr>
        <p:txBody>
          <a:bodyPr wrap="square" rtlCol="0">
            <a:spAutoFit/>
          </a:bodyPr>
          <a:lstStyle/>
          <a:p>
            <a:pPr algn="just"/>
            <a:r>
              <a:rPr lang="fr-BE" sz="7200" dirty="0" smtClean="0">
                <a:latin typeface="French Script MT" panose="03020402040607040605" pitchFamily="66" charset="0"/>
              </a:rPr>
              <a:t>Paul Robert</a:t>
            </a:r>
          </a:p>
        </p:txBody>
      </p:sp>
    </p:spTree>
    <p:extLst>
      <p:ext uri="{BB962C8B-B14F-4D97-AF65-F5344CB8AC3E}">
        <p14:creationId xmlns:p14="http://schemas.microsoft.com/office/powerpoint/2010/main" val="1842105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1136</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1901 – 21 ans</a:t>
            </a:r>
          </a:p>
          <a:p>
            <a:pPr algn="ctr"/>
            <a:r>
              <a:rPr lang="fr-BE" dirty="0" smtClean="0"/>
              <a:t>Décédé le 28 janvier 1922</a:t>
            </a:r>
          </a:p>
          <a:p>
            <a:pPr algn="ctr"/>
            <a:r>
              <a:rPr lang="fr-BE" dirty="0" smtClean="0"/>
              <a:t>Inhumé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6-5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31812" y="797052"/>
            <a:ext cx="3973922" cy="1200329"/>
          </a:xfrm>
          <a:prstGeom prst="rect">
            <a:avLst/>
          </a:prstGeom>
          <a:noFill/>
        </p:spPr>
        <p:txBody>
          <a:bodyPr wrap="square" rtlCol="0">
            <a:spAutoFit/>
          </a:bodyPr>
          <a:lstStyle/>
          <a:p>
            <a:pPr algn="just"/>
            <a:r>
              <a:rPr lang="fr-BE" sz="7200" dirty="0" smtClean="0">
                <a:latin typeface="French Script MT" panose="03020402040607040605" pitchFamily="66" charset="0"/>
              </a:rPr>
              <a:t>Gustave Rock</a:t>
            </a:r>
          </a:p>
        </p:txBody>
      </p:sp>
    </p:spTree>
    <p:extLst>
      <p:ext uri="{BB962C8B-B14F-4D97-AF65-F5344CB8AC3E}">
        <p14:creationId xmlns:p14="http://schemas.microsoft.com/office/powerpoint/2010/main" val="2277813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1137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1911 – 29 ans</a:t>
            </a:r>
          </a:p>
          <a:p>
            <a:pPr algn="ctr"/>
            <a:r>
              <a:rPr lang="fr-BE" dirty="0" smtClean="0"/>
              <a:t>Décédé le 10 septembre 1940</a:t>
            </a:r>
          </a:p>
          <a:p>
            <a:pPr algn="ctr"/>
            <a:r>
              <a:rPr lang="fr-BE" dirty="0" smtClean="0"/>
              <a:t>Inhumé le ?</a:t>
            </a:r>
          </a:p>
          <a:p>
            <a:pPr algn="ctr"/>
            <a:r>
              <a:rPr lang="fr-BE" dirty="0" smtClean="0"/>
              <a:t>Célibataire</a:t>
            </a:r>
          </a:p>
          <a:p>
            <a:pPr algn="ctr"/>
            <a:endParaRPr lang="fr-BE" dirty="0" smtClean="0"/>
          </a:p>
          <a:p>
            <a:pPr algn="ctr"/>
            <a:r>
              <a:rPr lang="fr-BE" dirty="0" smtClean="0"/>
              <a:t>Régiment: 3</a:t>
            </a:r>
            <a:r>
              <a:rPr lang="fr-BE" baseline="30000" dirty="0" smtClean="0"/>
              <a:t>e</a:t>
            </a:r>
            <a:r>
              <a:rPr lang="fr-BE" dirty="0" smtClean="0"/>
              <a:t> d’Artillerie</a:t>
            </a:r>
          </a:p>
          <a:p>
            <a:pPr algn="ctr"/>
            <a:r>
              <a:rPr lang="fr-BE" dirty="0" smtClean="0"/>
              <a:t>Statut: Brigadier</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10-5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18602" y="779526"/>
            <a:ext cx="4400342" cy="1200329"/>
          </a:xfrm>
          <a:prstGeom prst="rect">
            <a:avLst/>
          </a:prstGeom>
          <a:noFill/>
        </p:spPr>
        <p:txBody>
          <a:bodyPr wrap="square" rtlCol="0">
            <a:spAutoFit/>
          </a:bodyPr>
          <a:lstStyle/>
          <a:p>
            <a:pPr algn="just"/>
            <a:r>
              <a:rPr lang="fr-BE" sz="7200" dirty="0" smtClean="0">
                <a:latin typeface="French Script MT" panose="03020402040607040605" pitchFamily="66" charset="0"/>
              </a:rPr>
              <a:t>Robert Roland</a:t>
            </a:r>
          </a:p>
        </p:txBody>
      </p:sp>
    </p:spTree>
    <p:extLst>
      <p:ext uri="{BB962C8B-B14F-4D97-AF65-F5344CB8AC3E}">
        <p14:creationId xmlns:p14="http://schemas.microsoft.com/office/powerpoint/2010/main" val="18429115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1138</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1912 –32 ans</a:t>
            </a:r>
          </a:p>
          <a:p>
            <a:pPr algn="ctr"/>
            <a:r>
              <a:rPr lang="fr-BE" dirty="0" smtClean="0"/>
              <a:t>Décédé le 2 septembre 1944</a:t>
            </a:r>
          </a:p>
          <a:p>
            <a:pPr algn="ctr"/>
            <a:r>
              <a:rPr lang="fr-BE" dirty="0" smtClean="0"/>
              <a:t>Inhumé le 15 septembre 1945</a:t>
            </a:r>
          </a:p>
          <a:p>
            <a:pPr algn="ctr"/>
            <a:r>
              <a:rPr lang="fr-BE" dirty="0" smtClean="0"/>
              <a:t>Epoux de Madame </a:t>
            </a:r>
            <a:r>
              <a:rPr lang="fr-BE" dirty="0" err="1" smtClean="0"/>
              <a:t>Thilmann</a:t>
            </a:r>
            <a:endParaRPr lang="fr-BE" dirty="0" smtClean="0"/>
          </a:p>
          <a:p>
            <a:pPr algn="ctr"/>
            <a:endParaRPr lang="fr-BE" dirty="0" smtClean="0"/>
          </a:p>
          <a:p>
            <a:pPr algn="ctr"/>
            <a:r>
              <a:rPr lang="fr-BE" dirty="0" smtClean="0"/>
              <a:t>Régiment: ?</a:t>
            </a:r>
          </a:p>
          <a:p>
            <a:pPr algn="ctr"/>
            <a:r>
              <a:rPr lang="fr-BE" dirty="0" smtClean="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11-14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59318" y="779526"/>
            <a:ext cx="4318910" cy="1200329"/>
          </a:xfrm>
          <a:prstGeom prst="rect">
            <a:avLst/>
          </a:prstGeom>
          <a:noFill/>
        </p:spPr>
        <p:txBody>
          <a:bodyPr wrap="square" rtlCol="0">
            <a:spAutoFit/>
          </a:bodyPr>
          <a:lstStyle/>
          <a:p>
            <a:pPr algn="just"/>
            <a:r>
              <a:rPr lang="fr-BE" sz="7200" dirty="0" smtClean="0">
                <a:latin typeface="French Script MT" panose="03020402040607040605" pitchFamily="66" charset="0"/>
              </a:rPr>
              <a:t>René </a:t>
            </a:r>
            <a:r>
              <a:rPr lang="fr-BE" sz="7200" dirty="0" err="1" smtClean="0">
                <a:latin typeface="French Script MT" panose="03020402040607040605" pitchFamily="66" charset="0"/>
              </a:rPr>
              <a:t>Ronvaux</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399907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1139</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1906 – 37 ans</a:t>
            </a:r>
          </a:p>
          <a:p>
            <a:pPr algn="ctr"/>
            <a:r>
              <a:rPr lang="fr-BE" dirty="0" smtClean="0"/>
              <a:t>Décédé le 28 octobre 1943</a:t>
            </a:r>
          </a:p>
          <a:p>
            <a:pPr algn="ctr"/>
            <a:r>
              <a:rPr lang="fr-BE" dirty="0" smtClean="0"/>
              <a:t>Inhumé le 28 octobre 1949</a:t>
            </a:r>
          </a:p>
          <a:p>
            <a:pPr algn="ctr"/>
            <a:r>
              <a:rPr lang="fr-BE" dirty="0" smtClean="0"/>
              <a:t>Célibataire</a:t>
            </a:r>
          </a:p>
          <a:p>
            <a:pPr algn="ctr"/>
            <a:endParaRPr lang="fr-BE" dirty="0"/>
          </a:p>
          <a:p>
            <a:pPr algn="ctr"/>
            <a:r>
              <a:rPr lang="fr-BE" dirty="0" smtClean="0"/>
              <a:t>Régiment: </a:t>
            </a:r>
            <a:r>
              <a:rPr lang="fr-BE" dirty="0"/>
              <a:t>?</a:t>
            </a:r>
            <a:endParaRPr lang="fr-BE" dirty="0" smtClean="0"/>
          </a:p>
          <a:p>
            <a:pPr algn="ctr"/>
            <a:r>
              <a:rPr lang="fr-BE" dirty="0" smtClean="0"/>
              <a:t>Statut: décédé à Liverpool</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15-2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71749" y="779526"/>
            <a:ext cx="4094048" cy="1200329"/>
          </a:xfrm>
          <a:prstGeom prst="rect">
            <a:avLst/>
          </a:prstGeom>
          <a:noFill/>
        </p:spPr>
        <p:txBody>
          <a:bodyPr wrap="square" rtlCol="0">
            <a:spAutoFit/>
          </a:bodyPr>
          <a:lstStyle/>
          <a:p>
            <a:pPr algn="just"/>
            <a:r>
              <a:rPr lang="fr-BE" sz="7200" dirty="0" smtClean="0">
                <a:latin typeface="French Script MT" panose="03020402040607040605" pitchFamily="66" charset="0"/>
              </a:rPr>
              <a:t>Marcel </a:t>
            </a:r>
            <a:r>
              <a:rPr lang="fr-BE" sz="7200" dirty="0" err="1" smtClean="0">
                <a:latin typeface="French Script MT" panose="03020402040607040605" pitchFamily="66" charset="0"/>
              </a:rPr>
              <a:t>Rook</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3509216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114</a:t>
            </a:fld>
            <a:endParaRPr lang="fr-BE" dirty="0"/>
          </a:p>
        </p:txBody>
      </p:sp>
      <p:sp>
        <p:nvSpPr>
          <p:cNvPr id="5" name="ZoneTexte 4"/>
          <p:cNvSpPr txBox="1"/>
          <p:nvPr/>
        </p:nvSpPr>
        <p:spPr>
          <a:xfrm>
            <a:off x="1042343" y="779526"/>
            <a:ext cx="4690636" cy="1200329"/>
          </a:xfrm>
          <a:prstGeom prst="rect">
            <a:avLst/>
          </a:prstGeom>
          <a:noFill/>
        </p:spPr>
        <p:txBody>
          <a:bodyPr wrap="square" rtlCol="0">
            <a:spAutoFit/>
          </a:bodyPr>
          <a:lstStyle/>
          <a:p>
            <a:r>
              <a:rPr lang="fr-BE" sz="7200" dirty="0" smtClean="0">
                <a:latin typeface="French Script MT" panose="03020402040607040605" pitchFamily="66" charset="0"/>
              </a:rPr>
              <a:t>Victor </a:t>
            </a:r>
            <a:r>
              <a:rPr lang="fr-BE" sz="7200" dirty="0" err="1" smtClean="0">
                <a:latin typeface="French Script MT" panose="03020402040607040605" pitchFamily="66" charset="0"/>
              </a:rPr>
              <a:t>Rodrique</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78 ans</a:t>
            </a:r>
          </a:p>
          <a:p>
            <a:pPr algn="ctr"/>
            <a:r>
              <a:rPr lang="fr-BE" dirty="0" smtClean="0"/>
              <a:t>Décédé le ?</a:t>
            </a:r>
          </a:p>
          <a:p>
            <a:pPr algn="ctr"/>
            <a:r>
              <a:rPr lang="fr-BE" dirty="0" smtClean="0"/>
              <a:t>Inhumé le 24 octobre 1953</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55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844150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1140</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Née en 1887 – 54 ans</a:t>
            </a:r>
          </a:p>
          <a:p>
            <a:pPr algn="ctr"/>
            <a:r>
              <a:rPr lang="fr-BE" dirty="0" smtClean="0"/>
              <a:t>Décédée le</a:t>
            </a:r>
            <a:r>
              <a:rPr lang="fr-BE" dirty="0"/>
              <a:t> </a:t>
            </a:r>
            <a:r>
              <a:rPr lang="fr-BE" dirty="0" smtClean="0"/>
              <a:t>26 novembre 1941</a:t>
            </a:r>
          </a:p>
          <a:p>
            <a:pPr algn="ctr"/>
            <a:r>
              <a:rPr lang="fr-BE" dirty="0" smtClean="0"/>
              <a:t>Inhumé </a:t>
            </a:r>
          </a:p>
          <a:p>
            <a:pPr algn="ctr"/>
            <a:r>
              <a:rPr lang="fr-BE" dirty="0" smtClean="0"/>
              <a:t>Epouse de Monsieur Dammel</a:t>
            </a:r>
          </a:p>
          <a:p>
            <a:pPr algn="ctr"/>
            <a:endParaRPr lang="fr-BE" dirty="0"/>
          </a:p>
          <a:p>
            <a:pPr algn="ctr"/>
            <a:r>
              <a:rPr lang="fr-BE" dirty="0" smtClean="0"/>
              <a:t>Régiment: </a:t>
            </a:r>
            <a:r>
              <a:rPr lang="fr-BE" dirty="0"/>
              <a:t>?</a:t>
            </a:r>
            <a:endParaRPr lang="fr-BE" dirty="0" smtClean="0"/>
          </a:p>
          <a:p>
            <a:pPr algn="ctr"/>
            <a:r>
              <a:rPr lang="fr-BE" dirty="0" smtClean="0"/>
              <a:t>Statut: Victime civile 14-18</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3-1-1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14801" y="779526"/>
            <a:ext cx="5007944" cy="1200329"/>
          </a:xfrm>
          <a:prstGeom prst="rect">
            <a:avLst/>
          </a:prstGeom>
          <a:noFill/>
        </p:spPr>
        <p:txBody>
          <a:bodyPr wrap="square" rtlCol="0">
            <a:spAutoFit/>
          </a:bodyPr>
          <a:lstStyle/>
          <a:p>
            <a:pPr algn="just"/>
            <a:r>
              <a:rPr lang="fr-BE" sz="7200" dirty="0" smtClean="0">
                <a:latin typeface="French Script MT" panose="03020402040607040605" pitchFamily="66" charset="0"/>
              </a:rPr>
              <a:t>Juliette Rousseau</a:t>
            </a:r>
          </a:p>
        </p:txBody>
      </p:sp>
    </p:spTree>
    <p:extLst>
      <p:ext uri="{BB962C8B-B14F-4D97-AF65-F5344CB8AC3E}">
        <p14:creationId xmlns:p14="http://schemas.microsoft.com/office/powerpoint/2010/main" val="1484668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1141</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1918 – 13 jours</a:t>
            </a:r>
          </a:p>
          <a:p>
            <a:pPr algn="ctr"/>
            <a:r>
              <a:rPr lang="fr-BE" dirty="0" smtClean="0"/>
              <a:t>Décédé le 26 novembre 1918</a:t>
            </a:r>
          </a:p>
          <a:p>
            <a:pPr algn="ctr"/>
            <a:r>
              <a:rPr lang="fr-BE" dirty="0" smtClean="0"/>
              <a:t>Inhumé le ?</a:t>
            </a:r>
          </a:p>
          <a:p>
            <a:pPr algn="ct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évacué belge</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8-16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78001" y="779526"/>
            <a:ext cx="3881543" cy="1200329"/>
          </a:xfrm>
          <a:prstGeom prst="rect">
            <a:avLst/>
          </a:prstGeom>
          <a:noFill/>
        </p:spPr>
        <p:txBody>
          <a:bodyPr wrap="square" rtlCol="0">
            <a:spAutoFit/>
          </a:bodyPr>
          <a:lstStyle/>
          <a:p>
            <a:pPr algn="just"/>
            <a:r>
              <a:rPr lang="fr-BE" sz="7200" dirty="0" smtClean="0">
                <a:latin typeface="French Script MT" panose="03020402040607040605" pitchFamily="66" charset="0"/>
              </a:rPr>
              <a:t>Félicien Ruel</a:t>
            </a:r>
          </a:p>
        </p:txBody>
      </p:sp>
    </p:spTree>
    <p:extLst>
      <p:ext uri="{BB962C8B-B14F-4D97-AF65-F5344CB8AC3E}">
        <p14:creationId xmlns:p14="http://schemas.microsoft.com/office/powerpoint/2010/main" val="73778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1142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1915 – 25 ans</a:t>
            </a:r>
          </a:p>
          <a:p>
            <a:pPr algn="ctr"/>
            <a:r>
              <a:rPr lang="fr-BE" dirty="0" smtClean="0"/>
              <a:t>Décédé le 16 août 1940</a:t>
            </a:r>
          </a:p>
          <a:p>
            <a:pPr algn="ctr"/>
            <a:r>
              <a:rPr lang="fr-BE" dirty="0" smtClean="0"/>
              <a:t>Inhumé le ?</a:t>
            </a:r>
          </a:p>
          <a:p>
            <a:pPr algn="ctr"/>
            <a:r>
              <a:rPr lang="fr-BE" dirty="0" smtClean="0"/>
              <a:t>Epoux de Madame Martin</a:t>
            </a:r>
          </a:p>
          <a:p>
            <a:pPr algn="ctr"/>
            <a:endParaRPr lang="fr-BE" dirty="0" smtClean="0"/>
          </a:p>
          <a:p>
            <a:pPr algn="ctr"/>
            <a:r>
              <a:rPr lang="fr-BE" dirty="0" smtClean="0"/>
              <a:t>Régiment: 2</a:t>
            </a:r>
            <a:r>
              <a:rPr lang="fr-BE" baseline="30000" dirty="0" smtClean="0"/>
              <a:t>e</a:t>
            </a:r>
            <a:r>
              <a:rPr lang="fr-BE" dirty="0" smtClean="0"/>
              <a:t> Cyclistes Frontière</a:t>
            </a:r>
          </a:p>
          <a:p>
            <a:pPr algn="ctr"/>
            <a:r>
              <a:rPr lang="fr-BE" dirty="0" smtClean="0"/>
              <a:t>Statut: Soldat</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10-12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75895" y="779526"/>
            <a:ext cx="4685756" cy="1200329"/>
          </a:xfrm>
          <a:prstGeom prst="rect">
            <a:avLst/>
          </a:prstGeom>
          <a:noFill/>
        </p:spPr>
        <p:txBody>
          <a:bodyPr wrap="square" rtlCol="0">
            <a:spAutoFit/>
          </a:bodyPr>
          <a:lstStyle/>
          <a:p>
            <a:pPr algn="just"/>
            <a:r>
              <a:rPr lang="fr-BE" sz="7200" dirty="0" smtClean="0">
                <a:latin typeface="French Script MT" panose="03020402040607040605" pitchFamily="66" charset="0"/>
              </a:rPr>
              <a:t>Boris </a:t>
            </a:r>
            <a:r>
              <a:rPr lang="fr-BE" sz="7200" dirty="0" err="1" smtClean="0">
                <a:latin typeface="French Script MT" panose="03020402040607040605" pitchFamily="66" charset="0"/>
              </a:rPr>
              <a:t>Samovitch</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0815869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1143</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1906– 34 ans</a:t>
            </a:r>
          </a:p>
          <a:p>
            <a:pPr algn="ctr"/>
            <a:r>
              <a:rPr lang="fr-BE" dirty="0" smtClean="0"/>
              <a:t>Décédé le 12 août 1940</a:t>
            </a:r>
          </a:p>
          <a:p>
            <a:pPr algn="ctr"/>
            <a:r>
              <a:rPr lang="fr-BE" dirty="0" smtClean="0"/>
              <a:t>Inhumé le ?</a:t>
            </a:r>
          </a:p>
          <a:p>
            <a:pPr algn="ctr"/>
            <a:r>
              <a:rPr lang="fr-BE" dirty="0" smtClean="0"/>
              <a:t>Epoux de Madame </a:t>
            </a:r>
            <a:r>
              <a:rPr lang="fr-BE" dirty="0" err="1" smtClean="0"/>
              <a:t>Parens</a:t>
            </a:r>
            <a:endParaRPr lang="fr-BE" dirty="0" smtClean="0"/>
          </a:p>
          <a:p>
            <a:pPr algn="ctr"/>
            <a:endParaRPr lang="fr-BE" dirty="0" smtClean="0"/>
          </a:p>
          <a:p>
            <a:pPr algn="ctr"/>
            <a:r>
              <a:rPr lang="fr-BE" dirty="0" smtClean="0"/>
              <a:t>Régiment: C.E.A.</a:t>
            </a:r>
          </a:p>
          <a:p>
            <a:pPr algn="ctr"/>
            <a:r>
              <a:rPr lang="fr-BE" dirty="0" smtClean="0"/>
              <a:t>Statut: Soldat</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9-9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55416" y="779526"/>
            <a:ext cx="4526714" cy="1200329"/>
          </a:xfrm>
          <a:prstGeom prst="rect">
            <a:avLst/>
          </a:prstGeom>
          <a:noFill/>
        </p:spPr>
        <p:txBody>
          <a:bodyPr wrap="square" rtlCol="0">
            <a:spAutoFit/>
          </a:bodyPr>
          <a:lstStyle/>
          <a:p>
            <a:pPr algn="just"/>
            <a:r>
              <a:rPr lang="fr-BE" sz="7200" dirty="0" smtClean="0">
                <a:latin typeface="French Script MT" panose="03020402040607040605" pitchFamily="66" charset="0"/>
              </a:rPr>
              <a:t>Alexandre Sante</a:t>
            </a:r>
          </a:p>
        </p:txBody>
      </p:sp>
    </p:spTree>
    <p:extLst>
      <p:ext uri="{BB962C8B-B14F-4D97-AF65-F5344CB8AC3E}">
        <p14:creationId xmlns:p14="http://schemas.microsoft.com/office/powerpoint/2010/main" val="224723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1144</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1897– 29 ans</a:t>
            </a:r>
          </a:p>
          <a:p>
            <a:pPr algn="ctr"/>
            <a:r>
              <a:rPr lang="fr-BE" dirty="0" smtClean="0"/>
              <a:t>Décédé le 21 octobre 1926</a:t>
            </a:r>
          </a:p>
          <a:p>
            <a:pPr algn="ctr"/>
            <a:r>
              <a:rPr lang="fr-BE" dirty="0" smtClean="0"/>
              <a:t>Inhumé le ?</a:t>
            </a:r>
          </a:p>
          <a:p>
            <a:pPr algn="ctr"/>
            <a:r>
              <a:rPr lang="fr-BE" dirty="0" smtClean="0"/>
              <a:t>Epoux de </a:t>
            </a:r>
            <a:r>
              <a:rPr lang="fr-BE" dirty="0"/>
              <a:t>?</a:t>
            </a:r>
            <a:endParaRPr lang="fr-BE" dirty="0" smtClean="0"/>
          </a:p>
          <a:p>
            <a:pPr algn="ctr"/>
            <a:endParaRPr lang="fr-BE" dirty="0" smtClean="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5-11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08352" y="779526"/>
            <a:ext cx="4820841" cy="1200329"/>
          </a:xfrm>
          <a:prstGeom prst="rect">
            <a:avLst/>
          </a:prstGeom>
          <a:noFill/>
        </p:spPr>
        <p:txBody>
          <a:bodyPr wrap="square" rtlCol="0">
            <a:spAutoFit/>
          </a:bodyPr>
          <a:lstStyle/>
          <a:p>
            <a:pPr algn="just"/>
            <a:r>
              <a:rPr lang="fr-BE" sz="7200" dirty="0" smtClean="0">
                <a:latin typeface="French Script MT" panose="03020402040607040605" pitchFamily="66" charset="0"/>
              </a:rPr>
              <a:t>Gaston </a:t>
            </a:r>
            <a:r>
              <a:rPr lang="fr-BE" sz="7200" dirty="0" err="1" smtClean="0">
                <a:latin typeface="French Script MT" panose="03020402040607040605" pitchFamily="66" charset="0"/>
              </a:rPr>
              <a:t>Sauvenier</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2759020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1145</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 </a:t>
            </a:r>
          </a:p>
          <a:p>
            <a:pPr algn="ctr"/>
            <a:r>
              <a:rPr lang="fr-BE" dirty="0" smtClean="0"/>
              <a:t>Décédé le </a:t>
            </a:r>
          </a:p>
          <a:p>
            <a:pPr algn="ctr"/>
            <a:r>
              <a:rPr lang="fr-BE" dirty="0" smtClean="0"/>
              <a:t>Inhumé le ?</a:t>
            </a:r>
          </a:p>
          <a:p>
            <a:pPr algn="ctr"/>
            <a:r>
              <a:rPr lang="fr-BE" dirty="0" smtClean="0"/>
              <a:t>Epoux de </a:t>
            </a:r>
            <a:r>
              <a:rPr lang="fr-BE" dirty="0"/>
              <a:t>?</a:t>
            </a:r>
            <a:endParaRPr lang="fr-BE" dirty="0" smtClean="0"/>
          </a:p>
          <a:p>
            <a:pPr algn="ctr"/>
            <a:endParaRPr lang="fr-BE" dirty="0" smtClean="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9-13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978958" y="779526"/>
            <a:ext cx="2714562" cy="1200329"/>
          </a:xfrm>
          <a:prstGeom prst="rect">
            <a:avLst/>
          </a:prstGeom>
          <a:noFill/>
        </p:spPr>
        <p:txBody>
          <a:bodyPr wrap="square" rtlCol="0">
            <a:spAutoFit/>
          </a:bodyPr>
          <a:lstStyle/>
          <a:p>
            <a:pPr algn="just"/>
            <a:r>
              <a:rPr lang="fr-BE" sz="7200" dirty="0" smtClean="0">
                <a:latin typeface="French Script MT" panose="03020402040607040605" pitchFamily="66" charset="0"/>
              </a:rPr>
              <a:t>.. Servais</a:t>
            </a:r>
          </a:p>
        </p:txBody>
      </p:sp>
    </p:spTree>
    <p:extLst>
      <p:ext uri="{BB962C8B-B14F-4D97-AF65-F5344CB8AC3E}">
        <p14:creationId xmlns:p14="http://schemas.microsoft.com/office/powerpoint/2010/main" val="12427861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1146</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1914 – 26 ans</a:t>
            </a:r>
          </a:p>
          <a:p>
            <a:pPr algn="ctr"/>
            <a:r>
              <a:rPr lang="fr-BE" dirty="0" smtClean="0"/>
              <a:t>Décédé le 27 mai 1940</a:t>
            </a:r>
          </a:p>
          <a:p>
            <a:pPr algn="ctr"/>
            <a:r>
              <a:rPr lang="fr-BE" dirty="0" smtClean="0"/>
              <a:t>Inhumé le 14 octobre 1966 </a:t>
            </a:r>
          </a:p>
          <a:p>
            <a:pPr algn="ctr"/>
            <a:r>
              <a:rPr lang="fr-BE" dirty="0" smtClean="0"/>
              <a:t>Epoux de Madame Bauwens</a:t>
            </a:r>
          </a:p>
          <a:p>
            <a:pPr algn="ctr"/>
            <a:endParaRPr lang="fr-BE" dirty="0"/>
          </a:p>
          <a:p>
            <a:pPr algn="ctr"/>
            <a:r>
              <a:rPr lang="fr-BE" dirty="0" smtClean="0"/>
              <a:t>Régiment: </a:t>
            </a:r>
            <a:r>
              <a:rPr lang="fr-BE" dirty="0"/>
              <a:t>?</a:t>
            </a:r>
            <a:endParaRPr lang="fr-BE" dirty="0" smtClean="0"/>
          </a:p>
          <a:p>
            <a:pPr algn="ctr"/>
            <a:r>
              <a:rPr lang="fr-BE" dirty="0" smtClean="0"/>
              <a:t>Statut: tué </a:t>
            </a:r>
            <a:r>
              <a:rPr lang="fr-BE" err="1" smtClean="0"/>
              <a:t>a</a:t>
            </a:r>
            <a:r>
              <a:rPr lang="fr-BE" smtClean="0"/>
              <a:t> Ardooie</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7-9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702510" y="779526"/>
            <a:ext cx="3432525" cy="1200329"/>
          </a:xfrm>
          <a:prstGeom prst="rect">
            <a:avLst/>
          </a:prstGeom>
          <a:noFill/>
        </p:spPr>
        <p:txBody>
          <a:bodyPr wrap="square" rtlCol="0">
            <a:spAutoFit/>
          </a:bodyPr>
          <a:lstStyle/>
          <a:p>
            <a:pPr algn="just"/>
            <a:r>
              <a:rPr lang="fr-BE" sz="7200" dirty="0" smtClean="0">
                <a:latin typeface="French Script MT" panose="03020402040607040605" pitchFamily="66" charset="0"/>
              </a:rPr>
              <a:t>Jean Simon</a:t>
            </a:r>
          </a:p>
        </p:txBody>
      </p:sp>
    </p:spTree>
    <p:extLst>
      <p:ext uri="{BB962C8B-B14F-4D97-AF65-F5344CB8AC3E}">
        <p14:creationId xmlns:p14="http://schemas.microsoft.com/office/powerpoint/2010/main" val="25752156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1147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1906 –34 ans</a:t>
            </a:r>
          </a:p>
          <a:p>
            <a:pPr algn="ctr"/>
            <a:r>
              <a:rPr lang="fr-BE" dirty="0" smtClean="0"/>
              <a:t>Décédé le 24 mai 1940</a:t>
            </a:r>
          </a:p>
          <a:p>
            <a:pPr algn="ctr"/>
            <a:r>
              <a:rPr lang="fr-BE" dirty="0" smtClean="0"/>
              <a:t>Inhumé le ?</a:t>
            </a:r>
          </a:p>
          <a:p>
            <a:pPr algn="ctr"/>
            <a:r>
              <a:rPr lang="fr-BE" dirty="0" smtClean="0"/>
              <a:t>Célibataire</a:t>
            </a:r>
          </a:p>
          <a:p>
            <a:pPr algn="ctr"/>
            <a:endParaRPr lang="fr-BE" dirty="0" smtClean="0"/>
          </a:p>
          <a:p>
            <a:pPr algn="ctr"/>
            <a:r>
              <a:rPr lang="fr-BE" dirty="0" smtClean="0"/>
              <a:t>Régiment: ?</a:t>
            </a:r>
          </a:p>
          <a:p>
            <a:pPr algn="ctr"/>
            <a:r>
              <a:rPr lang="fr-BE" dirty="0" smtClean="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11-13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11033" y="779526"/>
            <a:ext cx="4415480" cy="1200329"/>
          </a:xfrm>
          <a:prstGeom prst="rect">
            <a:avLst/>
          </a:prstGeom>
          <a:noFill/>
        </p:spPr>
        <p:txBody>
          <a:bodyPr wrap="square" rtlCol="0">
            <a:spAutoFit/>
          </a:bodyPr>
          <a:lstStyle/>
          <a:p>
            <a:pPr algn="just"/>
            <a:r>
              <a:rPr lang="fr-BE" sz="7200" dirty="0" smtClean="0">
                <a:latin typeface="French Script MT" panose="03020402040607040605" pitchFamily="66" charset="0"/>
              </a:rPr>
              <a:t>Nicolas Simon</a:t>
            </a:r>
          </a:p>
        </p:txBody>
      </p:sp>
    </p:spTree>
    <p:extLst>
      <p:ext uri="{BB962C8B-B14F-4D97-AF65-F5344CB8AC3E}">
        <p14:creationId xmlns:p14="http://schemas.microsoft.com/office/powerpoint/2010/main" val="1476614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1148</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1900 – 40 ans</a:t>
            </a:r>
          </a:p>
          <a:p>
            <a:pPr algn="ctr"/>
            <a:r>
              <a:rPr lang="fr-BE" dirty="0" smtClean="0"/>
              <a:t>Décédé le 26 mai 1940</a:t>
            </a:r>
          </a:p>
          <a:p>
            <a:pPr algn="ctr"/>
            <a:r>
              <a:rPr lang="fr-BE" dirty="0" smtClean="0"/>
              <a:t>Inhumé le 17 novembre 1954</a:t>
            </a:r>
          </a:p>
          <a:p>
            <a:pPr algn="ctr"/>
            <a:r>
              <a:rPr lang="fr-BE" dirty="0" smtClean="0"/>
              <a:t>Epoux de Madame Dumoulin</a:t>
            </a:r>
          </a:p>
          <a:p>
            <a:pPr algn="ctr"/>
            <a:endParaRPr lang="fr-BE" dirty="0"/>
          </a:p>
          <a:p>
            <a:pPr algn="ctr"/>
            <a:r>
              <a:rPr lang="fr-BE" dirty="0" smtClean="0"/>
              <a:t>Régiment: </a:t>
            </a:r>
            <a:r>
              <a:rPr lang="fr-BE" dirty="0"/>
              <a:t>?</a:t>
            </a:r>
            <a:endParaRPr lang="fr-BE" dirty="0" smtClean="0"/>
          </a:p>
          <a:p>
            <a:pPr algn="ctr"/>
            <a:r>
              <a:rPr lang="fr-BE" dirty="0" smtClean="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8-6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52145" y="779526"/>
            <a:ext cx="3933255" cy="1200329"/>
          </a:xfrm>
          <a:prstGeom prst="rect">
            <a:avLst/>
          </a:prstGeom>
          <a:noFill/>
        </p:spPr>
        <p:txBody>
          <a:bodyPr wrap="square" rtlCol="0">
            <a:spAutoFit/>
          </a:bodyPr>
          <a:lstStyle/>
          <a:p>
            <a:pPr algn="just"/>
            <a:r>
              <a:rPr lang="fr-BE" sz="7200" dirty="0" smtClean="0">
                <a:latin typeface="French Script MT" panose="03020402040607040605" pitchFamily="66" charset="0"/>
              </a:rPr>
              <a:t>Léon Simonet</a:t>
            </a:r>
          </a:p>
        </p:txBody>
      </p:sp>
    </p:spTree>
    <p:extLst>
      <p:ext uri="{BB962C8B-B14F-4D97-AF65-F5344CB8AC3E}">
        <p14:creationId xmlns:p14="http://schemas.microsoft.com/office/powerpoint/2010/main" val="2672888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1149</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1901 – 43 ans</a:t>
            </a:r>
          </a:p>
          <a:p>
            <a:pPr algn="ctr"/>
            <a:r>
              <a:rPr lang="fr-BE" dirty="0" smtClean="0"/>
              <a:t>Décédé le 9 septembre 1944</a:t>
            </a:r>
          </a:p>
          <a:p>
            <a:pPr algn="ctr"/>
            <a:r>
              <a:rPr lang="fr-BE" dirty="0" smtClean="0"/>
              <a:t>Inhumé le 21 avril 1964 </a:t>
            </a:r>
          </a:p>
          <a:p>
            <a:pPr algn="ctr"/>
            <a:r>
              <a:rPr lang="fr-BE" dirty="0" smtClean="0"/>
              <a:t>Epoux de Madame </a:t>
            </a:r>
            <a:r>
              <a:rPr lang="fr-BE" dirty="0" err="1" smtClean="0"/>
              <a:t>Firre</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7-13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86195" y="779526"/>
            <a:ext cx="4065156" cy="1200329"/>
          </a:xfrm>
          <a:prstGeom prst="rect">
            <a:avLst/>
          </a:prstGeom>
          <a:noFill/>
        </p:spPr>
        <p:txBody>
          <a:bodyPr wrap="square" rtlCol="0">
            <a:spAutoFit/>
          </a:bodyPr>
          <a:lstStyle/>
          <a:p>
            <a:pPr algn="just"/>
            <a:r>
              <a:rPr lang="fr-BE" sz="7200" dirty="0" smtClean="0">
                <a:latin typeface="French Script MT" panose="03020402040607040605" pitchFamily="66" charset="0"/>
              </a:rPr>
              <a:t>Julien </a:t>
            </a:r>
            <a:r>
              <a:rPr lang="fr-BE" sz="7200" dirty="0" err="1" smtClean="0">
                <a:latin typeface="French Script MT" panose="03020402040607040605" pitchFamily="66" charset="0"/>
              </a:rPr>
              <a:t>Solheid</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365712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115</a:t>
            </a:fld>
            <a:endParaRPr lang="fr-BE" dirty="0"/>
          </a:p>
        </p:txBody>
      </p:sp>
      <p:sp>
        <p:nvSpPr>
          <p:cNvPr id="5" name="ZoneTexte 4"/>
          <p:cNvSpPr txBox="1"/>
          <p:nvPr/>
        </p:nvSpPr>
        <p:spPr>
          <a:xfrm>
            <a:off x="1652385" y="789031"/>
            <a:ext cx="3470552" cy="1200329"/>
          </a:xfrm>
          <a:prstGeom prst="rect">
            <a:avLst/>
          </a:prstGeom>
          <a:noFill/>
        </p:spPr>
        <p:txBody>
          <a:bodyPr wrap="square" rtlCol="0">
            <a:spAutoFit/>
          </a:bodyPr>
          <a:lstStyle/>
          <a:p>
            <a:r>
              <a:rPr lang="fr-BE" sz="7200" dirty="0" smtClean="0">
                <a:latin typeface="French Script MT" panose="03020402040607040605" pitchFamily="66" charset="0"/>
              </a:rPr>
              <a:t>Jean Rollin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64 ans</a:t>
            </a:r>
          </a:p>
          <a:p>
            <a:pPr algn="ctr"/>
            <a:r>
              <a:rPr lang="fr-BE" dirty="0" smtClean="0"/>
              <a:t>Décédé le ?</a:t>
            </a:r>
          </a:p>
          <a:p>
            <a:pPr algn="ctr"/>
            <a:r>
              <a:rPr lang="fr-BE" dirty="0" smtClean="0"/>
              <a:t>Inhumé le  5 mars 1951</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34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7556000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1150</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Née en 1940 – 20 ans</a:t>
            </a:r>
          </a:p>
          <a:p>
            <a:pPr algn="ctr"/>
            <a:r>
              <a:rPr lang="fr-BE" dirty="0" smtClean="0"/>
              <a:t>Décédée le 20 juillet 1960</a:t>
            </a:r>
          </a:p>
          <a:p>
            <a:pPr algn="ctr"/>
            <a:r>
              <a:rPr lang="fr-BE" dirty="0" smtClean="0"/>
              <a:t>Inhumé le 20 novembre 1963 </a:t>
            </a:r>
          </a:p>
          <a:p>
            <a:pPr algn="ctr"/>
            <a:r>
              <a:rPr lang="fr-BE" dirty="0" smtClean="0"/>
              <a:t>Célibataire</a:t>
            </a:r>
          </a:p>
          <a:p>
            <a:pPr algn="ctr"/>
            <a:endParaRPr lang="fr-BE" dirty="0"/>
          </a:p>
          <a:p>
            <a:pPr algn="ctr"/>
            <a:r>
              <a:rPr lang="fr-BE" dirty="0" smtClean="0"/>
              <a:t>Régiment: </a:t>
            </a:r>
            <a:r>
              <a:rPr lang="fr-BE" dirty="0"/>
              <a:t>?</a:t>
            </a:r>
            <a:endParaRPr lang="fr-BE" dirty="0" smtClean="0"/>
          </a:p>
          <a:p>
            <a:pPr algn="ctr"/>
            <a:r>
              <a:rPr lang="fr-BE" dirty="0" smtClean="0"/>
              <a:t>Statut: Revenant du Congo</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7-1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53297" y="779526"/>
            <a:ext cx="5130952" cy="1200329"/>
          </a:xfrm>
          <a:prstGeom prst="rect">
            <a:avLst/>
          </a:prstGeom>
          <a:noFill/>
        </p:spPr>
        <p:txBody>
          <a:bodyPr wrap="square" rtlCol="0">
            <a:spAutoFit/>
          </a:bodyPr>
          <a:lstStyle/>
          <a:p>
            <a:pPr algn="just"/>
            <a:r>
              <a:rPr lang="fr-BE" sz="7200" dirty="0" smtClean="0">
                <a:latin typeface="French Script MT" panose="03020402040607040605" pitchFamily="66" charset="0"/>
              </a:rPr>
              <a:t>Joseph </a:t>
            </a:r>
            <a:r>
              <a:rPr lang="fr-BE" sz="7200" dirty="0" err="1" smtClean="0">
                <a:latin typeface="French Script MT" panose="03020402040607040605" pitchFamily="66" charset="0"/>
              </a:rPr>
              <a:t>Sosnowsky</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784391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1151</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 </a:t>
            </a:r>
          </a:p>
          <a:p>
            <a:pPr algn="ctr"/>
            <a:r>
              <a:rPr lang="fr-BE" dirty="0" smtClean="0"/>
              <a:t>Décédé le </a:t>
            </a:r>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9-15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2392178" y="684308"/>
            <a:ext cx="2053189" cy="1200329"/>
          </a:xfrm>
          <a:prstGeom prst="rect">
            <a:avLst/>
          </a:prstGeom>
          <a:noFill/>
        </p:spPr>
        <p:txBody>
          <a:bodyPr wrap="square" rtlCol="0">
            <a:spAutoFit/>
          </a:bodyPr>
          <a:lstStyle/>
          <a:p>
            <a:pPr algn="just"/>
            <a:r>
              <a:rPr lang="fr-BE" sz="7200" dirty="0" smtClean="0">
                <a:latin typeface="French Script MT" panose="03020402040607040605" pitchFamily="66" charset="0"/>
              </a:rPr>
              <a:t>.. Stas</a:t>
            </a:r>
          </a:p>
        </p:txBody>
      </p:sp>
    </p:spTree>
    <p:extLst>
      <p:ext uri="{BB962C8B-B14F-4D97-AF65-F5344CB8AC3E}">
        <p14:creationId xmlns:p14="http://schemas.microsoft.com/office/powerpoint/2010/main" val="3734685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1152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1920 – 20 ans</a:t>
            </a:r>
          </a:p>
          <a:p>
            <a:pPr algn="ctr"/>
            <a:r>
              <a:rPr lang="fr-BE" dirty="0" smtClean="0"/>
              <a:t>Décédé le 3 septembre 1940</a:t>
            </a:r>
          </a:p>
          <a:p>
            <a:pPr algn="ctr"/>
            <a:r>
              <a:rPr lang="fr-BE" dirty="0" smtClean="0"/>
              <a:t>Inhumé le 30 septembre 1948</a:t>
            </a:r>
          </a:p>
          <a:p>
            <a:pPr algn="ctr"/>
            <a:r>
              <a:rPr lang="fr-BE" dirty="0" smtClean="0"/>
              <a:t>Célibataire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41903" y="779526"/>
            <a:ext cx="3753740" cy="1200329"/>
          </a:xfrm>
          <a:prstGeom prst="rect">
            <a:avLst/>
          </a:prstGeom>
          <a:noFill/>
        </p:spPr>
        <p:txBody>
          <a:bodyPr wrap="square" rtlCol="0">
            <a:spAutoFit/>
          </a:bodyPr>
          <a:lstStyle/>
          <a:p>
            <a:pPr algn="just"/>
            <a:r>
              <a:rPr lang="fr-BE" sz="7200" dirty="0" smtClean="0">
                <a:latin typeface="French Script MT" panose="03020402040607040605" pitchFamily="66" charset="0"/>
              </a:rPr>
              <a:t>Léon </a:t>
            </a:r>
            <a:r>
              <a:rPr lang="fr-BE" sz="7200" dirty="0" err="1" smtClean="0">
                <a:latin typeface="French Script MT" panose="03020402040607040605" pitchFamily="66" charset="0"/>
              </a:rPr>
              <a:t>Swysen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0759340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1153</a:t>
            </a:fld>
            <a:endParaRPr lang="fr-BE" dirty="0"/>
          </a:p>
        </p:txBody>
      </p:sp>
      <p:sp>
        <p:nvSpPr>
          <p:cNvPr id="6" name="ZoneTexte 5"/>
          <p:cNvSpPr txBox="1"/>
          <p:nvPr/>
        </p:nvSpPr>
        <p:spPr>
          <a:xfrm>
            <a:off x="1519623" y="2260624"/>
            <a:ext cx="3520464" cy="2031325"/>
          </a:xfrm>
          <a:prstGeom prst="rect">
            <a:avLst/>
          </a:prstGeom>
          <a:noFill/>
        </p:spPr>
        <p:txBody>
          <a:bodyPr wrap="square" rtlCol="0">
            <a:spAutoFit/>
          </a:bodyPr>
          <a:lstStyle/>
          <a:p>
            <a:pPr algn="ctr"/>
            <a:r>
              <a:rPr lang="fr-BE" dirty="0" smtClean="0"/>
              <a:t>Né en  – </a:t>
            </a:r>
          </a:p>
          <a:p>
            <a:pPr algn="ctr"/>
            <a:r>
              <a:rPr lang="fr-BE" dirty="0" smtClean="0"/>
              <a:t>Décédé le </a:t>
            </a:r>
          </a:p>
          <a:p>
            <a:pPr algn="ctr"/>
            <a:r>
              <a:rPr lang="fr-BE" dirty="0" smtClean="0"/>
              <a:t>Inhumé le </a:t>
            </a:r>
          </a:p>
          <a:p>
            <a:pPr algn="ctr"/>
            <a:r>
              <a:rPr lang="fr-BE" dirty="0" smtClean="0"/>
              <a:t>Epoux de Madame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9-12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84625" y="779526"/>
            <a:ext cx="3868297" cy="1200329"/>
          </a:xfrm>
          <a:prstGeom prst="rect">
            <a:avLst/>
          </a:prstGeom>
          <a:noFill/>
        </p:spPr>
        <p:txBody>
          <a:bodyPr wrap="square" rtlCol="0">
            <a:spAutoFit/>
          </a:bodyPr>
          <a:lstStyle/>
          <a:p>
            <a:pPr algn="just"/>
            <a:r>
              <a:rPr lang="fr-BE" sz="7200" dirty="0" smtClean="0">
                <a:latin typeface="French Script MT" panose="03020402040607040605" pitchFamily="66" charset="0"/>
              </a:rPr>
              <a:t>.. Timmerman</a:t>
            </a:r>
          </a:p>
        </p:txBody>
      </p:sp>
    </p:spTree>
    <p:extLst>
      <p:ext uri="{BB962C8B-B14F-4D97-AF65-F5344CB8AC3E}">
        <p14:creationId xmlns:p14="http://schemas.microsoft.com/office/powerpoint/2010/main" val="2535487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1154</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Née en 1874 – 70 ans</a:t>
            </a:r>
          </a:p>
          <a:p>
            <a:pPr algn="ctr"/>
            <a:r>
              <a:rPr lang="fr-BE" dirty="0" smtClean="0"/>
              <a:t>Décédée le 19 mai 1944</a:t>
            </a:r>
          </a:p>
          <a:p>
            <a:pPr algn="ctr"/>
            <a:r>
              <a:rPr lang="fr-BE" dirty="0" smtClean="0"/>
              <a:t>Inhumé </a:t>
            </a:r>
          </a:p>
          <a:p>
            <a:pPr algn="ctr"/>
            <a:r>
              <a:rPr lang="fr-BE" dirty="0" smtClean="0"/>
              <a:t>Veuf de Madame </a:t>
            </a:r>
            <a:r>
              <a:rPr lang="fr-BE" dirty="0" err="1" smtClean="0"/>
              <a:t>Vandenbroeck</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6-8-2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71578" y="779526"/>
            <a:ext cx="3894389" cy="1200329"/>
          </a:xfrm>
          <a:prstGeom prst="rect">
            <a:avLst/>
          </a:prstGeom>
          <a:noFill/>
        </p:spPr>
        <p:txBody>
          <a:bodyPr wrap="square" rtlCol="0">
            <a:spAutoFit/>
          </a:bodyPr>
          <a:lstStyle/>
          <a:p>
            <a:pPr algn="just"/>
            <a:r>
              <a:rPr lang="fr-BE" sz="7200" dirty="0" smtClean="0">
                <a:latin typeface="French Script MT" panose="03020402040607040605" pitchFamily="66" charset="0"/>
              </a:rPr>
              <a:t>Jean </a:t>
            </a:r>
            <a:r>
              <a:rPr lang="fr-BE" sz="7200" dirty="0" err="1" smtClean="0">
                <a:latin typeface="French Script MT" panose="03020402040607040605" pitchFamily="66" charset="0"/>
              </a:rPr>
              <a:t>Timmers</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4053933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1155</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1917 – 23 ans</a:t>
            </a:r>
          </a:p>
          <a:p>
            <a:pPr algn="ctr"/>
            <a:r>
              <a:rPr lang="fr-BE" dirty="0" smtClean="0"/>
              <a:t>Décédé le 25 juin 1940</a:t>
            </a:r>
          </a:p>
          <a:p>
            <a:pPr algn="ctr"/>
            <a:r>
              <a:rPr lang="fr-BE" dirty="0" smtClean="0"/>
              <a:t>Inhumé le ?</a:t>
            </a:r>
          </a:p>
          <a:p>
            <a:pPr algn="ctr"/>
            <a:r>
              <a:rPr lang="fr-BE" dirty="0" smtClean="0"/>
              <a:t>Epoux de Madame Somers</a:t>
            </a:r>
          </a:p>
          <a:p>
            <a:pPr algn="ctr"/>
            <a:endParaRPr lang="fr-BE" dirty="0" smtClean="0"/>
          </a:p>
          <a:p>
            <a:pPr algn="ctr"/>
            <a:r>
              <a:rPr lang="fr-BE" dirty="0" smtClean="0"/>
              <a:t>Régiment: ?</a:t>
            </a:r>
          </a:p>
          <a:p>
            <a:pPr algn="ctr"/>
            <a:r>
              <a:rPr lang="fr-BE" dirty="0" smtClean="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10-15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87521" y="779526"/>
            <a:ext cx="3662503" cy="1200329"/>
          </a:xfrm>
          <a:prstGeom prst="rect">
            <a:avLst/>
          </a:prstGeom>
          <a:noFill/>
        </p:spPr>
        <p:txBody>
          <a:bodyPr wrap="square" rtlCol="0">
            <a:spAutoFit/>
          </a:bodyPr>
          <a:lstStyle/>
          <a:p>
            <a:pPr algn="just"/>
            <a:r>
              <a:rPr lang="fr-BE" sz="7200" dirty="0" smtClean="0">
                <a:latin typeface="French Script MT" panose="03020402040607040605" pitchFamily="66" charset="0"/>
              </a:rPr>
              <a:t>Albert Tondu</a:t>
            </a:r>
          </a:p>
        </p:txBody>
      </p:sp>
    </p:spTree>
    <p:extLst>
      <p:ext uri="{BB962C8B-B14F-4D97-AF65-F5344CB8AC3E}">
        <p14:creationId xmlns:p14="http://schemas.microsoft.com/office/powerpoint/2010/main" val="12112194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1156</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1898 – 28 ans</a:t>
            </a:r>
          </a:p>
          <a:p>
            <a:pPr algn="ctr"/>
            <a:r>
              <a:rPr lang="fr-BE" dirty="0" smtClean="0"/>
              <a:t>Décédé le 10 novembre 1926</a:t>
            </a:r>
          </a:p>
          <a:p>
            <a:pPr algn="ctr"/>
            <a:r>
              <a:rPr lang="fr-BE" dirty="0" smtClean="0"/>
              <a:t>Inhumé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5-10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41671" y="779526"/>
            <a:ext cx="3954203" cy="1200329"/>
          </a:xfrm>
          <a:prstGeom prst="rect">
            <a:avLst/>
          </a:prstGeom>
          <a:noFill/>
        </p:spPr>
        <p:txBody>
          <a:bodyPr wrap="square" rtlCol="0">
            <a:spAutoFit/>
          </a:bodyPr>
          <a:lstStyle/>
          <a:p>
            <a:pPr algn="just"/>
            <a:r>
              <a:rPr lang="fr-BE" sz="7200" dirty="0" smtClean="0">
                <a:latin typeface="French Script MT" panose="03020402040607040605" pitchFamily="66" charset="0"/>
              </a:rPr>
              <a:t>Hector </a:t>
            </a:r>
            <a:r>
              <a:rPr lang="fr-BE" sz="7200" dirty="0" err="1" smtClean="0">
                <a:latin typeface="French Script MT" panose="03020402040607040605" pitchFamily="66" charset="0"/>
              </a:rPr>
              <a:t>Torlet</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610829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1157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1901 – 21 ans</a:t>
            </a:r>
          </a:p>
          <a:p>
            <a:pPr algn="ctr"/>
            <a:r>
              <a:rPr lang="fr-BE" dirty="0" smtClean="0"/>
              <a:t>Décédé le 29 mars 1922</a:t>
            </a:r>
          </a:p>
          <a:p>
            <a:pPr algn="ctr"/>
            <a:r>
              <a:rPr lang="fr-BE" dirty="0" smtClean="0"/>
              <a:t>Inhumé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6-7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93850" y="779526"/>
            <a:ext cx="4849846" cy="1200329"/>
          </a:xfrm>
          <a:prstGeom prst="rect">
            <a:avLst/>
          </a:prstGeom>
          <a:noFill/>
        </p:spPr>
        <p:txBody>
          <a:bodyPr wrap="square" rtlCol="0">
            <a:spAutoFit/>
          </a:bodyPr>
          <a:lstStyle/>
          <a:p>
            <a:pPr algn="just"/>
            <a:r>
              <a:rPr lang="fr-BE" sz="7200" dirty="0" smtClean="0">
                <a:latin typeface="French Script MT" panose="03020402040607040605" pitchFamily="66" charset="0"/>
              </a:rPr>
              <a:t>André Van </a:t>
            </a:r>
            <a:r>
              <a:rPr lang="fr-BE" sz="7200" dirty="0" err="1" smtClean="0">
                <a:latin typeface="French Script MT" panose="03020402040607040605" pitchFamily="66" charset="0"/>
              </a:rPr>
              <a:t>Aubel</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6838559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1158</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1847 – 71 ans</a:t>
            </a:r>
          </a:p>
          <a:p>
            <a:pPr algn="ctr"/>
            <a:r>
              <a:rPr lang="fr-BE" dirty="0" smtClean="0"/>
              <a:t>Décédé le 19 décembre 1918</a:t>
            </a:r>
          </a:p>
          <a:p>
            <a:pPr algn="ctr"/>
            <a:r>
              <a:rPr lang="fr-BE" dirty="0" smtClean="0"/>
              <a:t>Inhumé </a:t>
            </a:r>
          </a:p>
          <a:p>
            <a:pPr algn="ctr"/>
            <a:r>
              <a:rPr lang="fr-BE" dirty="0" smtClean="0"/>
              <a:t>Epoux de </a:t>
            </a:r>
            <a:r>
              <a:rPr lang="fr-BE" dirty="0"/>
              <a:t>?</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7-17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400836" y="779526"/>
            <a:ext cx="6035874" cy="1200329"/>
          </a:xfrm>
          <a:prstGeom prst="rect">
            <a:avLst/>
          </a:prstGeom>
          <a:noFill/>
        </p:spPr>
        <p:txBody>
          <a:bodyPr wrap="square" rtlCol="0">
            <a:spAutoFit/>
          </a:bodyPr>
          <a:lstStyle/>
          <a:p>
            <a:pPr algn="just"/>
            <a:r>
              <a:rPr lang="fr-BE" sz="7200" dirty="0" smtClean="0">
                <a:latin typeface="French Script MT" panose="03020402040607040605" pitchFamily="66" charset="0"/>
              </a:rPr>
              <a:t>Camille </a:t>
            </a:r>
            <a:r>
              <a:rPr lang="fr-BE" sz="7200" dirty="0" err="1" smtClean="0">
                <a:latin typeface="French Script MT" panose="03020402040607040605" pitchFamily="66" charset="0"/>
              </a:rPr>
              <a:t>Vandenberghe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723984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1159</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Née en 1879 – </a:t>
            </a:r>
            <a:r>
              <a:rPr lang="fr-BE" dirty="0"/>
              <a:t>4</a:t>
            </a:r>
            <a:r>
              <a:rPr lang="fr-BE" dirty="0" smtClean="0"/>
              <a:t>1 ans</a:t>
            </a:r>
          </a:p>
          <a:p>
            <a:pPr algn="ctr"/>
            <a:r>
              <a:rPr lang="fr-BE" dirty="0" smtClean="0"/>
              <a:t>Décédée le 11 mars 1920</a:t>
            </a:r>
          </a:p>
          <a:p>
            <a:pPr algn="ctr"/>
            <a:r>
              <a:rPr lang="fr-BE" dirty="0" smtClean="0"/>
              <a:t>Inhumée </a:t>
            </a:r>
          </a:p>
          <a:p>
            <a:pPr algn="ctr"/>
            <a:r>
              <a:rPr lang="fr-BE" dirty="0" smtClean="0"/>
              <a:t>Epouse de Monsieur </a:t>
            </a:r>
            <a:r>
              <a:rPr lang="fr-BE" dirty="0" err="1" smtClean="0"/>
              <a:t>Timmers</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6-8-1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449011" y="775281"/>
            <a:ext cx="5929464" cy="1200329"/>
          </a:xfrm>
          <a:prstGeom prst="rect">
            <a:avLst/>
          </a:prstGeom>
          <a:noFill/>
        </p:spPr>
        <p:txBody>
          <a:bodyPr wrap="square" rtlCol="0">
            <a:spAutoFit/>
          </a:bodyPr>
          <a:lstStyle/>
          <a:p>
            <a:pPr algn="just"/>
            <a:r>
              <a:rPr lang="fr-BE" sz="7200" dirty="0" smtClean="0">
                <a:latin typeface="French Script MT" panose="03020402040607040605" pitchFamily="66" charset="0"/>
              </a:rPr>
              <a:t>Marie </a:t>
            </a:r>
            <a:r>
              <a:rPr lang="fr-BE" sz="7200" dirty="0" err="1" smtClean="0">
                <a:latin typeface="French Script MT" panose="03020402040607040605" pitchFamily="66" charset="0"/>
              </a:rPr>
              <a:t>Vandenbroeck</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77942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116</a:t>
            </a:fld>
            <a:endParaRPr lang="fr-BE" dirty="0"/>
          </a:p>
        </p:txBody>
      </p:sp>
      <p:sp>
        <p:nvSpPr>
          <p:cNvPr id="5" name="ZoneTexte 4"/>
          <p:cNvSpPr txBox="1"/>
          <p:nvPr/>
        </p:nvSpPr>
        <p:spPr>
          <a:xfrm>
            <a:off x="1082217" y="776999"/>
            <a:ext cx="4610888" cy="1200329"/>
          </a:xfrm>
          <a:prstGeom prst="rect">
            <a:avLst/>
          </a:prstGeom>
          <a:noFill/>
        </p:spPr>
        <p:txBody>
          <a:bodyPr wrap="square" rtlCol="0">
            <a:spAutoFit/>
          </a:bodyPr>
          <a:lstStyle/>
          <a:p>
            <a:r>
              <a:rPr lang="fr-BE" sz="7200" dirty="0" smtClean="0">
                <a:latin typeface="French Script MT" panose="03020402040607040605" pitchFamily="66" charset="0"/>
              </a:rPr>
              <a:t>Laurent </a:t>
            </a:r>
            <a:r>
              <a:rPr lang="fr-BE" sz="7200" dirty="0" err="1" smtClean="0">
                <a:latin typeface="French Script MT" panose="03020402040607040605" pitchFamily="66" charset="0"/>
              </a:rPr>
              <a:t>Sadzot</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56 ans</a:t>
            </a:r>
          </a:p>
          <a:p>
            <a:pPr algn="ctr"/>
            <a:r>
              <a:rPr lang="fr-BE" dirty="0" smtClean="0"/>
              <a:t>Décédé le ?</a:t>
            </a:r>
          </a:p>
          <a:p>
            <a:pPr algn="ctr"/>
            <a:r>
              <a:rPr lang="fr-BE" dirty="0" smtClean="0"/>
              <a:t>inhumé le  27 décembre 1950</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21125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1160</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1925 – 22 ans</a:t>
            </a:r>
          </a:p>
          <a:p>
            <a:pPr algn="ctr"/>
            <a:r>
              <a:rPr lang="fr-BE" dirty="0" smtClean="0"/>
              <a:t>Décédé le 9 août 1947</a:t>
            </a:r>
          </a:p>
          <a:p>
            <a:pPr algn="ctr"/>
            <a:r>
              <a:rPr lang="fr-BE" dirty="0" smtClean="0"/>
              <a:t>Inhumé le ?</a:t>
            </a:r>
          </a:p>
          <a:p>
            <a:pPr algn="ctr"/>
            <a:r>
              <a:rPr lang="fr-BE" dirty="0" smtClean="0"/>
              <a:t>Epoux de Madame </a:t>
            </a:r>
            <a:r>
              <a:rPr lang="fr-BE" dirty="0" err="1" smtClean="0"/>
              <a:t>Denooz</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548426" y="779526"/>
            <a:ext cx="5740694" cy="1200329"/>
          </a:xfrm>
          <a:prstGeom prst="rect">
            <a:avLst/>
          </a:prstGeom>
          <a:noFill/>
        </p:spPr>
        <p:txBody>
          <a:bodyPr wrap="square" rtlCol="0">
            <a:spAutoFit/>
          </a:bodyPr>
          <a:lstStyle/>
          <a:p>
            <a:pPr algn="just"/>
            <a:r>
              <a:rPr lang="fr-BE" sz="7200" dirty="0" smtClean="0">
                <a:latin typeface="French Script MT" panose="03020402040607040605" pitchFamily="66" charset="0"/>
              </a:rPr>
              <a:t>Joseph </a:t>
            </a:r>
            <a:r>
              <a:rPr lang="fr-BE" sz="7200" dirty="0" err="1" smtClean="0">
                <a:latin typeface="French Script MT" panose="03020402040607040605" pitchFamily="66" charset="0"/>
              </a:rPr>
              <a:t>Vandenhocke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2473727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1161</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1838 – 80 ans</a:t>
            </a:r>
          </a:p>
          <a:p>
            <a:pPr algn="ctr"/>
            <a:r>
              <a:rPr lang="fr-BE" dirty="0" smtClean="0"/>
              <a:t>Décédé le 18 janvier 1918</a:t>
            </a:r>
          </a:p>
          <a:p>
            <a:pPr algn="ctr"/>
            <a:r>
              <a:rPr lang="fr-BE" dirty="0" smtClean="0"/>
              <a:t>Inhumé </a:t>
            </a:r>
          </a:p>
          <a:p>
            <a:pPr algn="ctr"/>
            <a:r>
              <a:rPr lang="fr-BE" dirty="0" smtClean="0"/>
              <a:t>Epoux de </a:t>
            </a:r>
            <a:r>
              <a:rPr lang="fr-BE" dirty="0"/>
              <a:t>?</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7-16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00355" y="775281"/>
            <a:ext cx="5236835" cy="1200329"/>
          </a:xfrm>
          <a:prstGeom prst="rect">
            <a:avLst/>
          </a:prstGeom>
          <a:noFill/>
        </p:spPr>
        <p:txBody>
          <a:bodyPr wrap="square" rtlCol="0">
            <a:spAutoFit/>
          </a:bodyPr>
          <a:lstStyle/>
          <a:p>
            <a:pPr algn="just"/>
            <a:r>
              <a:rPr lang="fr-BE" sz="7200" dirty="0" smtClean="0">
                <a:latin typeface="French Script MT" panose="03020402040607040605" pitchFamily="66" charset="0"/>
              </a:rPr>
              <a:t>Désiré </a:t>
            </a:r>
            <a:r>
              <a:rPr lang="fr-BE" sz="7200" dirty="0" err="1" smtClean="0">
                <a:latin typeface="French Script MT" panose="03020402040607040605" pitchFamily="66" charset="0"/>
              </a:rPr>
              <a:t>Vanderbeke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7800463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1162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1902 – 24 ans</a:t>
            </a:r>
          </a:p>
          <a:p>
            <a:pPr algn="ctr"/>
            <a:r>
              <a:rPr lang="fr-BE" dirty="0" smtClean="0"/>
              <a:t>Décédé le 2 septembre 1926</a:t>
            </a:r>
          </a:p>
          <a:p>
            <a:pPr algn="ctr"/>
            <a:r>
              <a:rPr lang="fr-BE" dirty="0" smtClean="0"/>
              <a:t>Inhumé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6-1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77784" y="779526"/>
            <a:ext cx="5281978" cy="1200329"/>
          </a:xfrm>
          <a:prstGeom prst="rect">
            <a:avLst/>
          </a:prstGeom>
          <a:noFill/>
        </p:spPr>
        <p:txBody>
          <a:bodyPr wrap="square" rtlCol="0">
            <a:spAutoFit/>
          </a:bodyPr>
          <a:lstStyle/>
          <a:p>
            <a:pPr algn="just"/>
            <a:r>
              <a:rPr lang="fr-BE" sz="7200" dirty="0" smtClean="0">
                <a:latin typeface="French Script MT" panose="03020402040607040605" pitchFamily="66" charset="0"/>
              </a:rPr>
              <a:t>Edmond Van Hay</a:t>
            </a:r>
          </a:p>
        </p:txBody>
      </p:sp>
    </p:spTree>
    <p:extLst>
      <p:ext uri="{BB962C8B-B14F-4D97-AF65-F5344CB8AC3E}">
        <p14:creationId xmlns:p14="http://schemas.microsoft.com/office/powerpoint/2010/main" val="995346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1163</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1908 – 43 ans</a:t>
            </a:r>
          </a:p>
          <a:p>
            <a:pPr algn="ctr"/>
            <a:r>
              <a:rPr lang="fr-BE" dirty="0" smtClean="0"/>
              <a:t>Décédé le 8 janvier 1951</a:t>
            </a:r>
          </a:p>
          <a:p>
            <a:pPr algn="ctr"/>
            <a:r>
              <a:rPr lang="fr-BE" dirty="0" smtClean="0"/>
              <a:t>Inhumé </a:t>
            </a:r>
          </a:p>
          <a:p>
            <a:pPr algn="ctr"/>
            <a:r>
              <a:rPr lang="fr-BE" dirty="0" smtClean="0"/>
              <a:t>Epoux de Madame Fontaine</a:t>
            </a:r>
          </a:p>
          <a:p>
            <a:pPr algn="ctr"/>
            <a:endParaRPr lang="fr-BE" dirty="0"/>
          </a:p>
          <a:p>
            <a:pPr algn="ctr"/>
            <a:r>
              <a:rPr lang="fr-BE" dirty="0" smtClean="0"/>
              <a:t>Régiment: </a:t>
            </a:r>
            <a:r>
              <a:rPr lang="fr-BE" dirty="0"/>
              <a:t>?</a:t>
            </a:r>
            <a:endParaRPr lang="fr-BE" dirty="0" smtClean="0"/>
          </a:p>
          <a:p>
            <a:pPr algn="ctr"/>
            <a:r>
              <a:rPr lang="fr-BE" dirty="0" smtClean="0"/>
              <a:t>Statut: Combattant 40-45</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8-1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272398" y="779526"/>
            <a:ext cx="6292749" cy="1200329"/>
          </a:xfrm>
          <a:prstGeom prst="rect">
            <a:avLst/>
          </a:prstGeom>
          <a:noFill/>
        </p:spPr>
        <p:txBody>
          <a:bodyPr wrap="square" rtlCol="0">
            <a:spAutoFit/>
          </a:bodyPr>
          <a:lstStyle/>
          <a:p>
            <a:pPr algn="just"/>
            <a:r>
              <a:rPr lang="fr-BE" sz="7200" dirty="0" smtClean="0">
                <a:latin typeface="French Script MT" panose="03020402040607040605" pitchFamily="66" charset="0"/>
              </a:rPr>
              <a:t>Guillaume Van </a:t>
            </a:r>
            <a:r>
              <a:rPr lang="fr-BE" sz="7200" dirty="0" err="1" smtClean="0">
                <a:latin typeface="French Script MT" panose="03020402040607040605" pitchFamily="66" charset="0"/>
              </a:rPr>
              <a:t>Houdt</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558284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1164</a:t>
            </a:fld>
            <a:endParaRPr lang="fr-BE" dirty="0"/>
          </a:p>
        </p:txBody>
      </p:sp>
      <p:sp>
        <p:nvSpPr>
          <p:cNvPr id="6" name="ZoneTexte 5"/>
          <p:cNvSpPr txBox="1"/>
          <p:nvPr/>
        </p:nvSpPr>
        <p:spPr>
          <a:xfrm>
            <a:off x="1519621" y="2494026"/>
            <a:ext cx="3798303" cy="2031325"/>
          </a:xfrm>
          <a:prstGeom prst="rect">
            <a:avLst/>
          </a:prstGeom>
          <a:noFill/>
        </p:spPr>
        <p:txBody>
          <a:bodyPr wrap="square" rtlCol="0">
            <a:spAutoFit/>
          </a:bodyPr>
          <a:lstStyle/>
          <a:p>
            <a:pPr algn="ctr"/>
            <a:r>
              <a:rPr lang="fr-BE" dirty="0" smtClean="0"/>
              <a:t>Né en 1898 –46 ans</a:t>
            </a:r>
          </a:p>
          <a:p>
            <a:pPr algn="ctr"/>
            <a:r>
              <a:rPr lang="fr-BE" dirty="0" smtClean="0"/>
              <a:t>Décédé le 25 septembre 1944</a:t>
            </a:r>
          </a:p>
          <a:p>
            <a:pPr algn="ctr"/>
            <a:r>
              <a:rPr lang="fr-BE" dirty="0" smtClean="0"/>
              <a:t>Inhumé le ?</a:t>
            </a:r>
          </a:p>
          <a:p>
            <a:pPr algn="ctr"/>
            <a:r>
              <a:rPr lang="fr-BE" dirty="0" smtClean="0"/>
              <a:t>Epoux de Madame Wolff</a:t>
            </a:r>
          </a:p>
          <a:p>
            <a:pPr algn="ctr"/>
            <a:endParaRPr lang="fr-BE" dirty="0" smtClean="0"/>
          </a:p>
          <a:p>
            <a:pPr algn="ctr"/>
            <a:r>
              <a:rPr lang="fr-BE" dirty="0" smtClean="0"/>
              <a:t>Régiment: ?</a:t>
            </a:r>
          </a:p>
          <a:p>
            <a:pPr algn="ctr"/>
            <a:r>
              <a:rPr lang="fr-BE" dirty="0" smtClean="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11-16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278046" y="107416"/>
            <a:ext cx="6281454" cy="2308324"/>
          </a:xfrm>
          <a:prstGeom prst="rect">
            <a:avLst/>
          </a:prstGeom>
          <a:noFill/>
        </p:spPr>
        <p:txBody>
          <a:bodyPr wrap="square" rtlCol="0">
            <a:spAutoFit/>
          </a:bodyPr>
          <a:lstStyle/>
          <a:p>
            <a:pPr algn="ctr"/>
            <a:r>
              <a:rPr lang="fr-BE" sz="7200" dirty="0" smtClean="0">
                <a:latin typeface="French Script MT" panose="03020402040607040605" pitchFamily="66" charset="0"/>
              </a:rPr>
              <a:t>Alphonse Van Michel </a:t>
            </a:r>
          </a:p>
          <a:p>
            <a:pPr algn="ctr"/>
            <a:r>
              <a:rPr lang="fr-BE" sz="7200" dirty="0" smtClean="0">
                <a:latin typeface="French Script MT" panose="03020402040607040605" pitchFamily="66" charset="0"/>
              </a:rPr>
              <a:t>dit Valet</a:t>
            </a:r>
          </a:p>
        </p:txBody>
      </p:sp>
    </p:spTree>
    <p:extLst>
      <p:ext uri="{BB962C8B-B14F-4D97-AF65-F5344CB8AC3E}">
        <p14:creationId xmlns:p14="http://schemas.microsoft.com/office/powerpoint/2010/main" val="14201908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1165</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1917 – 23 ans</a:t>
            </a:r>
          </a:p>
          <a:p>
            <a:pPr algn="ctr"/>
            <a:r>
              <a:rPr lang="fr-BE" dirty="0" smtClean="0"/>
              <a:t>Décédé le 10 mai 1940</a:t>
            </a:r>
          </a:p>
          <a:p>
            <a:pPr algn="ctr"/>
            <a:r>
              <a:rPr lang="fr-BE" dirty="0" smtClean="0"/>
              <a:t>Inhumé le 9 octobre 1943</a:t>
            </a:r>
          </a:p>
          <a:p>
            <a:pPr algn="ctr"/>
            <a:r>
              <a:rPr lang="fr-BE" dirty="0" smtClean="0"/>
              <a:t>Célibataire</a:t>
            </a:r>
          </a:p>
          <a:p>
            <a:pPr algn="ctr"/>
            <a:endParaRPr lang="fr-BE" dirty="0" smtClean="0"/>
          </a:p>
          <a:p>
            <a:pPr algn="ctr"/>
            <a:r>
              <a:rPr lang="fr-BE" dirty="0" smtClean="0"/>
              <a:t>Régiment: 3</a:t>
            </a:r>
            <a:r>
              <a:rPr lang="fr-BE" baseline="30000" dirty="0" smtClean="0"/>
              <a:t>e</a:t>
            </a:r>
            <a:r>
              <a:rPr lang="fr-BE" dirty="0" smtClean="0"/>
              <a:t> Génie</a:t>
            </a:r>
          </a:p>
          <a:p>
            <a:pPr algn="ctr"/>
            <a:r>
              <a:rPr lang="fr-BE" dirty="0" smtClean="0"/>
              <a:t>Statut: Soldat</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10-16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12133" y="779526"/>
            <a:ext cx="4813279" cy="1200329"/>
          </a:xfrm>
          <a:prstGeom prst="rect">
            <a:avLst/>
          </a:prstGeom>
          <a:noFill/>
        </p:spPr>
        <p:txBody>
          <a:bodyPr wrap="square" rtlCol="0">
            <a:spAutoFit/>
          </a:bodyPr>
          <a:lstStyle/>
          <a:p>
            <a:pPr algn="just"/>
            <a:r>
              <a:rPr lang="fr-BE" sz="7200" dirty="0" smtClean="0">
                <a:latin typeface="French Script MT" panose="03020402040607040605" pitchFamily="66" charset="0"/>
              </a:rPr>
              <a:t>Victor </a:t>
            </a:r>
            <a:r>
              <a:rPr lang="fr-BE" sz="7200" dirty="0" err="1" smtClean="0">
                <a:latin typeface="French Script MT" panose="03020402040607040605" pitchFamily="66" charset="0"/>
              </a:rPr>
              <a:t>Vanoppen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183200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1166</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1919 – 43 ans</a:t>
            </a:r>
          </a:p>
          <a:p>
            <a:pPr algn="ctr"/>
            <a:r>
              <a:rPr lang="fr-BE" dirty="0" smtClean="0"/>
              <a:t>Décédé le 3 octobre 1962</a:t>
            </a:r>
          </a:p>
          <a:p>
            <a:pPr algn="ctr"/>
            <a:r>
              <a:rPr lang="fr-BE" dirty="0" smtClean="0"/>
              <a:t>Inhumé le ?</a:t>
            </a:r>
          </a:p>
          <a:p>
            <a:pPr algn="ctr"/>
            <a:r>
              <a:rPr lang="fr-BE" dirty="0" smtClean="0"/>
              <a:t>Célibataire</a:t>
            </a:r>
          </a:p>
          <a:p>
            <a:pPr algn="ctr"/>
            <a:endParaRPr lang="fr-BE" dirty="0"/>
          </a:p>
          <a:p>
            <a:pPr algn="ctr"/>
            <a:r>
              <a:rPr lang="fr-BE" dirty="0" smtClean="0"/>
              <a:t>Régiment: </a:t>
            </a:r>
            <a:r>
              <a:rPr lang="fr-BE" dirty="0"/>
              <a:t>?</a:t>
            </a:r>
            <a:endParaRPr lang="fr-BE" dirty="0" smtClean="0"/>
          </a:p>
          <a:p>
            <a:pPr algn="ctr"/>
            <a:r>
              <a:rPr lang="fr-BE" dirty="0" smtClean="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8-15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559828" y="779526"/>
            <a:ext cx="5717889" cy="1200329"/>
          </a:xfrm>
          <a:prstGeom prst="rect">
            <a:avLst/>
          </a:prstGeom>
          <a:noFill/>
        </p:spPr>
        <p:txBody>
          <a:bodyPr wrap="square" rtlCol="0">
            <a:spAutoFit/>
          </a:bodyPr>
          <a:lstStyle/>
          <a:p>
            <a:pPr algn="just"/>
            <a:r>
              <a:rPr lang="fr-BE" sz="7200" dirty="0" smtClean="0">
                <a:latin typeface="French Script MT" panose="03020402040607040605" pitchFamily="66" charset="0"/>
              </a:rPr>
              <a:t>François </a:t>
            </a:r>
            <a:r>
              <a:rPr lang="fr-BE" sz="7200" dirty="0" err="1" smtClean="0">
                <a:latin typeface="French Script MT" panose="03020402040607040605" pitchFamily="66" charset="0"/>
              </a:rPr>
              <a:t>Vanvoorden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6276340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1167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 – </a:t>
            </a:r>
            <a:r>
              <a:rPr lang="fr-BE" dirty="0"/>
              <a:t>?</a:t>
            </a:r>
            <a:endParaRPr lang="fr-BE" dirty="0" smtClean="0"/>
          </a:p>
          <a:p>
            <a:pPr algn="ctr"/>
            <a:r>
              <a:rPr lang="fr-BE" dirty="0" smtClean="0"/>
              <a:t>Décédé le 11 novembre 1918</a:t>
            </a:r>
          </a:p>
          <a:p>
            <a:pPr algn="ctr"/>
            <a:r>
              <a:rPr lang="fr-BE" dirty="0" smtClean="0"/>
              <a:t>Inhumé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5-5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478250" y="775281"/>
            <a:ext cx="5881046" cy="1200329"/>
          </a:xfrm>
          <a:prstGeom prst="rect">
            <a:avLst/>
          </a:prstGeom>
          <a:noFill/>
        </p:spPr>
        <p:txBody>
          <a:bodyPr wrap="square" rtlCol="0">
            <a:spAutoFit/>
          </a:bodyPr>
          <a:lstStyle/>
          <a:p>
            <a:pPr algn="just"/>
            <a:r>
              <a:rPr lang="fr-BE" sz="7200" dirty="0" smtClean="0">
                <a:latin typeface="French Script MT" panose="03020402040607040605" pitchFamily="66" charset="0"/>
              </a:rPr>
              <a:t>Charles Van </a:t>
            </a:r>
            <a:r>
              <a:rPr lang="fr-BE" sz="7200" dirty="0" err="1" smtClean="0">
                <a:latin typeface="French Script MT" panose="03020402040607040605" pitchFamily="66" charset="0"/>
              </a:rPr>
              <a:t>Vrikam</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777063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1168</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1919 – 30 ans</a:t>
            </a:r>
          </a:p>
          <a:p>
            <a:pPr algn="ctr"/>
            <a:r>
              <a:rPr lang="fr-BE" dirty="0" smtClean="0"/>
              <a:t>Décédé le 3 octobre 1949</a:t>
            </a:r>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15-1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23877" y="779526"/>
            <a:ext cx="4389792" cy="1200329"/>
          </a:xfrm>
          <a:prstGeom prst="rect">
            <a:avLst/>
          </a:prstGeom>
          <a:noFill/>
        </p:spPr>
        <p:txBody>
          <a:bodyPr wrap="square" rtlCol="0">
            <a:spAutoFit/>
          </a:bodyPr>
          <a:lstStyle/>
          <a:p>
            <a:pPr algn="just"/>
            <a:r>
              <a:rPr lang="fr-BE" sz="7200" dirty="0" smtClean="0">
                <a:latin typeface="French Script MT" panose="03020402040607040605" pitchFamily="66" charset="0"/>
              </a:rPr>
              <a:t>Georges </a:t>
            </a:r>
            <a:r>
              <a:rPr lang="fr-BE" sz="7200" dirty="0" err="1" smtClean="0">
                <a:latin typeface="French Script MT" panose="03020402040607040605" pitchFamily="66" charset="0"/>
              </a:rPr>
              <a:t>Volont</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695522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1169</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1878 – </a:t>
            </a:r>
            <a:r>
              <a:rPr lang="fr-BE" dirty="0"/>
              <a:t>4</a:t>
            </a:r>
            <a:r>
              <a:rPr lang="fr-BE" dirty="0" smtClean="0"/>
              <a:t>7 ans</a:t>
            </a:r>
          </a:p>
          <a:p>
            <a:pPr algn="ctr"/>
            <a:r>
              <a:rPr lang="fr-BE" dirty="0" smtClean="0"/>
              <a:t>Décédé le 23 mars 1925</a:t>
            </a:r>
          </a:p>
          <a:p>
            <a:pPr algn="ctr"/>
            <a:r>
              <a:rPr lang="fr-BE" dirty="0" smtClean="0"/>
              <a:t>Inhumé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6-3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75021" y="779526"/>
            <a:ext cx="4487503" cy="1200329"/>
          </a:xfrm>
          <a:prstGeom prst="rect">
            <a:avLst/>
          </a:prstGeom>
          <a:noFill/>
        </p:spPr>
        <p:txBody>
          <a:bodyPr wrap="square" rtlCol="0">
            <a:spAutoFit/>
          </a:bodyPr>
          <a:lstStyle/>
          <a:p>
            <a:pPr algn="just"/>
            <a:r>
              <a:rPr lang="fr-BE" sz="7200" dirty="0" smtClean="0">
                <a:latin typeface="French Script MT" panose="03020402040607040605" pitchFamily="66" charset="0"/>
              </a:rPr>
              <a:t>Marcel </a:t>
            </a:r>
            <a:r>
              <a:rPr lang="fr-BE" sz="7200" dirty="0" err="1" smtClean="0">
                <a:latin typeface="French Script MT" panose="03020402040607040605" pitchFamily="66" charset="0"/>
              </a:rPr>
              <a:t>Warzée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5690080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117</a:t>
            </a:fld>
            <a:endParaRPr lang="fr-BE" dirty="0"/>
          </a:p>
        </p:txBody>
      </p:sp>
      <p:sp>
        <p:nvSpPr>
          <p:cNvPr id="5" name="ZoneTexte 4"/>
          <p:cNvSpPr txBox="1"/>
          <p:nvPr/>
        </p:nvSpPr>
        <p:spPr>
          <a:xfrm>
            <a:off x="1169864" y="779526"/>
            <a:ext cx="4435594" cy="1200329"/>
          </a:xfrm>
          <a:prstGeom prst="rect">
            <a:avLst/>
          </a:prstGeom>
          <a:noFill/>
        </p:spPr>
        <p:txBody>
          <a:bodyPr wrap="square" rtlCol="0">
            <a:spAutoFit/>
          </a:bodyPr>
          <a:lstStyle/>
          <a:p>
            <a:r>
              <a:rPr lang="fr-BE" sz="7200" dirty="0" smtClean="0">
                <a:latin typeface="French Script MT" panose="03020402040607040605" pitchFamily="66" charset="0"/>
              </a:rPr>
              <a:t>Jacques </a:t>
            </a:r>
            <a:r>
              <a:rPr lang="fr-BE" sz="7200" dirty="0" err="1" smtClean="0">
                <a:latin typeface="French Script MT" panose="03020402040607040605" pitchFamily="66" charset="0"/>
              </a:rPr>
              <a:t>Saueur</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66 ans</a:t>
            </a:r>
          </a:p>
          <a:p>
            <a:pPr algn="ctr"/>
            <a:r>
              <a:rPr lang="fr-BE" dirty="0" smtClean="0"/>
              <a:t>Décédé le ?</a:t>
            </a:r>
          </a:p>
          <a:p>
            <a:pPr algn="ctr"/>
            <a:r>
              <a:rPr lang="fr-BE" dirty="0" smtClean="0"/>
              <a:t>Inhumé le  18 mars 1951</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35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4789386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1170</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1910 – 38 ans</a:t>
            </a:r>
          </a:p>
          <a:p>
            <a:pPr algn="ctr"/>
            <a:r>
              <a:rPr lang="fr-BE" dirty="0" smtClean="0"/>
              <a:t>Décédé le 31 décembre 1948</a:t>
            </a:r>
          </a:p>
          <a:p>
            <a:pPr algn="ctr"/>
            <a:r>
              <a:rPr lang="fr-BE" dirty="0" smtClean="0"/>
              <a:t>Inhumé le </a:t>
            </a:r>
            <a:r>
              <a:rPr lang="fr-BE" dirty="0"/>
              <a:t>?</a:t>
            </a:r>
            <a:endParaRPr lang="fr-BE" dirty="0" smtClean="0"/>
          </a:p>
          <a:p>
            <a:pPr algn="ctr"/>
            <a:r>
              <a:rPr lang="fr-BE" dirty="0" smtClean="0"/>
              <a:t>Veuf de Madame Bouchat</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86627" y="779526"/>
            <a:ext cx="5264291" cy="1200329"/>
          </a:xfrm>
          <a:prstGeom prst="rect">
            <a:avLst/>
          </a:prstGeom>
          <a:noFill/>
        </p:spPr>
        <p:txBody>
          <a:bodyPr wrap="square" rtlCol="0">
            <a:spAutoFit/>
          </a:bodyPr>
          <a:lstStyle/>
          <a:p>
            <a:pPr algn="just"/>
            <a:r>
              <a:rPr lang="fr-BE" sz="7200" dirty="0" smtClean="0">
                <a:latin typeface="French Script MT" panose="03020402040607040605" pitchFamily="66" charset="0"/>
              </a:rPr>
              <a:t>Marcel </a:t>
            </a:r>
            <a:r>
              <a:rPr lang="fr-BE" sz="7200" dirty="0" err="1" smtClean="0">
                <a:latin typeface="French Script MT" panose="03020402040607040605" pitchFamily="66" charset="0"/>
              </a:rPr>
              <a:t>Wastelain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708310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1171</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1920– 20 ans</a:t>
            </a:r>
          </a:p>
          <a:p>
            <a:pPr algn="ctr"/>
            <a:r>
              <a:rPr lang="fr-BE" dirty="0" smtClean="0"/>
              <a:t>Décédé le 17 juillet 1940</a:t>
            </a:r>
          </a:p>
          <a:p>
            <a:pPr algn="ctr"/>
            <a:r>
              <a:rPr lang="fr-BE" dirty="0" smtClean="0"/>
              <a:t>Inhumé le ?</a:t>
            </a:r>
          </a:p>
          <a:p>
            <a:pPr algn="ctr"/>
            <a:r>
              <a:rPr lang="fr-BE" dirty="0" smtClean="0"/>
              <a:t>Epoux de Madame Dumont</a:t>
            </a:r>
          </a:p>
          <a:p>
            <a:pPr algn="ctr"/>
            <a:endParaRPr lang="fr-BE" dirty="0" smtClean="0"/>
          </a:p>
          <a:p>
            <a:pPr algn="ctr"/>
            <a:r>
              <a:rPr lang="fr-BE" dirty="0" smtClean="0"/>
              <a:t>Régiment: 8</a:t>
            </a:r>
            <a:r>
              <a:rPr lang="fr-BE" baseline="30000" dirty="0" smtClean="0"/>
              <a:t>e</a:t>
            </a:r>
            <a:r>
              <a:rPr lang="fr-BE" dirty="0" smtClean="0"/>
              <a:t> Génie</a:t>
            </a:r>
          </a:p>
          <a:p>
            <a:pPr algn="ctr"/>
            <a:r>
              <a:rPr lang="fr-BE" dirty="0" smtClean="0"/>
              <a:t>Statut: Soldat</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9-11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17972" y="779526"/>
            <a:ext cx="4601601" cy="1200329"/>
          </a:xfrm>
          <a:prstGeom prst="rect">
            <a:avLst/>
          </a:prstGeom>
          <a:noFill/>
        </p:spPr>
        <p:txBody>
          <a:bodyPr wrap="square" rtlCol="0">
            <a:spAutoFit/>
          </a:bodyPr>
          <a:lstStyle/>
          <a:p>
            <a:pPr algn="just"/>
            <a:r>
              <a:rPr lang="fr-BE" sz="7200" dirty="0" smtClean="0">
                <a:latin typeface="French Script MT" panose="03020402040607040605" pitchFamily="66" charset="0"/>
              </a:rPr>
              <a:t>Lambert </a:t>
            </a:r>
            <a:r>
              <a:rPr lang="fr-BE" sz="7200" dirty="0" err="1" smtClean="0">
                <a:latin typeface="French Script MT" panose="03020402040607040605" pitchFamily="66" charset="0"/>
              </a:rPr>
              <a:t>Wilkin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123418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1172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1871 – 80 ans</a:t>
            </a:r>
          </a:p>
          <a:p>
            <a:pPr algn="ctr"/>
            <a:r>
              <a:rPr lang="fr-BE" dirty="0" smtClean="0"/>
              <a:t>Décédé le 14 janvier 1951</a:t>
            </a:r>
          </a:p>
          <a:p>
            <a:pPr algn="ctr"/>
            <a:r>
              <a:rPr lang="fr-BE" dirty="0" smtClean="0"/>
              <a:t>Inhumé </a:t>
            </a:r>
          </a:p>
          <a:p>
            <a:pPr algn="ctr"/>
            <a:r>
              <a:rPr lang="fr-BE" dirty="0" smtClean="0"/>
              <a:t>Epoux de Madame </a:t>
            </a:r>
            <a:r>
              <a:rPr lang="fr-BE" dirty="0" err="1" smtClean="0"/>
              <a:t>Labaye</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3-5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31572" y="779526"/>
            <a:ext cx="4174402" cy="1200329"/>
          </a:xfrm>
          <a:prstGeom prst="rect">
            <a:avLst/>
          </a:prstGeom>
          <a:noFill/>
        </p:spPr>
        <p:txBody>
          <a:bodyPr wrap="square" rtlCol="0">
            <a:spAutoFit/>
          </a:bodyPr>
          <a:lstStyle/>
          <a:p>
            <a:pPr algn="just"/>
            <a:r>
              <a:rPr lang="fr-BE" sz="7200" dirty="0" smtClean="0">
                <a:latin typeface="French Script MT" panose="03020402040607040605" pitchFamily="66" charset="0"/>
              </a:rPr>
              <a:t>Frédéric Zirkel</a:t>
            </a:r>
          </a:p>
        </p:txBody>
      </p:sp>
    </p:spTree>
    <p:extLst>
      <p:ext uri="{BB962C8B-B14F-4D97-AF65-F5344CB8AC3E}">
        <p14:creationId xmlns:p14="http://schemas.microsoft.com/office/powerpoint/2010/main" val="8398461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85000" lnSpcReduction="10000"/>
          </a:bodyPr>
          <a:lstStyle/>
          <a:p>
            <a:fld id="{F3DBC0B5-7AF0-4C72-BAA1-305516A547BF}" type="slidenum">
              <a:rPr lang="fr-BE" smtClean="0"/>
              <a:t>1173</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1900 – 63 ans</a:t>
            </a:r>
          </a:p>
          <a:p>
            <a:pPr algn="ctr"/>
            <a:r>
              <a:rPr lang="fr-BE" dirty="0" smtClean="0"/>
              <a:t>Décédé le 5 juillet 1963</a:t>
            </a:r>
          </a:p>
          <a:p>
            <a:pPr algn="ctr"/>
            <a:r>
              <a:rPr lang="fr-BE" dirty="0" smtClean="0"/>
              <a:t>Inhumé </a:t>
            </a:r>
          </a:p>
          <a:p>
            <a:pPr algn="ctr"/>
            <a:r>
              <a:rPr lang="fr-BE" dirty="0" smtClean="0"/>
              <a:t>Epoux de Madame </a:t>
            </a:r>
            <a:r>
              <a:rPr lang="fr-BE" dirty="0" err="1" smtClean="0"/>
              <a:t>Zwyns</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7-15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92565" y="779526"/>
            <a:ext cx="4052415" cy="1200329"/>
          </a:xfrm>
          <a:prstGeom prst="rect">
            <a:avLst/>
          </a:prstGeom>
          <a:noFill/>
        </p:spPr>
        <p:txBody>
          <a:bodyPr wrap="square" rtlCol="0">
            <a:spAutoFit/>
          </a:bodyPr>
          <a:lstStyle/>
          <a:p>
            <a:pPr algn="just"/>
            <a:r>
              <a:rPr lang="fr-BE" sz="7200" dirty="0" smtClean="0">
                <a:latin typeface="French Script MT" panose="03020402040607040605" pitchFamily="66" charset="0"/>
              </a:rPr>
              <a:t>Charles </a:t>
            </a:r>
            <a:r>
              <a:rPr lang="fr-BE" sz="7200" dirty="0" err="1" smtClean="0">
                <a:latin typeface="French Script MT" panose="03020402040607040605" pitchFamily="66" charset="0"/>
              </a:rPr>
              <a:t>Zwyns</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41739081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42121" y="849085"/>
            <a:ext cx="5411071" cy="961979"/>
          </a:xfrm>
        </p:spPr>
        <p:txBody>
          <a:bodyPr>
            <a:normAutofit fontScale="90000"/>
          </a:bodyPr>
          <a:lstStyle/>
          <a:p>
            <a:pPr algn="ctr"/>
            <a:r>
              <a:rPr lang="fr-BE" sz="6600" dirty="0" smtClean="0">
                <a:latin typeface="+mn-lt"/>
              </a:rPr>
              <a:t>Remerciements</a:t>
            </a:r>
            <a:endParaRPr lang="fr-BE" sz="6600" dirty="0">
              <a:latin typeface="+mn-lt"/>
            </a:endParaRPr>
          </a:p>
        </p:txBody>
      </p:sp>
      <p:sp>
        <p:nvSpPr>
          <p:cNvPr id="3" name="Espace réservé du numéro de diapositive 2"/>
          <p:cNvSpPr>
            <a:spLocks noGrp="1"/>
          </p:cNvSpPr>
          <p:nvPr>
            <p:ph type="sldNum" sz="quarter" idx="12"/>
          </p:nvPr>
        </p:nvSpPr>
        <p:spPr/>
        <p:txBody>
          <a:bodyPr>
            <a:normAutofit fontScale="85000" lnSpcReduction="10000"/>
          </a:bodyPr>
          <a:lstStyle/>
          <a:p>
            <a:fld id="{F3DBC0B5-7AF0-4C72-BAA1-305516A547BF}" type="slidenum">
              <a:rPr lang="fr-BE" smtClean="0"/>
              <a:t>1174</a:t>
            </a:fld>
            <a:endParaRPr lang="fr-BE" dirty="0"/>
          </a:p>
        </p:txBody>
      </p:sp>
      <p:sp>
        <p:nvSpPr>
          <p:cNvPr id="4" name="ZoneTexte 3"/>
          <p:cNvSpPr txBox="1"/>
          <p:nvPr/>
        </p:nvSpPr>
        <p:spPr>
          <a:xfrm>
            <a:off x="789214" y="2046514"/>
            <a:ext cx="9677400" cy="4247317"/>
          </a:xfrm>
          <a:prstGeom prst="rect">
            <a:avLst/>
          </a:prstGeom>
          <a:noFill/>
        </p:spPr>
        <p:txBody>
          <a:bodyPr wrap="square" rtlCol="0">
            <a:spAutoFit/>
          </a:bodyPr>
          <a:lstStyle/>
          <a:p>
            <a:pPr marL="285750" indent="-285750">
              <a:buFont typeface="Arial" panose="020B0604020202020204" pitchFamily="34" charset="0"/>
              <a:buChar char="•"/>
            </a:pPr>
            <a:r>
              <a:rPr lang="fr-BE" dirty="0" smtClean="0"/>
              <a:t>Ce gros travail a pu être réalisé grâce au Commandement Militaire de la Province de Liège qui a pu se procurer </a:t>
            </a:r>
            <a:r>
              <a:rPr lang="fr-BE" dirty="0" smtClean="0"/>
              <a:t>les </a:t>
            </a:r>
            <a:r>
              <a:rPr lang="fr-BE" dirty="0" smtClean="0"/>
              <a:t>documents d’état-civil de la ville de </a:t>
            </a:r>
            <a:r>
              <a:rPr lang="fr-BE" dirty="0" err="1" smtClean="0"/>
              <a:t>LIège</a:t>
            </a:r>
            <a:r>
              <a:rPr lang="fr-BE" dirty="0" smtClean="0"/>
              <a:t>.</a:t>
            </a:r>
            <a:endParaRPr lang="fr-BE" dirty="0" smtClean="0"/>
          </a:p>
          <a:p>
            <a:endParaRPr lang="fr-BE" dirty="0" smtClean="0"/>
          </a:p>
          <a:p>
            <a:pPr marL="285750" indent="-285750">
              <a:buFont typeface="Arial" panose="020B0604020202020204" pitchFamily="34" charset="0"/>
              <a:buChar char="•"/>
            </a:pPr>
            <a:r>
              <a:rPr lang="fr-BE" dirty="0" smtClean="0"/>
              <a:t>De nombreuses corrections ont pu être réalisées grâces à des sites spécialisés:</a:t>
            </a:r>
          </a:p>
          <a:p>
            <a:endParaRPr lang="fr-BE" dirty="0" smtClean="0"/>
          </a:p>
          <a:p>
            <a:pPr marL="742950" lvl="1" indent="-285750">
              <a:buFont typeface="Arial" panose="020B0604020202020204" pitchFamily="34" charset="0"/>
              <a:buChar char="•"/>
            </a:pPr>
            <a:r>
              <a:rPr lang="fr-BE" dirty="0" smtClean="0"/>
              <a:t>Bel-</a:t>
            </a:r>
            <a:r>
              <a:rPr lang="fr-BE" dirty="0" err="1" smtClean="0"/>
              <a:t>memorial</a:t>
            </a:r>
            <a:endParaRPr lang="fr-BE" dirty="0" smtClean="0"/>
          </a:p>
          <a:p>
            <a:pPr marL="742950" lvl="1" indent="-285750">
              <a:buFont typeface="Arial" panose="020B0604020202020204" pitchFamily="34" charset="0"/>
              <a:buChar char="•"/>
            </a:pPr>
            <a:r>
              <a:rPr lang="fr-BE" dirty="0" err="1" smtClean="0"/>
              <a:t>War</a:t>
            </a:r>
            <a:r>
              <a:rPr lang="fr-BE" dirty="0" smtClean="0"/>
              <a:t> Dead </a:t>
            </a:r>
            <a:r>
              <a:rPr lang="fr-BE" dirty="0" err="1" smtClean="0"/>
              <a:t>Register</a:t>
            </a:r>
            <a:r>
              <a:rPr lang="fr-BE" dirty="0" smtClean="0"/>
              <a:t> du </a:t>
            </a:r>
            <a:r>
              <a:rPr lang="fr-BE" dirty="0" err="1" smtClean="0"/>
              <a:t>War</a:t>
            </a:r>
            <a:r>
              <a:rPr lang="fr-BE" dirty="0" smtClean="0"/>
              <a:t> </a:t>
            </a:r>
            <a:r>
              <a:rPr lang="fr-BE" dirty="0" err="1" smtClean="0"/>
              <a:t>Heritage</a:t>
            </a:r>
            <a:r>
              <a:rPr lang="fr-BE" dirty="0" smtClean="0"/>
              <a:t> Institute</a:t>
            </a:r>
          </a:p>
          <a:p>
            <a:pPr marL="742950" lvl="1" indent="-285750">
              <a:buFont typeface="Arial" panose="020B0604020202020204" pitchFamily="34" charset="0"/>
              <a:buChar char="•"/>
            </a:pPr>
            <a:r>
              <a:rPr lang="fr-BE" dirty="0" smtClean="0"/>
              <a:t>In </a:t>
            </a:r>
            <a:r>
              <a:rPr lang="fr-BE" dirty="0" err="1" smtClean="0"/>
              <a:t>Flanders</a:t>
            </a:r>
            <a:r>
              <a:rPr lang="fr-BE" dirty="0" smtClean="0"/>
              <a:t> Field Museum</a:t>
            </a:r>
          </a:p>
          <a:p>
            <a:pPr marL="742950" lvl="1" indent="-285750">
              <a:buFont typeface="Arial" panose="020B0604020202020204" pitchFamily="34" charset="0"/>
              <a:buChar char="•"/>
            </a:pPr>
            <a:r>
              <a:rPr lang="fr-BE" dirty="0" err="1" smtClean="0"/>
              <a:t>Etc</a:t>
            </a:r>
            <a:endParaRPr lang="fr-BE" dirty="0" smtClean="0"/>
          </a:p>
          <a:p>
            <a:pPr marL="742950" lvl="1" indent="-285750">
              <a:buFont typeface="Arial" panose="020B0604020202020204" pitchFamily="34" charset="0"/>
              <a:buChar char="•"/>
            </a:pPr>
            <a:endParaRPr lang="fr-BE" dirty="0"/>
          </a:p>
          <a:p>
            <a:pPr marL="742950" lvl="1" indent="-285750">
              <a:buFont typeface="Arial" panose="020B0604020202020204" pitchFamily="34" charset="0"/>
              <a:buChar char="•"/>
            </a:pPr>
            <a:endParaRPr lang="fr-BE" dirty="0" smtClean="0"/>
          </a:p>
          <a:p>
            <a:pPr lvl="1"/>
            <a:r>
              <a:rPr lang="fr-BE" dirty="0" smtClean="0"/>
              <a:t>Soyez tous remerciés pour cette aide</a:t>
            </a:r>
          </a:p>
          <a:p>
            <a:pPr lvl="1"/>
            <a:endParaRPr lang="fr-BE" dirty="0"/>
          </a:p>
          <a:p>
            <a:pPr lvl="1"/>
            <a:r>
              <a:rPr lang="fr-BE" dirty="0" smtClean="0"/>
              <a:t>							Michel CAILLET</a:t>
            </a:r>
            <a:endParaRPr lang="fr-BE" dirty="0" smtClean="0"/>
          </a:p>
          <a:p>
            <a:pPr marL="742950" lvl="1" indent="-285750">
              <a:buFont typeface="Arial" panose="020B0604020202020204" pitchFamily="34" charset="0"/>
              <a:buChar char="•"/>
            </a:pPr>
            <a:endParaRPr lang="fr-BE" dirty="0"/>
          </a:p>
        </p:txBody>
      </p:sp>
    </p:spTree>
    <p:extLst>
      <p:ext uri="{BB962C8B-B14F-4D97-AF65-F5344CB8AC3E}">
        <p14:creationId xmlns:p14="http://schemas.microsoft.com/office/powerpoint/2010/main" val="1913358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118</a:t>
            </a:fld>
            <a:endParaRPr lang="fr-BE" dirty="0"/>
          </a:p>
        </p:txBody>
      </p:sp>
      <p:sp>
        <p:nvSpPr>
          <p:cNvPr id="5" name="ZoneTexte 4"/>
          <p:cNvSpPr txBox="1"/>
          <p:nvPr/>
        </p:nvSpPr>
        <p:spPr>
          <a:xfrm>
            <a:off x="1423769" y="779526"/>
            <a:ext cx="3927784" cy="1200329"/>
          </a:xfrm>
          <a:prstGeom prst="rect">
            <a:avLst/>
          </a:prstGeom>
          <a:noFill/>
        </p:spPr>
        <p:txBody>
          <a:bodyPr wrap="square" rtlCol="0">
            <a:spAutoFit/>
          </a:bodyPr>
          <a:lstStyle/>
          <a:p>
            <a:r>
              <a:rPr lang="fr-BE" sz="7200" dirty="0" smtClean="0">
                <a:latin typeface="French Script MT" panose="03020402040607040605" pitchFamily="66" charset="0"/>
              </a:rPr>
              <a:t>Gérard Simon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69 ans</a:t>
            </a:r>
          </a:p>
          <a:p>
            <a:pPr algn="ctr"/>
            <a:r>
              <a:rPr lang="fr-BE" dirty="0" smtClean="0"/>
              <a:t>Décédé le ?</a:t>
            </a:r>
          </a:p>
          <a:p>
            <a:pPr algn="ctr"/>
            <a:r>
              <a:rPr lang="fr-BE" dirty="0" smtClean="0"/>
              <a:t>Inhum</a:t>
            </a:r>
            <a:r>
              <a:rPr lang="fr-BE" dirty="0"/>
              <a:t>é</a:t>
            </a:r>
            <a:r>
              <a:rPr lang="fr-BE" dirty="0" smtClean="0"/>
              <a:t> le  3 avril 1949</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270961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119</a:t>
            </a:fld>
            <a:endParaRPr lang="fr-BE" dirty="0"/>
          </a:p>
        </p:txBody>
      </p:sp>
      <p:sp>
        <p:nvSpPr>
          <p:cNvPr id="5" name="ZoneTexte 4"/>
          <p:cNvSpPr txBox="1"/>
          <p:nvPr/>
        </p:nvSpPr>
        <p:spPr>
          <a:xfrm>
            <a:off x="1433514" y="779526"/>
            <a:ext cx="3908294" cy="1200329"/>
          </a:xfrm>
          <a:prstGeom prst="rect">
            <a:avLst/>
          </a:prstGeom>
          <a:noFill/>
        </p:spPr>
        <p:txBody>
          <a:bodyPr wrap="square" rtlCol="0">
            <a:spAutoFit/>
          </a:bodyPr>
          <a:lstStyle/>
          <a:p>
            <a:r>
              <a:rPr lang="fr-BE" sz="7200" dirty="0" smtClean="0">
                <a:latin typeface="French Script MT" panose="03020402040607040605" pitchFamily="66" charset="0"/>
              </a:rPr>
              <a:t>Albert </a:t>
            </a:r>
            <a:r>
              <a:rPr lang="fr-BE" sz="7200" dirty="0" err="1" smtClean="0">
                <a:latin typeface="French Script MT" panose="03020402040607040605" pitchFamily="66" charset="0"/>
              </a:rPr>
              <a:t>Snyers</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63 ans</a:t>
            </a:r>
          </a:p>
          <a:p>
            <a:pPr algn="ctr"/>
            <a:r>
              <a:rPr lang="fr-BE" dirty="0" smtClean="0"/>
              <a:t>Décédé le ?</a:t>
            </a:r>
          </a:p>
          <a:p>
            <a:pPr algn="ctr"/>
            <a:r>
              <a:rPr lang="fr-BE" dirty="0" smtClean="0"/>
              <a:t>Inhumé le 28 mai 1952</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40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4370354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12</a:t>
            </a:fld>
            <a:endParaRPr lang="fr-BE" dirty="0"/>
          </a:p>
        </p:txBody>
      </p:sp>
      <p:sp>
        <p:nvSpPr>
          <p:cNvPr id="5" name="ZoneTexte 4"/>
          <p:cNvSpPr txBox="1"/>
          <p:nvPr/>
        </p:nvSpPr>
        <p:spPr>
          <a:xfrm>
            <a:off x="704073" y="779526"/>
            <a:ext cx="4757576" cy="1200329"/>
          </a:xfrm>
          <a:prstGeom prst="rect">
            <a:avLst/>
          </a:prstGeom>
          <a:noFill/>
        </p:spPr>
        <p:txBody>
          <a:bodyPr wrap="square" rtlCol="0">
            <a:spAutoFit/>
          </a:bodyPr>
          <a:lstStyle/>
          <a:p>
            <a:r>
              <a:rPr lang="fr-BE" sz="7200" dirty="0" smtClean="0">
                <a:latin typeface="French Script MT" panose="03020402040607040605" pitchFamily="66" charset="0"/>
              </a:rPr>
              <a:t>Marcel Barrière</a:t>
            </a:r>
            <a:endParaRPr lang="fr-BE" sz="7200" dirty="0">
              <a:latin typeface="French Script MT" panose="03020402040607040605" pitchFamily="66" charset="0"/>
            </a:endParaRPr>
          </a:p>
        </p:txBody>
      </p:sp>
      <p:sp>
        <p:nvSpPr>
          <p:cNvPr id="6" name="ZoneTexte 5"/>
          <p:cNvSpPr txBox="1"/>
          <p:nvPr/>
        </p:nvSpPr>
        <p:spPr>
          <a:xfrm>
            <a:off x="1366743" y="2250033"/>
            <a:ext cx="3432238" cy="2031325"/>
          </a:xfrm>
          <a:prstGeom prst="rect">
            <a:avLst/>
          </a:prstGeom>
          <a:noFill/>
        </p:spPr>
        <p:txBody>
          <a:bodyPr wrap="square" rtlCol="0">
            <a:spAutoFit/>
          </a:bodyPr>
          <a:lstStyle/>
          <a:p>
            <a:pPr algn="ctr"/>
            <a:r>
              <a:rPr lang="fr-BE" dirty="0" smtClean="0"/>
              <a:t>Né le ? – 55 ans</a:t>
            </a:r>
          </a:p>
          <a:p>
            <a:pPr algn="ctr"/>
            <a:r>
              <a:rPr lang="fr-BE" dirty="0" smtClean="0"/>
              <a:t>Décédé le ?</a:t>
            </a:r>
          </a:p>
          <a:p>
            <a:pPr algn="ctr"/>
            <a:r>
              <a:rPr lang="fr-BE" dirty="0" smtClean="0"/>
              <a:t>Inhumé le 4 juillet 1948</a:t>
            </a:r>
          </a:p>
          <a:p>
            <a:pPr algn="ctr"/>
            <a:r>
              <a:rPr lang="fr-BE" dirty="0" smtClean="0"/>
              <a:t>Époux de Madame </a:t>
            </a:r>
            <a:r>
              <a:rPr lang="fr-BE" dirty="0" err="1" smtClean="0"/>
              <a:t>Catorel</a:t>
            </a:r>
            <a:endParaRPr lang="fr-BE" dirty="0" smtClean="0"/>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a:t>
            </a:r>
          </a:p>
          <a:p>
            <a:pPr algn="ctr"/>
            <a:r>
              <a:rPr lang="fr-BE" dirty="0" smtClean="0"/>
              <a:t>Tombe 48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81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030273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120</a:t>
            </a:fld>
            <a:endParaRPr lang="fr-BE" dirty="0"/>
          </a:p>
        </p:txBody>
      </p:sp>
      <p:sp>
        <p:nvSpPr>
          <p:cNvPr id="5" name="ZoneTexte 4"/>
          <p:cNvSpPr txBox="1"/>
          <p:nvPr/>
        </p:nvSpPr>
        <p:spPr>
          <a:xfrm>
            <a:off x="1077855" y="779526"/>
            <a:ext cx="4619611" cy="1200329"/>
          </a:xfrm>
          <a:prstGeom prst="rect">
            <a:avLst/>
          </a:prstGeom>
          <a:noFill/>
        </p:spPr>
        <p:txBody>
          <a:bodyPr wrap="square" rtlCol="0">
            <a:spAutoFit/>
          </a:bodyPr>
          <a:lstStyle/>
          <a:p>
            <a:r>
              <a:rPr lang="fr-BE" sz="7200" dirty="0" smtClean="0">
                <a:latin typeface="French Script MT" panose="03020402040607040605" pitchFamily="66" charset="0"/>
              </a:rPr>
              <a:t>Georges </a:t>
            </a:r>
            <a:r>
              <a:rPr lang="fr-BE" sz="7200" dirty="0" err="1" smtClean="0">
                <a:latin typeface="French Script MT" panose="03020402040607040605" pitchFamily="66" charset="0"/>
              </a:rPr>
              <a:t>Sottiau</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56 ans</a:t>
            </a:r>
          </a:p>
          <a:p>
            <a:pPr algn="ctr"/>
            <a:r>
              <a:rPr lang="fr-BE" dirty="0" smtClean="0"/>
              <a:t>Décédé le ?</a:t>
            </a:r>
          </a:p>
          <a:p>
            <a:pPr algn="ctr"/>
            <a:r>
              <a:rPr lang="fr-BE" dirty="0" smtClean="0"/>
              <a:t>Inhumé le  11 novembre 1948</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158197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121</a:t>
            </a:fld>
            <a:endParaRPr lang="fr-BE" dirty="0"/>
          </a:p>
        </p:txBody>
      </p:sp>
      <p:sp>
        <p:nvSpPr>
          <p:cNvPr id="5" name="ZoneTexte 4"/>
          <p:cNvSpPr txBox="1"/>
          <p:nvPr/>
        </p:nvSpPr>
        <p:spPr>
          <a:xfrm>
            <a:off x="1414884" y="710035"/>
            <a:ext cx="3945554" cy="1200329"/>
          </a:xfrm>
          <a:prstGeom prst="rect">
            <a:avLst/>
          </a:prstGeom>
          <a:noFill/>
        </p:spPr>
        <p:txBody>
          <a:bodyPr wrap="square" rtlCol="0">
            <a:spAutoFit/>
          </a:bodyPr>
          <a:lstStyle/>
          <a:p>
            <a:r>
              <a:rPr lang="fr-BE" sz="7200" dirty="0" smtClean="0">
                <a:latin typeface="French Script MT" panose="03020402040607040605" pitchFamily="66" charset="0"/>
              </a:rPr>
              <a:t>Nicolas Stas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57 ans</a:t>
            </a:r>
          </a:p>
          <a:p>
            <a:pPr algn="ctr"/>
            <a:r>
              <a:rPr lang="fr-BE" dirty="0" smtClean="0"/>
              <a:t>Décédé le ?</a:t>
            </a:r>
          </a:p>
          <a:p>
            <a:pPr algn="ctr"/>
            <a:r>
              <a:rPr lang="fr-BE" dirty="0" smtClean="0"/>
              <a:t>Inhumé le  20 février 1950</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515355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122</a:t>
            </a:fld>
            <a:endParaRPr lang="fr-BE" dirty="0"/>
          </a:p>
        </p:txBody>
      </p:sp>
      <p:sp>
        <p:nvSpPr>
          <p:cNvPr id="5" name="ZoneTexte 4"/>
          <p:cNvSpPr txBox="1"/>
          <p:nvPr/>
        </p:nvSpPr>
        <p:spPr>
          <a:xfrm>
            <a:off x="977512" y="778034"/>
            <a:ext cx="4820297" cy="1200329"/>
          </a:xfrm>
          <a:prstGeom prst="rect">
            <a:avLst/>
          </a:prstGeom>
          <a:noFill/>
        </p:spPr>
        <p:txBody>
          <a:bodyPr wrap="square" rtlCol="0">
            <a:spAutoFit/>
          </a:bodyPr>
          <a:lstStyle/>
          <a:p>
            <a:r>
              <a:rPr lang="fr-BE" sz="7200" dirty="0" smtClean="0">
                <a:latin typeface="French Script MT" panose="03020402040607040605" pitchFamily="66" charset="0"/>
              </a:rPr>
              <a:t>Joseph </a:t>
            </a:r>
            <a:r>
              <a:rPr lang="fr-BE" sz="7200" dirty="0" err="1" smtClean="0">
                <a:latin typeface="French Script MT" panose="03020402040607040605" pitchFamily="66" charset="0"/>
              </a:rPr>
              <a:t>Steemans</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57 ans</a:t>
            </a:r>
          </a:p>
          <a:p>
            <a:pPr algn="ctr"/>
            <a:r>
              <a:rPr lang="fr-BE" dirty="0" smtClean="0"/>
              <a:t>Décédé le ?</a:t>
            </a:r>
          </a:p>
          <a:p>
            <a:pPr algn="ctr"/>
            <a:r>
              <a:rPr lang="fr-BE" dirty="0" smtClean="0"/>
              <a:t>Inhumé le  16 mai 1950</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026140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123</a:t>
            </a:fld>
            <a:endParaRPr lang="fr-BE" dirty="0"/>
          </a:p>
        </p:txBody>
      </p:sp>
      <p:sp>
        <p:nvSpPr>
          <p:cNvPr id="5" name="ZoneTexte 4"/>
          <p:cNvSpPr txBox="1"/>
          <p:nvPr/>
        </p:nvSpPr>
        <p:spPr>
          <a:xfrm>
            <a:off x="1211345" y="779526"/>
            <a:ext cx="4352631" cy="1200329"/>
          </a:xfrm>
          <a:prstGeom prst="rect">
            <a:avLst/>
          </a:prstGeom>
          <a:noFill/>
        </p:spPr>
        <p:txBody>
          <a:bodyPr wrap="square" rtlCol="0">
            <a:spAutoFit/>
          </a:bodyPr>
          <a:lstStyle/>
          <a:p>
            <a:r>
              <a:rPr lang="fr-BE" sz="7200" dirty="0" smtClean="0">
                <a:latin typeface="French Script MT" panose="03020402040607040605" pitchFamily="66" charset="0"/>
              </a:rPr>
              <a:t>Emile </a:t>
            </a:r>
            <a:r>
              <a:rPr lang="fr-BE" sz="7200" dirty="0" err="1" smtClean="0">
                <a:latin typeface="French Script MT" panose="03020402040607040605" pitchFamily="66" charset="0"/>
              </a:rPr>
              <a:t>Trepagne</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62 ans</a:t>
            </a:r>
          </a:p>
          <a:p>
            <a:pPr algn="ctr"/>
            <a:r>
              <a:rPr lang="fr-BE" dirty="0" smtClean="0"/>
              <a:t>Décédé le ?</a:t>
            </a:r>
          </a:p>
          <a:p>
            <a:pPr algn="ctr"/>
            <a:r>
              <a:rPr lang="fr-BE" dirty="0" smtClean="0"/>
              <a:t>Inhumé le  31 mars 1951</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721020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124</a:t>
            </a:fld>
            <a:endParaRPr lang="fr-BE" dirty="0"/>
          </a:p>
        </p:txBody>
      </p:sp>
      <p:sp>
        <p:nvSpPr>
          <p:cNvPr id="5" name="ZoneTexte 4"/>
          <p:cNvSpPr txBox="1"/>
          <p:nvPr/>
        </p:nvSpPr>
        <p:spPr>
          <a:xfrm>
            <a:off x="421909" y="776999"/>
            <a:ext cx="5931504" cy="1200329"/>
          </a:xfrm>
          <a:prstGeom prst="rect">
            <a:avLst/>
          </a:prstGeom>
          <a:noFill/>
        </p:spPr>
        <p:txBody>
          <a:bodyPr wrap="square" rtlCol="0">
            <a:spAutoFit/>
          </a:bodyPr>
          <a:lstStyle/>
          <a:p>
            <a:r>
              <a:rPr lang="fr-BE" sz="7200" dirty="0" smtClean="0">
                <a:latin typeface="French Script MT" panose="03020402040607040605" pitchFamily="66" charset="0"/>
              </a:rPr>
              <a:t>Alphonse </a:t>
            </a:r>
            <a:r>
              <a:rPr lang="fr-BE" sz="7200" dirty="0" err="1" smtClean="0">
                <a:latin typeface="French Script MT" panose="03020402040607040605" pitchFamily="66" charset="0"/>
              </a:rPr>
              <a:t>Vandenberg</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57 ans</a:t>
            </a:r>
          </a:p>
          <a:p>
            <a:pPr algn="ctr"/>
            <a:r>
              <a:rPr lang="fr-BE" dirty="0" smtClean="0"/>
              <a:t>Décédé le ?</a:t>
            </a:r>
          </a:p>
          <a:p>
            <a:pPr algn="ctr"/>
            <a:r>
              <a:rPr lang="fr-BE" dirty="0" smtClean="0"/>
              <a:t>Inhumé le  18 décembre 1949</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1592293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125</a:t>
            </a:fld>
            <a:endParaRPr lang="fr-BE" dirty="0"/>
          </a:p>
        </p:txBody>
      </p:sp>
      <p:sp>
        <p:nvSpPr>
          <p:cNvPr id="5" name="ZoneTexte 4"/>
          <p:cNvSpPr txBox="1"/>
          <p:nvPr/>
        </p:nvSpPr>
        <p:spPr>
          <a:xfrm>
            <a:off x="190271" y="779526"/>
            <a:ext cx="6879108" cy="1200329"/>
          </a:xfrm>
          <a:prstGeom prst="rect">
            <a:avLst/>
          </a:prstGeom>
          <a:noFill/>
        </p:spPr>
        <p:txBody>
          <a:bodyPr wrap="square" rtlCol="0">
            <a:spAutoFit/>
          </a:bodyPr>
          <a:lstStyle/>
          <a:p>
            <a:r>
              <a:rPr lang="fr-BE" sz="7200" dirty="0" smtClean="0">
                <a:latin typeface="French Script MT" panose="03020402040607040605" pitchFamily="66" charset="0"/>
              </a:rPr>
              <a:t>Baptiste </a:t>
            </a:r>
            <a:r>
              <a:rPr lang="fr-BE" sz="7200" dirty="0" err="1" smtClean="0">
                <a:latin typeface="French Script MT" panose="03020402040607040605" pitchFamily="66" charset="0"/>
              </a:rPr>
              <a:t>Vanderbruggen</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913706" y="2250033"/>
            <a:ext cx="3432238" cy="2031325"/>
          </a:xfrm>
          <a:prstGeom prst="rect">
            <a:avLst/>
          </a:prstGeom>
          <a:noFill/>
        </p:spPr>
        <p:txBody>
          <a:bodyPr wrap="square" rtlCol="0">
            <a:spAutoFit/>
          </a:bodyPr>
          <a:lstStyle/>
          <a:p>
            <a:pPr algn="ctr"/>
            <a:r>
              <a:rPr lang="fr-BE" dirty="0" smtClean="0"/>
              <a:t>Né le ?  – 61 ans</a:t>
            </a:r>
          </a:p>
          <a:p>
            <a:pPr algn="ctr"/>
            <a:r>
              <a:rPr lang="fr-BE" dirty="0" smtClean="0"/>
              <a:t>Décédé le </a:t>
            </a:r>
          </a:p>
          <a:p>
            <a:pPr algn="ctr"/>
            <a:r>
              <a:rPr lang="fr-BE" dirty="0" smtClean="0"/>
              <a:t>Inhumé le  24 juin 1950</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5507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314547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126</a:t>
            </a:fld>
            <a:endParaRPr lang="fr-BE" dirty="0"/>
          </a:p>
        </p:txBody>
      </p:sp>
      <p:sp>
        <p:nvSpPr>
          <p:cNvPr id="5" name="ZoneTexte 4"/>
          <p:cNvSpPr txBox="1"/>
          <p:nvPr/>
        </p:nvSpPr>
        <p:spPr>
          <a:xfrm>
            <a:off x="1250525" y="779526"/>
            <a:ext cx="4274272" cy="1200329"/>
          </a:xfrm>
          <a:prstGeom prst="rect">
            <a:avLst/>
          </a:prstGeom>
          <a:noFill/>
        </p:spPr>
        <p:txBody>
          <a:bodyPr wrap="square" rtlCol="0">
            <a:spAutoFit/>
          </a:bodyPr>
          <a:lstStyle/>
          <a:p>
            <a:r>
              <a:rPr lang="fr-BE" sz="7200" dirty="0" smtClean="0">
                <a:latin typeface="French Script MT" panose="03020402040607040605" pitchFamily="66" charset="0"/>
              </a:rPr>
              <a:t>Jean Vrancken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55 ans</a:t>
            </a:r>
          </a:p>
          <a:p>
            <a:pPr algn="ctr"/>
            <a:r>
              <a:rPr lang="fr-BE" dirty="0" smtClean="0"/>
              <a:t>Décédé le ?</a:t>
            </a:r>
          </a:p>
          <a:p>
            <a:pPr algn="ctr"/>
            <a:r>
              <a:rPr lang="fr-BE" dirty="0" smtClean="0"/>
              <a:t>Décédé le  29 août 1950</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965399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127</a:t>
            </a:fld>
            <a:endParaRPr lang="fr-BE" dirty="0"/>
          </a:p>
        </p:txBody>
      </p:sp>
      <p:sp>
        <p:nvSpPr>
          <p:cNvPr id="5" name="ZoneTexte 4"/>
          <p:cNvSpPr txBox="1"/>
          <p:nvPr/>
        </p:nvSpPr>
        <p:spPr>
          <a:xfrm>
            <a:off x="546286" y="789031"/>
            <a:ext cx="5682750" cy="1200329"/>
          </a:xfrm>
          <a:prstGeom prst="rect">
            <a:avLst/>
          </a:prstGeom>
          <a:noFill/>
        </p:spPr>
        <p:txBody>
          <a:bodyPr wrap="square" rtlCol="0">
            <a:spAutoFit/>
          </a:bodyPr>
          <a:lstStyle/>
          <a:p>
            <a:r>
              <a:rPr lang="fr-BE" sz="7200" dirty="0" smtClean="0">
                <a:latin typeface="French Script MT" panose="03020402040607040605" pitchFamily="66" charset="0"/>
              </a:rPr>
              <a:t>François </a:t>
            </a:r>
            <a:r>
              <a:rPr lang="fr-BE" sz="7200" dirty="0" err="1" smtClean="0">
                <a:latin typeface="French Script MT" panose="03020402040607040605" pitchFamily="66" charset="0"/>
              </a:rPr>
              <a:t>Verstraelen</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60 ans</a:t>
            </a:r>
          </a:p>
          <a:p>
            <a:pPr algn="ctr"/>
            <a:r>
              <a:rPr lang="fr-BE" dirty="0" smtClean="0"/>
              <a:t>Décédé le ?</a:t>
            </a:r>
          </a:p>
          <a:p>
            <a:pPr algn="ctr"/>
            <a:r>
              <a:rPr lang="fr-BE" dirty="0" smtClean="0"/>
              <a:t>Inhumé le  5 juillet 1951</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490916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128</a:t>
            </a:fld>
            <a:endParaRPr lang="fr-BE" dirty="0"/>
          </a:p>
        </p:txBody>
      </p:sp>
      <p:sp>
        <p:nvSpPr>
          <p:cNvPr id="5" name="ZoneTexte 4"/>
          <p:cNvSpPr txBox="1"/>
          <p:nvPr/>
        </p:nvSpPr>
        <p:spPr>
          <a:xfrm>
            <a:off x="1078069" y="789031"/>
            <a:ext cx="4619184" cy="1200329"/>
          </a:xfrm>
          <a:prstGeom prst="rect">
            <a:avLst/>
          </a:prstGeom>
          <a:noFill/>
        </p:spPr>
        <p:txBody>
          <a:bodyPr wrap="square" rtlCol="0">
            <a:spAutoFit/>
          </a:bodyPr>
          <a:lstStyle/>
          <a:p>
            <a:r>
              <a:rPr lang="fr-BE" sz="7200" dirty="0" smtClean="0">
                <a:latin typeface="French Script MT" panose="03020402040607040605" pitchFamily="66" charset="0"/>
              </a:rPr>
              <a:t>Arthur </a:t>
            </a:r>
            <a:r>
              <a:rPr lang="fr-BE" sz="7200" dirty="0" err="1" smtClean="0">
                <a:latin typeface="French Script MT" panose="03020402040607040605" pitchFamily="66" charset="0"/>
              </a:rPr>
              <a:t>Wautelet</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57 ans</a:t>
            </a:r>
          </a:p>
          <a:p>
            <a:pPr algn="ctr"/>
            <a:r>
              <a:rPr lang="fr-BE" dirty="0" smtClean="0"/>
              <a:t>Décédé le ?</a:t>
            </a:r>
          </a:p>
          <a:p>
            <a:pPr algn="ctr"/>
            <a:r>
              <a:rPr lang="fr-BE" dirty="0" smtClean="0"/>
              <a:t>Inhumé le  7 novembre 1950</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329260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129</a:t>
            </a:fld>
            <a:endParaRPr lang="fr-BE" dirty="0"/>
          </a:p>
        </p:txBody>
      </p:sp>
      <p:sp>
        <p:nvSpPr>
          <p:cNvPr id="5" name="ZoneTexte 4"/>
          <p:cNvSpPr txBox="1"/>
          <p:nvPr/>
        </p:nvSpPr>
        <p:spPr>
          <a:xfrm>
            <a:off x="1505879" y="710035"/>
            <a:ext cx="3763564" cy="1200329"/>
          </a:xfrm>
          <a:prstGeom prst="rect">
            <a:avLst/>
          </a:prstGeom>
          <a:noFill/>
        </p:spPr>
        <p:txBody>
          <a:bodyPr wrap="square" rtlCol="0">
            <a:spAutoFit/>
          </a:bodyPr>
          <a:lstStyle/>
          <a:p>
            <a:r>
              <a:rPr lang="fr-BE" sz="7200" dirty="0" smtClean="0">
                <a:latin typeface="French Script MT" panose="03020402040607040605" pitchFamily="66" charset="0"/>
              </a:rPr>
              <a:t>Victor </a:t>
            </a:r>
            <a:r>
              <a:rPr lang="fr-BE" sz="7200" dirty="0" err="1" smtClean="0">
                <a:latin typeface="French Script MT" panose="03020402040607040605" pitchFamily="66" charset="0"/>
              </a:rPr>
              <a:t>Wéry</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81 ans</a:t>
            </a:r>
          </a:p>
          <a:p>
            <a:pPr algn="ctr"/>
            <a:r>
              <a:rPr lang="fr-BE" dirty="0" smtClean="0"/>
              <a:t>Décédé le ?</a:t>
            </a:r>
          </a:p>
          <a:p>
            <a:pPr algn="ctr"/>
            <a:r>
              <a:rPr lang="fr-BE" dirty="0" smtClean="0"/>
              <a:t>Inhumé le 5 mai 1953</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49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02025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13</a:t>
            </a:fld>
            <a:endParaRPr lang="fr-BE" dirty="0"/>
          </a:p>
        </p:txBody>
      </p:sp>
      <p:sp>
        <p:nvSpPr>
          <p:cNvPr id="5" name="ZoneTexte 4"/>
          <p:cNvSpPr txBox="1"/>
          <p:nvPr/>
        </p:nvSpPr>
        <p:spPr>
          <a:xfrm>
            <a:off x="831657" y="793508"/>
            <a:ext cx="5112008" cy="1200329"/>
          </a:xfrm>
          <a:prstGeom prst="rect">
            <a:avLst/>
          </a:prstGeom>
          <a:noFill/>
        </p:spPr>
        <p:txBody>
          <a:bodyPr wrap="square" rtlCol="0">
            <a:spAutoFit/>
          </a:bodyPr>
          <a:lstStyle/>
          <a:p>
            <a:r>
              <a:rPr lang="fr-BE" sz="7200" dirty="0" smtClean="0">
                <a:latin typeface="French Script MT" panose="03020402040607040605" pitchFamily="66" charset="0"/>
              </a:rPr>
              <a:t>Emile </a:t>
            </a:r>
            <a:r>
              <a:rPr lang="fr-BE" sz="7200" dirty="0" err="1" smtClean="0">
                <a:latin typeface="French Script MT" panose="03020402040607040605" pitchFamily="66" charset="0"/>
              </a:rPr>
              <a:t>Baudrihaye</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54 ans</a:t>
            </a:r>
          </a:p>
          <a:p>
            <a:pPr algn="ctr"/>
            <a:r>
              <a:rPr lang="fr-BE" dirty="0" smtClean="0"/>
              <a:t>Décédé le ?</a:t>
            </a:r>
          </a:p>
          <a:p>
            <a:pPr algn="ctr"/>
            <a:r>
              <a:rPr lang="fr-BE" dirty="0" smtClean="0"/>
              <a:t>Inhumé le  18 mars 1946</a:t>
            </a:r>
          </a:p>
          <a:p>
            <a:pPr algn="ctr"/>
            <a:r>
              <a:rPr lang="fr-BE" dirty="0" smtClean="0"/>
              <a:t>Epoux de Madame </a:t>
            </a:r>
            <a:r>
              <a:rPr lang="fr-BE" dirty="0" err="1" smtClean="0"/>
              <a:t>Damblon</a:t>
            </a:r>
            <a:endParaRPr lang="fr-BE" dirty="0" smtClean="0"/>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a:t>
            </a:r>
          </a:p>
          <a:p>
            <a:pPr algn="ctr"/>
            <a:r>
              <a:rPr lang="fr-BE" dirty="0" smtClean="0"/>
              <a:t>Tombe 73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2" name="Demi-tour 1">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735159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130</a:t>
            </a:fld>
            <a:endParaRPr lang="fr-BE" dirty="0"/>
          </a:p>
        </p:txBody>
      </p:sp>
      <p:sp>
        <p:nvSpPr>
          <p:cNvPr id="5" name="ZoneTexte 4"/>
          <p:cNvSpPr txBox="1"/>
          <p:nvPr/>
        </p:nvSpPr>
        <p:spPr>
          <a:xfrm>
            <a:off x="786419" y="710035"/>
            <a:ext cx="5202484" cy="1200329"/>
          </a:xfrm>
          <a:prstGeom prst="rect">
            <a:avLst/>
          </a:prstGeom>
          <a:noFill/>
        </p:spPr>
        <p:txBody>
          <a:bodyPr wrap="square" rtlCol="0">
            <a:spAutoFit/>
          </a:bodyPr>
          <a:lstStyle/>
          <a:p>
            <a:r>
              <a:rPr lang="fr-BE" sz="7200" dirty="0" smtClean="0">
                <a:latin typeface="French Script MT" panose="03020402040607040605" pitchFamily="66" charset="0"/>
              </a:rPr>
              <a:t>Guillaume </a:t>
            </a:r>
            <a:r>
              <a:rPr lang="fr-BE" sz="7200" dirty="0" err="1" smtClean="0">
                <a:latin typeface="French Script MT" panose="03020402040607040605" pitchFamily="66" charset="0"/>
              </a:rPr>
              <a:t>Wessels</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64 ans</a:t>
            </a:r>
          </a:p>
          <a:p>
            <a:pPr algn="ctr"/>
            <a:r>
              <a:rPr lang="fr-BE" dirty="0" smtClean="0"/>
              <a:t>Décédé le ?</a:t>
            </a:r>
          </a:p>
          <a:p>
            <a:pPr algn="ctr"/>
            <a:r>
              <a:rPr lang="fr-BE" dirty="0" smtClean="0"/>
              <a:t>Inhumé le  21 septembre 1950</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6600004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normAutofit lnSpcReduction="10000"/>
          </a:bodyPr>
          <a:lstStyle/>
          <a:p>
            <a:fld id="{F3DBC0B5-7AF0-4C72-BAA1-305516A547BF}" type="slidenum">
              <a:rPr lang="fr-BE" smtClean="0"/>
              <a:t>131</a:t>
            </a:fld>
            <a:endParaRPr lang="fr-BE" dirty="0"/>
          </a:p>
        </p:txBody>
      </p:sp>
      <p:pic>
        <p:nvPicPr>
          <p:cNvPr id="5" name="Image 4"/>
          <p:cNvPicPr>
            <a:picLocks noChangeAspect="1"/>
          </p:cNvPicPr>
          <p:nvPr/>
        </p:nvPicPr>
        <p:blipFill>
          <a:blip r:embed="rId2"/>
          <a:stretch>
            <a:fillRect/>
          </a:stretch>
        </p:blipFill>
        <p:spPr>
          <a:xfrm rot="-5400000">
            <a:off x="3395169" y="-1051191"/>
            <a:ext cx="6051885" cy="8988621"/>
          </a:xfrm>
          <a:prstGeom prst="rect">
            <a:avLst/>
          </a:prstGeom>
        </p:spPr>
      </p:pic>
      <p:sp>
        <p:nvSpPr>
          <p:cNvPr id="6" name="Titre 1"/>
          <p:cNvSpPr txBox="1">
            <a:spLocks/>
          </p:cNvSpPr>
          <p:nvPr/>
        </p:nvSpPr>
        <p:spPr>
          <a:xfrm rot="16200000">
            <a:off x="-1357815" y="3021842"/>
            <a:ext cx="5303521" cy="842554"/>
          </a:xfrm>
          <a:prstGeom prst="rect">
            <a:avLst/>
          </a:prstGeom>
        </p:spPr>
        <p:txBody>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fr-BE" dirty="0" smtClean="0">
                <a:latin typeface="Blackadder ITC" panose="04020505051007020D02" pitchFamily="82" charset="0"/>
              </a:rPr>
              <a:t>Parcelle 163-A - bis</a:t>
            </a:r>
            <a:endParaRPr lang="fr-BE" dirty="0">
              <a:latin typeface="Blackadder ITC" panose="04020505051007020D02" pitchFamily="82" charset="0"/>
            </a:endParaRPr>
          </a:p>
        </p:txBody>
      </p:sp>
      <p:sp>
        <p:nvSpPr>
          <p:cNvPr id="7" name="Demi-tour 6">
            <a:hlinkClick r:id="rId3" action="ppaction://hlinksldjump"/>
          </p:cNvPr>
          <p:cNvSpPr/>
          <p:nvPr/>
        </p:nvSpPr>
        <p:spPr>
          <a:xfrm rot="10800000" flipH="1">
            <a:off x="11603990" y="266532"/>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582678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132</a:t>
            </a:fld>
            <a:endParaRPr lang="fr-BE" dirty="0"/>
          </a:p>
        </p:txBody>
      </p:sp>
      <p:sp>
        <p:nvSpPr>
          <p:cNvPr id="5" name="ZoneTexte 4"/>
          <p:cNvSpPr txBox="1"/>
          <p:nvPr/>
        </p:nvSpPr>
        <p:spPr>
          <a:xfrm>
            <a:off x="1025849" y="775281"/>
            <a:ext cx="4723623" cy="1200329"/>
          </a:xfrm>
          <a:prstGeom prst="rect">
            <a:avLst/>
          </a:prstGeom>
          <a:noFill/>
        </p:spPr>
        <p:txBody>
          <a:bodyPr wrap="square" rtlCol="0">
            <a:spAutoFit/>
          </a:bodyPr>
          <a:lstStyle/>
          <a:p>
            <a:r>
              <a:rPr lang="fr-BE" sz="7200" dirty="0" smtClean="0">
                <a:latin typeface="French Script MT" panose="03020402040607040605" pitchFamily="66" charset="0"/>
              </a:rPr>
              <a:t>Albert </a:t>
            </a:r>
            <a:r>
              <a:rPr lang="fr-BE" sz="7200" dirty="0" err="1" smtClean="0">
                <a:latin typeface="French Script MT" panose="03020402040607040605" pitchFamily="66" charset="0"/>
              </a:rPr>
              <a:t>Bigonville</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87 ans</a:t>
            </a:r>
          </a:p>
          <a:p>
            <a:pPr algn="ctr"/>
            <a:r>
              <a:rPr lang="fr-BE" dirty="0" smtClean="0"/>
              <a:t>Décédé le ?</a:t>
            </a:r>
          </a:p>
          <a:p>
            <a:pPr algn="ctr"/>
            <a:r>
              <a:rPr lang="fr-BE" dirty="0" smtClean="0"/>
              <a:t>Inhumé le 14 février 2003</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intérieure </a:t>
            </a:r>
          </a:p>
          <a:p>
            <a:pPr algn="ctr"/>
            <a:r>
              <a:rPr lang="fr-BE" dirty="0" smtClean="0"/>
              <a:t>Tombe 34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0816743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133</a:t>
            </a:fld>
            <a:endParaRPr lang="fr-BE" dirty="0"/>
          </a:p>
        </p:txBody>
      </p:sp>
      <p:sp>
        <p:nvSpPr>
          <p:cNvPr id="5" name="ZoneTexte 4"/>
          <p:cNvSpPr txBox="1"/>
          <p:nvPr/>
        </p:nvSpPr>
        <p:spPr>
          <a:xfrm>
            <a:off x="1671543" y="786166"/>
            <a:ext cx="3446505" cy="1200329"/>
          </a:xfrm>
          <a:prstGeom prst="rect">
            <a:avLst/>
          </a:prstGeom>
          <a:noFill/>
        </p:spPr>
        <p:txBody>
          <a:bodyPr wrap="square" rtlCol="0">
            <a:spAutoFit/>
          </a:bodyPr>
          <a:lstStyle/>
          <a:p>
            <a:r>
              <a:rPr lang="fr-BE" sz="7200" dirty="0" smtClean="0">
                <a:latin typeface="French Script MT" panose="03020402040607040605" pitchFamily="66" charset="0"/>
              </a:rPr>
              <a:t>Jean Boden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79 ans</a:t>
            </a:r>
          </a:p>
          <a:p>
            <a:pPr algn="ctr"/>
            <a:r>
              <a:rPr lang="fr-BE" dirty="0" smtClean="0"/>
              <a:t>Décédé le ?</a:t>
            </a:r>
          </a:p>
          <a:p>
            <a:pPr algn="ctr"/>
            <a:r>
              <a:rPr lang="fr-BE" dirty="0" smtClean="0"/>
              <a:t>Inhumé le 15 décembre 1972</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intérieure </a:t>
            </a:r>
          </a:p>
          <a:p>
            <a:pPr algn="ctr"/>
            <a:r>
              <a:rPr lang="fr-BE" dirty="0" smtClean="0"/>
              <a:t>Tombe </a:t>
            </a:r>
            <a:r>
              <a:rPr lang="fr-BE" dirty="0"/>
              <a:t>1</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657426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134</a:t>
            </a:fld>
            <a:endParaRPr lang="fr-BE" dirty="0"/>
          </a:p>
        </p:txBody>
      </p:sp>
      <p:sp>
        <p:nvSpPr>
          <p:cNvPr id="5" name="ZoneTexte 4"/>
          <p:cNvSpPr txBox="1"/>
          <p:nvPr/>
        </p:nvSpPr>
        <p:spPr>
          <a:xfrm>
            <a:off x="1637670" y="779526"/>
            <a:ext cx="3499982" cy="1200329"/>
          </a:xfrm>
          <a:prstGeom prst="rect">
            <a:avLst/>
          </a:prstGeom>
          <a:noFill/>
        </p:spPr>
        <p:txBody>
          <a:bodyPr wrap="square" rtlCol="0">
            <a:spAutoFit/>
          </a:bodyPr>
          <a:lstStyle/>
          <a:p>
            <a:r>
              <a:rPr lang="fr-BE" sz="7200" dirty="0" smtClean="0">
                <a:latin typeface="French Script MT" panose="03020402040607040605" pitchFamily="66" charset="0"/>
              </a:rPr>
              <a:t>Albert Born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81 ans</a:t>
            </a:r>
          </a:p>
          <a:p>
            <a:pPr algn="ctr"/>
            <a:r>
              <a:rPr lang="fr-BE" dirty="0" smtClean="0"/>
              <a:t>Décédé le ?</a:t>
            </a:r>
          </a:p>
          <a:p>
            <a:pPr algn="ctr"/>
            <a:r>
              <a:rPr lang="fr-BE" dirty="0" smtClean="0"/>
              <a:t>Inhumé le 2 mars 1996</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intérieure </a:t>
            </a:r>
          </a:p>
          <a:p>
            <a:pPr algn="ctr"/>
            <a:r>
              <a:rPr lang="fr-BE" dirty="0" smtClean="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554144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135</a:t>
            </a:fld>
            <a:endParaRPr lang="fr-BE" dirty="0"/>
          </a:p>
        </p:txBody>
      </p:sp>
      <p:sp>
        <p:nvSpPr>
          <p:cNvPr id="5" name="ZoneTexte 4"/>
          <p:cNvSpPr txBox="1"/>
          <p:nvPr/>
        </p:nvSpPr>
        <p:spPr>
          <a:xfrm>
            <a:off x="913124" y="775281"/>
            <a:ext cx="4958086" cy="1200329"/>
          </a:xfrm>
          <a:prstGeom prst="rect">
            <a:avLst/>
          </a:prstGeom>
          <a:noFill/>
        </p:spPr>
        <p:txBody>
          <a:bodyPr wrap="square" rtlCol="0">
            <a:spAutoFit/>
          </a:bodyPr>
          <a:lstStyle/>
          <a:p>
            <a:r>
              <a:rPr lang="fr-BE" sz="7200" dirty="0" smtClean="0">
                <a:latin typeface="French Script MT" panose="03020402040607040605" pitchFamily="66" charset="0"/>
              </a:rPr>
              <a:t>Joseph Bouquette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87 ans</a:t>
            </a:r>
          </a:p>
          <a:p>
            <a:pPr algn="ctr"/>
            <a:r>
              <a:rPr lang="fr-BE" dirty="0" smtClean="0"/>
              <a:t>Décédé le ?</a:t>
            </a:r>
          </a:p>
          <a:p>
            <a:pPr algn="ctr"/>
            <a:r>
              <a:rPr lang="fr-BE" dirty="0" smtClean="0"/>
              <a:t>Inhumé le 17 février 1987</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intérieure </a:t>
            </a:r>
          </a:p>
          <a:p>
            <a:pPr algn="ctr"/>
            <a:r>
              <a:rPr lang="fr-BE" dirty="0" smtClean="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589916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136</a:t>
            </a:fld>
            <a:endParaRPr lang="fr-BE" dirty="0"/>
          </a:p>
        </p:txBody>
      </p:sp>
      <p:sp>
        <p:nvSpPr>
          <p:cNvPr id="5" name="ZoneTexte 4"/>
          <p:cNvSpPr txBox="1"/>
          <p:nvPr/>
        </p:nvSpPr>
        <p:spPr>
          <a:xfrm>
            <a:off x="1049135" y="779526"/>
            <a:ext cx="4677052" cy="1200329"/>
          </a:xfrm>
          <a:prstGeom prst="rect">
            <a:avLst/>
          </a:prstGeom>
          <a:noFill/>
        </p:spPr>
        <p:txBody>
          <a:bodyPr wrap="square" rtlCol="0">
            <a:spAutoFit/>
          </a:bodyPr>
          <a:lstStyle/>
          <a:p>
            <a:r>
              <a:rPr lang="fr-BE" sz="7200" dirty="0" smtClean="0">
                <a:latin typeface="French Script MT" panose="03020402040607040605" pitchFamily="66" charset="0"/>
              </a:rPr>
              <a:t>Léopold Charlier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81 ans</a:t>
            </a:r>
          </a:p>
          <a:p>
            <a:pPr algn="ctr"/>
            <a:r>
              <a:rPr lang="fr-BE" dirty="0" smtClean="0"/>
              <a:t>Décédé le ?</a:t>
            </a:r>
          </a:p>
          <a:p>
            <a:pPr algn="ctr"/>
            <a:r>
              <a:rPr lang="fr-BE" dirty="0" smtClean="0"/>
              <a:t>Inhumé le 10 avril 1974</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intérieure </a:t>
            </a:r>
          </a:p>
          <a:p>
            <a:pPr algn="ctr"/>
            <a:r>
              <a:rPr lang="fr-BE" dirty="0" smtClean="0"/>
              <a:t>Tombe 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55402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137</a:t>
            </a:fld>
            <a:endParaRPr lang="fr-BE" dirty="0"/>
          </a:p>
        </p:txBody>
      </p:sp>
      <p:sp>
        <p:nvSpPr>
          <p:cNvPr id="5" name="ZoneTexte 4"/>
          <p:cNvSpPr txBox="1"/>
          <p:nvPr/>
        </p:nvSpPr>
        <p:spPr>
          <a:xfrm>
            <a:off x="1343849" y="779526"/>
            <a:ext cx="4087624" cy="1200329"/>
          </a:xfrm>
          <a:prstGeom prst="rect">
            <a:avLst/>
          </a:prstGeom>
          <a:noFill/>
        </p:spPr>
        <p:txBody>
          <a:bodyPr wrap="square" rtlCol="0">
            <a:spAutoFit/>
          </a:bodyPr>
          <a:lstStyle/>
          <a:p>
            <a:r>
              <a:rPr lang="fr-BE" sz="7200" dirty="0" smtClean="0">
                <a:latin typeface="French Script MT" panose="03020402040607040605" pitchFamily="66" charset="0"/>
              </a:rPr>
              <a:t>Yvan </a:t>
            </a:r>
            <a:r>
              <a:rPr lang="fr-BE" sz="7200" dirty="0" err="1" smtClean="0">
                <a:latin typeface="French Script MT" panose="03020402040607040605" pitchFamily="66" charset="0"/>
              </a:rPr>
              <a:t>Colmant</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83 ans</a:t>
            </a:r>
          </a:p>
          <a:p>
            <a:pPr algn="ctr"/>
            <a:r>
              <a:rPr lang="fr-BE" dirty="0" smtClean="0"/>
              <a:t>Décédé le ?</a:t>
            </a:r>
          </a:p>
          <a:p>
            <a:pPr algn="ctr"/>
            <a:r>
              <a:rPr lang="fr-BE" dirty="0" smtClean="0"/>
              <a:t>Inhumé le 2 juillet 1976</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intérieure </a:t>
            </a:r>
          </a:p>
          <a:p>
            <a:pPr algn="ctr"/>
            <a:r>
              <a:rPr lang="fr-BE" dirty="0" smtClean="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89684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138</a:t>
            </a:fld>
            <a:endParaRPr lang="fr-BE" dirty="0"/>
          </a:p>
        </p:txBody>
      </p:sp>
      <p:sp>
        <p:nvSpPr>
          <p:cNvPr id="5" name="ZoneTexte 4"/>
          <p:cNvSpPr txBox="1"/>
          <p:nvPr/>
        </p:nvSpPr>
        <p:spPr>
          <a:xfrm>
            <a:off x="894239" y="779526"/>
            <a:ext cx="4986843" cy="1200329"/>
          </a:xfrm>
          <a:prstGeom prst="rect">
            <a:avLst/>
          </a:prstGeom>
          <a:noFill/>
        </p:spPr>
        <p:txBody>
          <a:bodyPr wrap="square" rtlCol="0">
            <a:spAutoFit/>
          </a:bodyPr>
          <a:lstStyle/>
          <a:p>
            <a:r>
              <a:rPr lang="fr-BE" sz="7200" dirty="0" smtClean="0">
                <a:latin typeface="French Script MT" panose="03020402040607040605" pitchFamily="66" charset="0"/>
              </a:rPr>
              <a:t>Nicolas </a:t>
            </a:r>
            <a:r>
              <a:rPr lang="fr-BE" sz="7200" dirty="0" err="1" smtClean="0">
                <a:latin typeface="French Script MT" panose="03020402040607040605" pitchFamily="66" charset="0"/>
              </a:rPr>
              <a:t>Counasse</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84 ans</a:t>
            </a:r>
          </a:p>
          <a:p>
            <a:pPr algn="ctr"/>
            <a:r>
              <a:rPr lang="fr-BE" dirty="0" smtClean="0"/>
              <a:t>Décédé le ?</a:t>
            </a:r>
          </a:p>
          <a:p>
            <a:pPr algn="ctr"/>
            <a:r>
              <a:rPr lang="fr-BE" dirty="0" smtClean="0"/>
              <a:t>Inhumé le 3 juillet 1974</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intérieure </a:t>
            </a:r>
          </a:p>
          <a:p>
            <a:pPr algn="ctr"/>
            <a:r>
              <a:rPr lang="fr-BE" dirty="0" smtClean="0"/>
              <a:t>Tombe 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690322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139</a:t>
            </a:fld>
            <a:endParaRPr lang="fr-BE" dirty="0"/>
          </a:p>
        </p:txBody>
      </p:sp>
      <p:sp>
        <p:nvSpPr>
          <p:cNvPr id="5" name="ZoneTexte 4"/>
          <p:cNvSpPr txBox="1"/>
          <p:nvPr/>
        </p:nvSpPr>
        <p:spPr>
          <a:xfrm>
            <a:off x="1107909" y="779526"/>
            <a:ext cx="4559504" cy="1200329"/>
          </a:xfrm>
          <a:prstGeom prst="rect">
            <a:avLst/>
          </a:prstGeom>
          <a:noFill/>
        </p:spPr>
        <p:txBody>
          <a:bodyPr wrap="square" rtlCol="0">
            <a:spAutoFit/>
          </a:bodyPr>
          <a:lstStyle/>
          <a:p>
            <a:r>
              <a:rPr lang="fr-BE" sz="7200" dirty="0" smtClean="0">
                <a:latin typeface="French Script MT" panose="03020402040607040605" pitchFamily="66" charset="0"/>
              </a:rPr>
              <a:t>Pierre Dardenne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81 ans</a:t>
            </a:r>
          </a:p>
          <a:p>
            <a:pPr algn="ctr"/>
            <a:r>
              <a:rPr lang="fr-BE" dirty="0" smtClean="0"/>
              <a:t>Décédé le ?</a:t>
            </a:r>
          </a:p>
          <a:p>
            <a:pPr algn="ctr"/>
            <a:r>
              <a:rPr lang="fr-BE" dirty="0" smtClean="0"/>
              <a:t>Inhumé le 18 novembre 1974</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081029"/>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intérieure </a:t>
            </a:r>
          </a:p>
          <a:p>
            <a:pPr algn="ctr"/>
            <a:r>
              <a:rPr lang="fr-BE" dirty="0" smtClean="0"/>
              <a:t>Tombe 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161429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14</a:t>
            </a:fld>
            <a:endParaRPr lang="fr-BE" dirty="0"/>
          </a:p>
        </p:txBody>
      </p:sp>
      <p:sp>
        <p:nvSpPr>
          <p:cNvPr id="5" name="ZoneTexte 4"/>
          <p:cNvSpPr txBox="1"/>
          <p:nvPr/>
        </p:nvSpPr>
        <p:spPr>
          <a:xfrm>
            <a:off x="1671543" y="793508"/>
            <a:ext cx="3621068" cy="1200329"/>
          </a:xfrm>
          <a:prstGeom prst="rect">
            <a:avLst/>
          </a:prstGeom>
          <a:noFill/>
        </p:spPr>
        <p:txBody>
          <a:bodyPr wrap="square" rtlCol="0">
            <a:spAutoFit/>
          </a:bodyPr>
          <a:lstStyle/>
          <a:p>
            <a:r>
              <a:rPr lang="fr-BE" sz="7200" dirty="0" err="1" smtClean="0">
                <a:latin typeface="French Script MT" panose="03020402040607040605" pitchFamily="66" charset="0"/>
              </a:rPr>
              <a:t>Zénobe</a:t>
            </a:r>
            <a:r>
              <a:rPr lang="fr-BE" sz="7200" dirty="0" smtClean="0">
                <a:latin typeface="French Script MT" panose="03020402040607040605" pitchFamily="66" charset="0"/>
              </a:rPr>
              <a:t> </a:t>
            </a:r>
            <a:r>
              <a:rPr lang="fr-BE" sz="7200" dirty="0" err="1" smtClean="0">
                <a:latin typeface="French Script MT" panose="03020402040607040605" pitchFamily="66" charset="0"/>
              </a:rPr>
              <a:t>Bay</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56 ans</a:t>
            </a:r>
          </a:p>
          <a:p>
            <a:pPr algn="ctr"/>
            <a:r>
              <a:rPr lang="fr-BE" dirty="0" smtClean="0"/>
              <a:t>Décédé le ?</a:t>
            </a:r>
          </a:p>
          <a:p>
            <a:pPr algn="ctr"/>
            <a:r>
              <a:rPr lang="fr-BE" dirty="0"/>
              <a:t>I</a:t>
            </a:r>
            <a:r>
              <a:rPr lang="fr-BE" dirty="0" smtClean="0"/>
              <a:t>nhumé le 24 septembre 1946</a:t>
            </a:r>
          </a:p>
          <a:p>
            <a:pPr algn="ctr"/>
            <a:r>
              <a:rPr lang="fr-BE" dirty="0" smtClean="0"/>
              <a:t>Epoux de Madame </a:t>
            </a:r>
            <a:r>
              <a:rPr lang="fr-BE" dirty="0" err="1" smtClean="0"/>
              <a:t>Gillon</a:t>
            </a:r>
            <a:endParaRPr lang="fr-BE" dirty="0" smtClean="0"/>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a:t>
            </a:r>
          </a:p>
          <a:p>
            <a:pPr algn="ctr"/>
            <a:r>
              <a:rPr lang="fr-BE" dirty="0" smtClean="0"/>
              <a:t>Tombe 64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771657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140</a:t>
            </a:fld>
            <a:endParaRPr lang="fr-BE" dirty="0"/>
          </a:p>
        </p:txBody>
      </p:sp>
      <p:sp>
        <p:nvSpPr>
          <p:cNvPr id="5" name="ZoneTexte 4"/>
          <p:cNvSpPr txBox="1"/>
          <p:nvPr/>
        </p:nvSpPr>
        <p:spPr>
          <a:xfrm>
            <a:off x="1408873" y="779526"/>
            <a:ext cx="3957576" cy="1200329"/>
          </a:xfrm>
          <a:prstGeom prst="rect">
            <a:avLst/>
          </a:prstGeom>
          <a:noFill/>
        </p:spPr>
        <p:txBody>
          <a:bodyPr wrap="square" rtlCol="0">
            <a:spAutoFit/>
          </a:bodyPr>
          <a:lstStyle/>
          <a:p>
            <a:r>
              <a:rPr lang="fr-BE" sz="7200" dirty="0" smtClean="0">
                <a:latin typeface="French Script MT" panose="03020402040607040605" pitchFamily="66" charset="0"/>
              </a:rPr>
              <a:t>Jean </a:t>
            </a:r>
            <a:r>
              <a:rPr lang="fr-BE" sz="7200" dirty="0" err="1" smtClean="0">
                <a:latin typeface="French Script MT" panose="03020402040607040605" pitchFamily="66" charset="0"/>
              </a:rPr>
              <a:t>Deborsu</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89 ans</a:t>
            </a:r>
          </a:p>
          <a:p>
            <a:pPr algn="ctr"/>
            <a:r>
              <a:rPr lang="fr-BE" dirty="0" smtClean="0"/>
              <a:t>Décédé le ?</a:t>
            </a:r>
          </a:p>
          <a:p>
            <a:pPr algn="ctr"/>
            <a:r>
              <a:rPr lang="fr-BE" dirty="0" smtClean="0"/>
              <a:t>Inhumé le 5 mars 2016</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intérieure </a:t>
            </a:r>
          </a:p>
          <a:p>
            <a:pPr algn="ctr"/>
            <a:r>
              <a:rPr lang="fr-BE" dirty="0" smtClean="0"/>
              <a:t>Tombe 43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632638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141</a:t>
            </a:fld>
            <a:endParaRPr lang="fr-BE" dirty="0"/>
          </a:p>
        </p:txBody>
      </p:sp>
      <p:sp>
        <p:nvSpPr>
          <p:cNvPr id="5" name="ZoneTexte 4"/>
          <p:cNvSpPr txBox="1"/>
          <p:nvPr/>
        </p:nvSpPr>
        <p:spPr>
          <a:xfrm>
            <a:off x="750183" y="779526"/>
            <a:ext cx="5274956" cy="1200329"/>
          </a:xfrm>
          <a:prstGeom prst="rect">
            <a:avLst/>
          </a:prstGeom>
          <a:noFill/>
        </p:spPr>
        <p:txBody>
          <a:bodyPr wrap="square" rtlCol="0">
            <a:spAutoFit/>
          </a:bodyPr>
          <a:lstStyle/>
          <a:p>
            <a:r>
              <a:rPr lang="fr-BE" sz="7200" dirty="0" smtClean="0">
                <a:latin typeface="French Script MT" panose="03020402040607040605" pitchFamily="66" charset="0"/>
              </a:rPr>
              <a:t>Fernand </a:t>
            </a:r>
            <a:r>
              <a:rPr lang="fr-BE" sz="7200" dirty="0" err="1" smtClean="0">
                <a:latin typeface="French Script MT" panose="03020402040607040605" pitchFamily="66" charset="0"/>
              </a:rPr>
              <a:t>Dechamps</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82 ans</a:t>
            </a:r>
          </a:p>
          <a:p>
            <a:pPr algn="ctr"/>
            <a:r>
              <a:rPr lang="fr-BE" dirty="0" smtClean="0"/>
              <a:t>Décédé le ?</a:t>
            </a:r>
          </a:p>
          <a:p>
            <a:pPr algn="ctr"/>
            <a:r>
              <a:rPr lang="fr-BE" dirty="0" smtClean="0"/>
              <a:t>Inhumé le 20 janvier 2018</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intérieure </a:t>
            </a:r>
          </a:p>
          <a:p>
            <a:pPr algn="ctr"/>
            <a:r>
              <a:rPr lang="fr-BE" dirty="0" smtClean="0"/>
              <a:t>Tombe 44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7373834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142</a:t>
            </a:fld>
            <a:endParaRPr lang="fr-BE" dirty="0"/>
          </a:p>
        </p:txBody>
      </p:sp>
      <p:sp>
        <p:nvSpPr>
          <p:cNvPr id="5" name="ZoneTexte 4"/>
          <p:cNvSpPr txBox="1"/>
          <p:nvPr/>
        </p:nvSpPr>
        <p:spPr>
          <a:xfrm>
            <a:off x="1296168" y="779526"/>
            <a:ext cx="4182986" cy="1200329"/>
          </a:xfrm>
          <a:prstGeom prst="rect">
            <a:avLst/>
          </a:prstGeom>
          <a:noFill/>
        </p:spPr>
        <p:txBody>
          <a:bodyPr wrap="square" rtlCol="0">
            <a:spAutoFit/>
          </a:bodyPr>
          <a:lstStyle/>
          <a:p>
            <a:r>
              <a:rPr lang="fr-BE" sz="7200" dirty="0" smtClean="0">
                <a:latin typeface="French Script MT" panose="03020402040607040605" pitchFamily="66" charset="0"/>
              </a:rPr>
              <a:t>Joseph </a:t>
            </a:r>
            <a:r>
              <a:rPr lang="fr-BE" sz="7200" dirty="0" err="1" smtClean="0">
                <a:latin typeface="French Script MT" panose="03020402040607040605" pitchFamily="66" charset="0"/>
              </a:rPr>
              <a:t>Defawe</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89 ans</a:t>
            </a:r>
          </a:p>
          <a:p>
            <a:pPr algn="ctr"/>
            <a:r>
              <a:rPr lang="fr-BE" dirty="0" smtClean="0"/>
              <a:t>Décédé le ?</a:t>
            </a:r>
          </a:p>
          <a:p>
            <a:pPr algn="ctr"/>
            <a:r>
              <a:rPr lang="fr-BE" dirty="0" smtClean="0"/>
              <a:t>Inhumé le 5 septembre 2001</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intérieure </a:t>
            </a:r>
          </a:p>
          <a:p>
            <a:pPr algn="ctr"/>
            <a:r>
              <a:rPr lang="fr-BE" dirty="0" smtClean="0"/>
              <a:t>Tombe 30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336852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143</a:t>
            </a:fld>
            <a:endParaRPr lang="fr-BE" dirty="0"/>
          </a:p>
        </p:txBody>
      </p:sp>
      <p:sp>
        <p:nvSpPr>
          <p:cNvPr id="5" name="ZoneTexte 4"/>
          <p:cNvSpPr txBox="1"/>
          <p:nvPr/>
        </p:nvSpPr>
        <p:spPr>
          <a:xfrm>
            <a:off x="748243" y="779526"/>
            <a:ext cx="5278836" cy="1200329"/>
          </a:xfrm>
          <a:prstGeom prst="rect">
            <a:avLst/>
          </a:prstGeom>
          <a:noFill/>
        </p:spPr>
        <p:txBody>
          <a:bodyPr wrap="square" rtlCol="0">
            <a:spAutoFit/>
          </a:bodyPr>
          <a:lstStyle/>
          <a:p>
            <a:r>
              <a:rPr lang="fr-BE" sz="7200" dirty="0" smtClean="0">
                <a:latin typeface="French Script MT" panose="03020402040607040605" pitchFamily="66" charset="0"/>
              </a:rPr>
              <a:t>Gaspard </a:t>
            </a:r>
            <a:r>
              <a:rPr lang="fr-BE" sz="7200" dirty="0" err="1" smtClean="0">
                <a:latin typeface="French Script MT" panose="03020402040607040605" pitchFamily="66" charset="0"/>
              </a:rPr>
              <a:t>Degueldre</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89 ans</a:t>
            </a:r>
          </a:p>
          <a:p>
            <a:pPr algn="ctr"/>
            <a:r>
              <a:rPr lang="fr-BE" dirty="0" smtClean="0"/>
              <a:t>Décédé le ?</a:t>
            </a:r>
          </a:p>
          <a:p>
            <a:pPr algn="ctr"/>
            <a:r>
              <a:rPr lang="fr-BE" dirty="0" smtClean="0"/>
              <a:t>Inhumé le 15 juin 2001</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intérieure </a:t>
            </a:r>
          </a:p>
          <a:p>
            <a:pPr algn="ctr"/>
            <a:r>
              <a:rPr lang="fr-BE" dirty="0" smtClean="0"/>
              <a:t>Tombe 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9327847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144</a:t>
            </a:fld>
            <a:endParaRPr lang="fr-BE" dirty="0"/>
          </a:p>
        </p:txBody>
      </p:sp>
      <p:sp>
        <p:nvSpPr>
          <p:cNvPr id="5" name="ZoneTexte 4"/>
          <p:cNvSpPr txBox="1"/>
          <p:nvPr/>
        </p:nvSpPr>
        <p:spPr>
          <a:xfrm>
            <a:off x="785509" y="779526"/>
            <a:ext cx="5204303" cy="1200329"/>
          </a:xfrm>
          <a:prstGeom prst="rect">
            <a:avLst/>
          </a:prstGeom>
          <a:noFill/>
        </p:spPr>
        <p:txBody>
          <a:bodyPr wrap="square" rtlCol="0">
            <a:spAutoFit/>
          </a:bodyPr>
          <a:lstStyle/>
          <a:p>
            <a:r>
              <a:rPr lang="fr-BE" sz="7200" dirty="0" smtClean="0">
                <a:latin typeface="French Script MT" panose="03020402040607040605" pitchFamily="66" charset="0"/>
              </a:rPr>
              <a:t>Henri De Keyser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95 ans</a:t>
            </a:r>
          </a:p>
          <a:p>
            <a:pPr algn="ctr"/>
            <a:r>
              <a:rPr lang="fr-BE" dirty="0" smtClean="0"/>
              <a:t>Décédé le ?</a:t>
            </a:r>
          </a:p>
          <a:p>
            <a:pPr algn="ctr"/>
            <a:r>
              <a:rPr lang="fr-BE" dirty="0" smtClean="0"/>
              <a:t>Inhumé le 26 février 2018</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intérieure </a:t>
            </a:r>
          </a:p>
          <a:p>
            <a:pPr algn="ctr"/>
            <a:r>
              <a:rPr lang="fr-BE" dirty="0" smtClean="0"/>
              <a:t>Tombe 45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4426591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145</a:t>
            </a:fld>
            <a:endParaRPr lang="fr-BE" dirty="0"/>
          </a:p>
        </p:txBody>
      </p:sp>
      <p:sp>
        <p:nvSpPr>
          <p:cNvPr id="5" name="ZoneTexte 4"/>
          <p:cNvSpPr txBox="1"/>
          <p:nvPr/>
        </p:nvSpPr>
        <p:spPr>
          <a:xfrm>
            <a:off x="769191" y="779526"/>
            <a:ext cx="5236940" cy="1200329"/>
          </a:xfrm>
          <a:prstGeom prst="rect">
            <a:avLst/>
          </a:prstGeom>
          <a:noFill/>
        </p:spPr>
        <p:txBody>
          <a:bodyPr wrap="square" rtlCol="0">
            <a:spAutoFit/>
          </a:bodyPr>
          <a:lstStyle/>
          <a:p>
            <a:r>
              <a:rPr lang="fr-BE" sz="7200" dirty="0" smtClean="0">
                <a:latin typeface="French Script MT" panose="03020402040607040605" pitchFamily="66" charset="0"/>
              </a:rPr>
              <a:t>Raymonde Denoël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Née le ? – 85 ans</a:t>
            </a:r>
          </a:p>
          <a:p>
            <a:pPr algn="ctr"/>
            <a:r>
              <a:rPr lang="fr-BE" dirty="0" smtClean="0"/>
              <a:t>Décédée le ?</a:t>
            </a:r>
          </a:p>
          <a:p>
            <a:pPr algn="ctr"/>
            <a:r>
              <a:rPr lang="fr-BE" dirty="0" smtClean="0"/>
              <a:t>Inhumée le 20 août 1982</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intérieure </a:t>
            </a:r>
          </a:p>
          <a:p>
            <a:pPr algn="ctr"/>
            <a:r>
              <a:rPr lang="fr-BE" dirty="0" smtClean="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0901684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146</a:t>
            </a:fld>
            <a:endParaRPr lang="fr-BE" dirty="0"/>
          </a:p>
        </p:txBody>
      </p:sp>
      <p:sp>
        <p:nvSpPr>
          <p:cNvPr id="5" name="ZoneTexte 4"/>
          <p:cNvSpPr txBox="1"/>
          <p:nvPr/>
        </p:nvSpPr>
        <p:spPr>
          <a:xfrm>
            <a:off x="1024449" y="779526"/>
            <a:ext cx="4726423" cy="1200329"/>
          </a:xfrm>
          <a:prstGeom prst="rect">
            <a:avLst/>
          </a:prstGeom>
          <a:noFill/>
        </p:spPr>
        <p:txBody>
          <a:bodyPr wrap="square" rtlCol="0">
            <a:spAutoFit/>
          </a:bodyPr>
          <a:lstStyle/>
          <a:p>
            <a:r>
              <a:rPr lang="fr-BE" sz="7200" dirty="0" smtClean="0">
                <a:latin typeface="French Script MT" panose="03020402040607040605" pitchFamily="66" charset="0"/>
              </a:rPr>
              <a:t>Jacques </a:t>
            </a:r>
            <a:r>
              <a:rPr lang="fr-BE" sz="7200" dirty="0" err="1" smtClean="0">
                <a:latin typeface="French Script MT" panose="03020402040607040605" pitchFamily="66" charset="0"/>
              </a:rPr>
              <a:t>Fassotte</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80 ans</a:t>
            </a:r>
          </a:p>
          <a:p>
            <a:pPr algn="ctr"/>
            <a:r>
              <a:rPr lang="fr-BE" dirty="0" smtClean="0"/>
              <a:t>Décédé le ?</a:t>
            </a:r>
          </a:p>
          <a:p>
            <a:pPr algn="ctr"/>
            <a:r>
              <a:rPr lang="fr-BE" dirty="0" smtClean="0"/>
              <a:t>Inhumé le 20 janvier 2000</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intérieure </a:t>
            </a:r>
          </a:p>
          <a:p>
            <a:pPr algn="ctr"/>
            <a:r>
              <a:rPr lang="fr-BE" dirty="0" smtClean="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270912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147</a:t>
            </a:fld>
            <a:endParaRPr lang="fr-BE" dirty="0"/>
          </a:p>
        </p:txBody>
      </p:sp>
      <p:sp>
        <p:nvSpPr>
          <p:cNvPr id="5" name="ZoneTexte 4"/>
          <p:cNvSpPr txBox="1"/>
          <p:nvPr/>
        </p:nvSpPr>
        <p:spPr>
          <a:xfrm>
            <a:off x="1180631" y="779526"/>
            <a:ext cx="4414059" cy="1200329"/>
          </a:xfrm>
          <a:prstGeom prst="rect">
            <a:avLst/>
          </a:prstGeom>
          <a:noFill/>
        </p:spPr>
        <p:txBody>
          <a:bodyPr wrap="square" rtlCol="0">
            <a:spAutoFit/>
          </a:bodyPr>
          <a:lstStyle/>
          <a:p>
            <a:r>
              <a:rPr lang="fr-BE" sz="7200" dirty="0" smtClean="0">
                <a:latin typeface="French Script MT" panose="03020402040607040605" pitchFamily="66" charset="0"/>
              </a:rPr>
              <a:t>Jacques </a:t>
            </a:r>
            <a:r>
              <a:rPr lang="fr-BE" sz="7200" dirty="0" err="1" smtClean="0">
                <a:latin typeface="French Script MT" panose="03020402040607040605" pitchFamily="66" charset="0"/>
              </a:rPr>
              <a:t>Folville</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85 ans</a:t>
            </a:r>
          </a:p>
          <a:p>
            <a:pPr algn="ctr"/>
            <a:r>
              <a:rPr lang="fr-BE" dirty="0" smtClean="0"/>
              <a:t>Décédé le ?</a:t>
            </a:r>
          </a:p>
          <a:p>
            <a:pPr algn="ctr"/>
            <a:r>
              <a:rPr lang="fr-BE" dirty="0" smtClean="0"/>
              <a:t>Inhumé le 8 octobre 2007</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intérieure </a:t>
            </a:r>
          </a:p>
          <a:p>
            <a:pPr algn="ctr"/>
            <a:r>
              <a:rPr lang="fr-BE" dirty="0" smtClean="0"/>
              <a:t>Tombe 38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793150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148</a:t>
            </a:fld>
            <a:endParaRPr lang="fr-BE" dirty="0"/>
          </a:p>
        </p:txBody>
      </p:sp>
      <p:sp>
        <p:nvSpPr>
          <p:cNvPr id="5" name="ZoneTexte 4"/>
          <p:cNvSpPr txBox="1"/>
          <p:nvPr/>
        </p:nvSpPr>
        <p:spPr>
          <a:xfrm>
            <a:off x="893365" y="779526"/>
            <a:ext cx="4988592" cy="1200329"/>
          </a:xfrm>
          <a:prstGeom prst="rect">
            <a:avLst/>
          </a:prstGeom>
          <a:noFill/>
        </p:spPr>
        <p:txBody>
          <a:bodyPr wrap="square" rtlCol="0">
            <a:spAutoFit/>
          </a:bodyPr>
          <a:lstStyle/>
          <a:p>
            <a:r>
              <a:rPr lang="fr-BE" sz="7200" dirty="0" smtClean="0">
                <a:latin typeface="French Script MT" panose="03020402040607040605" pitchFamily="66" charset="0"/>
              </a:rPr>
              <a:t>Raymond </a:t>
            </a:r>
            <a:r>
              <a:rPr lang="fr-BE" sz="7200" dirty="0" err="1" smtClean="0">
                <a:latin typeface="French Script MT" panose="03020402040607040605" pitchFamily="66" charset="0"/>
              </a:rPr>
              <a:t>Folville</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85 ans</a:t>
            </a:r>
          </a:p>
          <a:p>
            <a:pPr algn="ctr"/>
            <a:r>
              <a:rPr lang="fr-BE" dirty="0" smtClean="0"/>
              <a:t>Décédé le ?</a:t>
            </a:r>
          </a:p>
          <a:p>
            <a:pPr algn="ctr"/>
            <a:r>
              <a:rPr lang="fr-BE" dirty="0" smtClean="0"/>
              <a:t>Inhumé le 30 novembre 2000</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intérieure </a:t>
            </a:r>
          </a:p>
          <a:p>
            <a:pPr algn="ctr"/>
            <a:r>
              <a:rPr lang="fr-BE" dirty="0" smtClean="0"/>
              <a:t>Tombe 28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772082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149</a:t>
            </a:fld>
            <a:endParaRPr lang="fr-BE" dirty="0"/>
          </a:p>
        </p:txBody>
      </p:sp>
      <p:sp>
        <p:nvSpPr>
          <p:cNvPr id="5" name="ZoneTexte 4"/>
          <p:cNvSpPr txBox="1"/>
          <p:nvPr/>
        </p:nvSpPr>
        <p:spPr>
          <a:xfrm>
            <a:off x="1512281" y="779526"/>
            <a:ext cx="3750759" cy="1200329"/>
          </a:xfrm>
          <a:prstGeom prst="rect">
            <a:avLst/>
          </a:prstGeom>
          <a:noFill/>
        </p:spPr>
        <p:txBody>
          <a:bodyPr wrap="square" rtlCol="0">
            <a:spAutoFit/>
          </a:bodyPr>
          <a:lstStyle/>
          <a:p>
            <a:r>
              <a:rPr lang="fr-BE" sz="7200" dirty="0" smtClean="0">
                <a:latin typeface="French Script MT" panose="03020402040607040605" pitchFamily="66" charset="0"/>
              </a:rPr>
              <a:t>Willy </a:t>
            </a:r>
            <a:r>
              <a:rPr lang="fr-BE" sz="7200" dirty="0" err="1" smtClean="0">
                <a:latin typeface="French Script MT" panose="03020402040607040605" pitchFamily="66" charset="0"/>
              </a:rPr>
              <a:t>Fréson</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75 ans</a:t>
            </a:r>
          </a:p>
          <a:p>
            <a:pPr algn="ctr"/>
            <a:r>
              <a:rPr lang="fr-BE" dirty="0" smtClean="0"/>
              <a:t>Décédé le ?</a:t>
            </a:r>
          </a:p>
          <a:p>
            <a:pPr algn="ctr"/>
            <a:r>
              <a:rPr lang="fr-BE" dirty="0" smtClean="0"/>
              <a:t>Inhumé le 19 décembre 1996</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intérieure </a:t>
            </a:r>
          </a:p>
          <a:p>
            <a:pPr algn="ctr"/>
            <a:r>
              <a:rPr lang="fr-BE" dirty="0" smtClean="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103916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15</a:t>
            </a:fld>
            <a:endParaRPr lang="fr-BE" dirty="0"/>
          </a:p>
        </p:txBody>
      </p:sp>
      <p:sp>
        <p:nvSpPr>
          <p:cNvPr id="5" name="ZoneTexte 4"/>
          <p:cNvSpPr txBox="1"/>
          <p:nvPr/>
        </p:nvSpPr>
        <p:spPr>
          <a:xfrm>
            <a:off x="973524" y="779526"/>
            <a:ext cx="4669400" cy="1200329"/>
          </a:xfrm>
          <a:prstGeom prst="rect">
            <a:avLst/>
          </a:prstGeom>
          <a:noFill/>
        </p:spPr>
        <p:txBody>
          <a:bodyPr wrap="square" rtlCol="0">
            <a:spAutoFit/>
          </a:bodyPr>
          <a:lstStyle/>
          <a:p>
            <a:r>
              <a:rPr lang="fr-BE" sz="7200" dirty="0" smtClean="0">
                <a:latin typeface="French Script MT" panose="03020402040607040605" pitchFamily="66" charset="0"/>
              </a:rPr>
              <a:t>Gaston Bertrand</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50 ans</a:t>
            </a:r>
          </a:p>
          <a:p>
            <a:pPr algn="ctr"/>
            <a:r>
              <a:rPr lang="fr-BE" dirty="0" smtClean="0"/>
              <a:t>Décédé le ?</a:t>
            </a:r>
          </a:p>
          <a:p>
            <a:pPr algn="ctr"/>
            <a:r>
              <a:rPr lang="fr-BE" dirty="0" smtClean="0"/>
              <a:t>Inhumé le 28 juillet 1946</a:t>
            </a:r>
          </a:p>
          <a:p>
            <a:pPr algn="ctr"/>
            <a:r>
              <a:rPr lang="fr-BE" dirty="0" smtClean="0"/>
              <a:t>Epoux de Madame Maréchal</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a:t>
            </a:r>
          </a:p>
          <a:p>
            <a:pPr algn="ctr"/>
            <a:r>
              <a:rPr lang="fr-BE" dirty="0" smtClean="0"/>
              <a:t>Tombe 65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966363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150</a:t>
            </a:fld>
            <a:endParaRPr lang="fr-BE" dirty="0"/>
          </a:p>
        </p:txBody>
      </p:sp>
      <p:sp>
        <p:nvSpPr>
          <p:cNvPr id="5" name="ZoneTexte 4"/>
          <p:cNvSpPr txBox="1"/>
          <p:nvPr/>
        </p:nvSpPr>
        <p:spPr>
          <a:xfrm>
            <a:off x="861799" y="775281"/>
            <a:ext cx="5051724" cy="1200329"/>
          </a:xfrm>
          <a:prstGeom prst="rect">
            <a:avLst/>
          </a:prstGeom>
          <a:noFill/>
        </p:spPr>
        <p:txBody>
          <a:bodyPr wrap="square" rtlCol="0">
            <a:spAutoFit/>
          </a:bodyPr>
          <a:lstStyle/>
          <a:p>
            <a:r>
              <a:rPr lang="fr-BE" sz="7200" dirty="0" smtClean="0">
                <a:latin typeface="French Script MT" panose="03020402040607040605" pitchFamily="66" charset="0"/>
              </a:rPr>
              <a:t>Marcel </a:t>
            </a:r>
            <a:r>
              <a:rPr lang="fr-BE" sz="7200" dirty="0" err="1" smtClean="0">
                <a:latin typeface="French Script MT" panose="03020402040607040605" pitchFamily="66" charset="0"/>
              </a:rPr>
              <a:t>Gaverenne</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87 ans</a:t>
            </a:r>
          </a:p>
          <a:p>
            <a:pPr algn="ctr"/>
            <a:r>
              <a:rPr lang="fr-BE" dirty="0" smtClean="0"/>
              <a:t>Décédé le ?</a:t>
            </a:r>
          </a:p>
          <a:p>
            <a:pPr algn="ctr"/>
            <a:r>
              <a:rPr lang="fr-BE" dirty="0" smtClean="0"/>
              <a:t>Inhumé le 22 janvier 2008</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intérieure </a:t>
            </a:r>
          </a:p>
          <a:p>
            <a:pPr algn="ctr"/>
            <a:r>
              <a:rPr lang="fr-BE" dirty="0" smtClean="0"/>
              <a:t>Tombe 40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737808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151</a:t>
            </a:fld>
            <a:endParaRPr lang="fr-BE" dirty="0"/>
          </a:p>
        </p:txBody>
      </p:sp>
      <p:sp>
        <p:nvSpPr>
          <p:cNvPr id="5" name="ZoneTexte 4"/>
          <p:cNvSpPr txBox="1"/>
          <p:nvPr/>
        </p:nvSpPr>
        <p:spPr>
          <a:xfrm>
            <a:off x="876398" y="779526"/>
            <a:ext cx="5022525" cy="1200329"/>
          </a:xfrm>
          <a:prstGeom prst="rect">
            <a:avLst/>
          </a:prstGeom>
          <a:noFill/>
        </p:spPr>
        <p:txBody>
          <a:bodyPr wrap="square" rtlCol="0">
            <a:spAutoFit/>
          </a:bodyPr>
          <a:lstStyle/>
          <a:p>
            <a:r>
              <a:rPr lang="fr-BE" sz="7200" dirty="0" smtClean="0">
                <a:latin typeface="French Script MT" panose="03020402040607040605" pitchFamily="66" charset="0"/>
              </a:rPr>
              <a:t>Alphonse </a:t>
            </a:r>
            <a:r>
              <a:rPr lang="fr-BE" sz="7200" dirty="0" err="1" smtClean="0">
                <a:latin typeface="French Script MT" panose="03020402040607040605" pitchFamily="66" charset="0"/>
              </a:rPr>
              <a:t>Germeau</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82 ans</a:t>
            </a:r>
          </a:p>
          <a:p>
            <a:pPr algn="ctr"/>
            <a:r>
              <a:rPr lang="fr-BE" dirty="0" smtClean="0"/>
              <a:t>Décédé le ?</a:t>
            </a:r>
          </a:p>
          <a:p>
            <a:pPr algn="ctr"/>
            <a:r>
              <a:rPr lang="fr-BE" dirty="0" smtClean="0"/>
              <a:t>Inhumé le 12 avril 2005</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intérieure </a:t>
            </a:r>
          </a:p>
          <a:p>
            <a:pPr algn="ctr"/>
            <a:r>
              <a:rPr lang="fr-BE" dirty="0" smtClean="0"/>
              <a:t>Tombe 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1678416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152</a:t>
            </a:fld>
            <a:endParaRPr lang="fr-BE" dirty="0"/>
          </a:p>
        </p:txBody>
      </p:sp>
      <p:sp>
        <p:nvSpPr>
          <p:cNvPr id="5" name="ZoneTexte 4"/>
          <p:cNvSpPr txBox="1"/>
          <p:nvPr/>
        </p:nvSpPr>
        <p:spPr>
          <a:xfrm>
            <a:off x="1610412" y="779526"/>
            <a:ext cx="3554498" cy="1200329"/>
          </a:xfrm>
          <a:prstGeom prst="rect">
            <a:avLst/>
          </a:prstGeom>
          <a:noFill/>
        </p:spPr>
        <p:txBody>
          <a:bodyPr wrap="square" rtlCol="0">
            <a:spAutoFit/>
          </a:bodyPr>
          <a:lstStyle/>
          <a:p>
            <a:r>
              <a:rPr lang="fr-BE" sz="7200" dirty="0" smtClean="0">
                <a:latin typeface="French Script MT" panose="03020402040607040605" pitchFamily="66" charset="0"/>
              </a:rPr>
              <a:t>Jean </a:t>
            </a:r>
            <a:r>
              <a:rPr lang="fr-BE" sz="7200" dirty="0" err="1" smtClean="0">
                <a:latin typeface="French Script MT" panose="03020402040607040605" pitchFamily="66" charset="0"/>
              </a:rPr>
              <a:t>Geuden</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81 ans</a:t>
            </a:r>
          </a:p>
          <a:p>
            <a:pPr algn="ctr"/>
            <a:r>
              <a:rPr lang="fr-BE" dirty="0" smtClean="0"/>
              <a:t>Décédé le ?</a:t>
            </a:r>
          </a:p>
          <a:p>
            <a:pPr algn="ctr"/>
            <a:r>
              <a:rPr lang="fr-BE" dirty="0" smtClean="0"/>
              <a:t>Inhumé le 19 mars 1975</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intérieure </a:t>
            </a:r>
          </a:p>
          <a:p>
            <a:pPr algn="ctr"/>
            <a:r>
              <a:rPr lang="fr-BE" dirty="0" smtClean="0"/>
              <a:t>Tombe 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201815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153</a:t>
            </a:fld>
            <a:endParaRPr lang="fr-BE" dirty="0"/>
          </a:p>
        </p:txBody>
      </p:sp>
      <p:sp>
        <p:nvSpPr>
          <p:cNvPr id="5" name="ZoneTexte 4"/>
          <p:cNvSpPr txBox="1"/>
          <p:nvPr/>
        </p:nvSpPr>
        <p:spPr>
          <a:xfrm>
            <a:off x="1550595" y="779526"/>
            <a:ext cx="3674132" cy="1200329"/>
          </a:xfrm>
          <a:prstGeom prst="rect">
            <a:avLst/>
          </a:prstGeom>
          <a:noFill/>
        </p:spPr>
        <p:txBody>
          <a:bodyPr wrap="square" rtlCol="0">
            <a:spAutoFit/>
          </a:bodyPr>
          <a:lstStyle/>
          <a:p>
            <a:r>
              <a:rPr lang="fr-BE" sz="7200" dirty="0" smtClean="0">
                <a:latin typeface="French Script MT" panose="03020402040607040605" pitchFamily="66" charset="0"/>
              </a:rPr>
              <a:t>Henri </a:t>
            </a:r>
            <a:r>
              <a:rPr lang="fr-BE" sz="7200" dirty="0" err="1" smtClean="0">
                <a:latin typeface="French Script MT" panose="03020402040607040605" pitchFamily="66" charset="0"/>
              </a:rPr>
              <a:t>Gillon</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89 ans</a:t>
            </a:r>
          </a:p>
          <a:p>
            <a:pPr algn="ctr"/>
            <a:r>
              <a:rPr lang="fr-BE" dirty="0" smtClean="0"/>
              <a:t>Décédé le ?</a:t>
            </a:r>
          </a:p>
          <a:p>
            <a:pPr algn="ctr"/>
            <a:r>
              <a:rPr lang="fr-BE" dirty="0" smtClean="0"/>
              <a:t>Inhumé le 8 décembre 2009</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intérieure </a:t>
            </a:r>
          </a:p>
          <a:p>
            <a:pPr algn="ctr"/>
            <a:r>
              <a:rPr lang="fr-BE" dirty="0" smtClean="0"/>
              <a:t>Tombe 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118217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154</a:t>
            </a:fld>
            <a:endParaRPr lang="fr-BE" dirty="0"/>
          </a:p>
        </p:txBody>
      </p:sp>
      <p:sp>
        <p:nvSpPr>
          <p:cNvPr id="5" name="ZoneTexte 4"/>
          <p:cNvSpPr txBox="1"/>
          <p:nvPr/>
        </p:nvSpPr>
        <p:spPr>
          <a:xfrm>
            <a:off x="1144787" y="779526"/>
            <a:ext cx="4485748" cy="1200329"/>
          </a:xfrm>
          <a:prstGeom prst="rect">
            <a:avLst/>
          </a:prstGeom>
          <a:noFill/>
        </p:spPr>
        <p:txBody>
          <a:bodyPr wrap="square" rtlCol="0">
            <a:spAutoFit/>
          </a:bodyPr>
          <a:lstStyle/>
          <a:p>
            <a:r>
              <a:rPr lang="fr-BE" sz="7200" dirty="0" smtClean="0">
                <a:latin typeface="French Script MT" panose="03020402040607040605" pitchFamily="66" charset="0"/>
              </a:rPr>
              <a:t>Louis Hermans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82 ans</a:t>
            </a:r>
          </a:p>
          <a:p>
            <a:pPr algn="ctr"/>
            <a:r>
              <a:rPr lang="fr-BE" dirty="0" smtClean="0"/>
              <a:t>Décédé le ?</a:t>
            </a:r>
          </a:p>
          <a:p>
            <a:pPr algn="ctr"/>
            <a:r>
              <a:rPr lang="fr-BE" dirty="0" smtClean="0"/>
              <a:t>Inhumé le 19 mai 1999</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intérieure </a:t>
            </a:r>
          </a:p>
          <a:p>
            <a:pPr algn="ctr"/>
            <a:r>
              <a:rPr lang="fr-BE" dirty="0" smtClean="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471572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155</a:t>
            </a:fld>
            <a:endParaRPr lang="fr-BE" dirty="0"/>
          </a:p>
        </p:txBody>
      </p:sp>
      <p:sp>
        <p:nvSpPr>
          <p:cNvPr id="5" name="ZoneTexte 4"/>
          <p:cNvSpPr txBox="1"/>
          <p:nvPr/>
        </p:nvSpPr>
        <p:spPr>
          <a:xfrm>
            <a:off x="1413957" y="779526"/>
            <a:ext cx="3947408" cy="1200329"/>
          </a:xfrm>
          <a:prstGeom prst="rect">
            <a:avLst/>
          </a:prstGeom>
          <a:noFill/>
        </p:spPr>
        <p:txBody>
          <a:bodyPr wrap="square" rtlCol="0">
            <a:spAutoFit/>
          </a:bodyPr>
          <a:lstStyle/>
          <a:p>
            <a:r>
              <a:rPr lang="fr-BE" sz="7200" dirty="0" smtClean="0">
                <a:latin typeface="French Script MT" panose="03020402040607040605" pitchFamily="66" charset="0"/>
              </a:rPr>
              <a:t>Félicien </a:t>
            </a:r>
            <a:r>
              <a:rPr lang="fr-BE" sz="7200" dirty="0" err="1" smtClean="0">
                <a:latin typeface="French Script MT" panose="03020402040607040605" pitchFamily="66" charset="0"/>
              </a:rPr>
              <a:t>Jadot</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79 ans</a:t>
            </a:r>
          </a:p>
          <a:p>
            <a:pPr algn="ctr"/>
            <a:r>
              <a:rPr lang="fr-BE" dirty="0" smtClean="0"/>
              <a:t>Décédé le ?</a:t>
            </a:r>
          </a:p>
          <a:p>
            <a:pPr algn="ctr"/>
            <a:r>
              <a:rPr lang="fr-BE" dirty="0" smtClean="0"/>
              <a:t>Inhumé le 14 mai 1974</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intérieure </a:t>
            </a:r>
          </a:p>
          <a:p>
            <a:pPr algn="ctr"/>
            <a:r>
              <a:rPr lang="fr-BE" dirty="0" smtClean="0"/>
              <a:t>Tombe 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095630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156</a:t>
            </a:fld>
            <a:endParaRPr lang="fr-BE" dirty="0"/>
          </a:p>
        </p:txBody>
      </p:sp>
      <p:sp>
        <p:nvSpPr>
          <p:cNvPr id="5" name="ZoneTexte 4"/>
          <p:cNvSpPr txBox="1"/>
          <p:nvPr/>
        </p:nvSpPr>
        <p:spPr>
          <a:xfrm>
            <a:off x="1348918" y="779526"/>
            <a:ext cx="4077486" cy="1200329"/>
          </a:xfrm>
          <a:prstGeom prst="rect">
            <a:avLst/>
          </a:prstGeom>
          <a:noFill/>
        </p:spPr>
        <p:txBody>
          <a:bodyPr wrap="square" rtlCol="0">
            <a:spAutoFit/>
          </a:bodyPr>
          <a:lstStyle/>
          <a:p>
            <a:r>
              <a:rPr lang="fr-BE" sz="7200" dirty="0" smtClean="0">
                <a:latin typeface="French Script MT" panose="03020402040607040605" pitchFamily="66" charset="0"/>
              </a:rPr>
              <a:t>Léon Lambert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81 ans</a:t>
            </a:r>
          </a:p>
          <a:p>
            <a:pPr algn="ctr"/>
            <a:r>
              <a:rPr lang="fr-BE" dirty="0" smtClean="0"/>
              <a:t>Décédé le ?</a:t>
            </a:r>
          </a:p>
          <a:p>
            <a:pPr algn="ctr"/>
            <a:r>
              <a:rPr lang="fr-BE" dirty="0" smtClean="0"/>
              <a:t>Décédé le 6 décembre 1976</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intérieure </a:t>
            </a:r>
          </a:p>
          <a:p>
            <a:pPr algn="ctr"/>
            <a:r>
              <a:rPr lang="fr-BE" dirty="0" smtClean="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819826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157</a:t>
            </a:fld>
            <a:endParaRPr lang="fr-BE" dirty="0"/>
          </a:p>
        </p:txBody>
      </p:sp>
      <p:sp>
        <p:nvSpPr>
          <p:cNvPr id="5" name="ZoneTexte 4"/>
          <p:cNvSpPr txBox="1"/>
          <p:nvPr/>
        </p:nvSpPr>
        <p:spPr>
          <a:xfrm>
            <a:off x="1052220" y="779526"/>
            <a:ext cx="4670882" cy="1200329"/>
          </a:xfrm>
          <a:prstGeom prst="rect">
            <a:avLst/>
          </a:prstGeom>
          <a:noFill/>
        </p:spPr>
        <p:txBody>
          <a:bodyPr wrap="square" rtlCol="0">
            <a:spAutoFit/>
          </a:bodyPr>
          <a:lstStyle/>
          <a:p>
            <a:r>
              <a:rPr lang="fr-BE" sz="7200" dirty="0" smtClean="0">
                <a:latin typeface="French Script MT" panose="03020402040607040605" pitchFamily="66" charset="0"/>
              </a:rPr>
              <a:t>Fernand Laurent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58 ans</a:t>
            </a:r>
          </a:p>
          <a:p>
            <a:pPr algn="ctr"/>
            <a:r>
              <a:rPr lang="fr-BE" dirty="0" smtClean="0"/>
              <a:t>Décédé le ?</a:t>
            </a:r>
          </a:p>
          <a:p>
            <a:pPr algn="ctr"/>
            <a:r>
              <a:rPr lang="fr-BE" dirty="0" smtClean="0"/>
              <a:t>Inhumé le 6 novembre 1950</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3860777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158</a:t>
            </a:fld>
            <a:endParaRPr lang="fr-BE" dirty="0"/>
          </a:p>
        </p:txBody>
      </p:sp>
      <p:sp>
        <p:nvSpPr>
          <p:cNvPr id="5" name="ZoneTexte 4"/>
          <p:cNvSpPr txBox="1"/>
          <p:nvPr/>
        </p:nvSpPr>
        <p:spPr>
          <a:xfrm>
            <a:off x="968076" y="779526"/>
            <a:ext cx="4839169" cy="1200329"/>
          </a:xfrm>
          <a:prstGeom prst="rect">
            <a:avLst/>
          </a:prstGeom>
          <a:noFill/>
        </p:spPr>
        <p:txBody>
          <a:bodyPr wrap="square" rtlCol="0">
            <a:spAutoFit/>
          </a:bodyPr>
          <a:lstStyle/>
          <a:p>
            <a:r>
              <a:rPr lang="fr-BE" sz="7200" dirty="0" smtClean="0">
                <a:latin typeface="French Script MT" panose="03020402040607040605" pitchFamily="66" charset="0"/>
              </a:rPr>
              <a:t>Maurice Lejeune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84 ans</a:t>
            </a:r>
          </a:p>
          <a:p>
            <a:pPr algn="ctr"/>
            <a:r>
              <a:rPr lang="fr-BE" dirty="0" smtClean="0"/>
              <a:t>Décédé le ?</a:t>
            </a:r>
          </a:p>
          <a:p>
            <a:pPr algn="ctr"/>
            <a:r>
              <a:rPr lang="fr-BE" dirty="0" smtClean="0"/>
              <a:t>Inhumé le 14 janvier 2008</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intérieure </a:t>
            </a:r>
          </a:p>
          <a:p>
            <a:pPr algn="ctr"/>
            <a:r>
              <a:rPr lang="fr-BE" dirty="0" smtClean="0"/>
              <a:t>Tombe 39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608135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159</a:t>
            </a:fld>
            <a:endParaRPr lang="fr-BE" dirty="0"/>
          </a:p>
        </p:txBody>
      </p:sp>
      <p:sp>
        <p:nvSpPr>
          <p:cNvPr id="5" name="ZoneTexte 4"/>
          <p:cNvSpPr txBox="1"/>
          <p:nvPr/>
        </p:nvSpPr>
        <p:spPr>
          <a:xfrm>
            <a:off x="1257262" y="779526"/>
            <a:ext cx="4260798" cy="1200329"/>
          </a:xfrm>
          <a:prstGeom prst="rect">
            <a:avLst/>
          </a:prstGeom>
          <a:noFill/>
        </p:spPr>
        <p:txBody>
          <a:bodyPr wrap="square" rtlCol="0">
            <a:spAutoFit/>
          </a:bodyPr>
          <a:lstStyle/>
          <a:p>
            <a:r>
              <a:rPr lang="fr-BE" sz="7200" dirty="0" smtClean="0">
                <a:latin typeface="French Script MT" panose="03020402040607040605" pitchFamily="66" charset="0"/>
              </a:rPr>
              <a:t>Edmond Lenoir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83 ans</a:t>
            </a:r>
          </a:p>
          <a:p>
            <a:pPr algn="ctr"/>
            <a:r>
              <a:rPr lang="fr-BE" dirty="0" smtClean="0"/>
              <a:t>Décédé le ?</a:t>
            </a:r>
          </a:p>
          <a:p>
            <a:pPr algn="ctr"/>
            <a:r>
              <a:rPr lang="fr-BE" dirty="0" smtClean="0"/>
              <a:t>Inhumé le 28 mars 1975</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intérieure </a:t>
            </a:r>
          </a:p>
          <a:p>
            <a:pPr algn="ctr"/>
            <a:r>
              <a:rPr lang="fr-BE" dirty="0" smtClean="0"/>
              <a:t>Tombe 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524269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16</a:t>
            </a:fld>
            <a:endParaRPr lang="fr-BE" dirty="0"/>
          </a:p>
        </p:txBody>
      </p:sp>
      <p:sp>
        <p:nvSpPr>
          <p:cNvPr id="5" name="ZoneTexte 4"/>
          <p:cNvSpPr txBox="1"/>
          <p:nvPr/>
        </p:nvSpPr>
        <p:spPr>
          <a:xfrm>
            <a:off x="1192825" y="782875"/>
            <a:ext cx="4060107" cy="1200329"/>
          </a:xfrm>
          <a:prstGeom prst="rect">
            <a:avLst/>
          </a:prstGeom>
          <a:noFill/>
        </p:spPr>
        <p:txBody>
          <a:bodyPr wrap="square" rtlCol="0">
            <a:spAutoFit/>
          </a:bodyPr>
          <a:lstStyle/>
          <a:p>
            <a:r>
              <a:rPr lang="fr-BE" sz="7200" dirty="0" smtClean="0">
                <a:latin typeface="French Script MT" panose="03020402040607040605" pitchFamily="66" charset="0"/>
              </a:rPr>
              <a:t>Pierre </a:t>
            </a:r>
            <a:r>
              <a:rPr lang="fr-BE" sz="7200" dirty="0" err="1" smtClean="0">
                <a:latin typeface="French Script MT" panose="03020402040607040605" pitchFamily="66" charset="0"/>
              </a:rPr>
              <a:t>Boedrie</a:t>
            </a:r>
            <a:endParaRPr lang="fr-BE" sz="7200" dirty="0">
              <a:latin typeface="French Script MT" panose="03020402040607040605" pitchFamily="66" charset="0"/>
            </a:endParaRPr>
          </a:p>
        </p:txBody>
      </p:sp>
      <p:sp>
        <p:nvSpPr>
          <p:cNvPr id="6" name="ZoneTexte 5"/>
          <p:cNvSpPr txBox="1"/>
          <p:nvPr/>
        </p:nvSpPr>
        <p:spPr>
          <a:xfrm>
            <a:off x="1506761" y="2365967"/>
            <a:ext cx="3432238" cy="2031325"/>
          </a:xfrm>
          <a:prstGeom prst="rect">
            <a:avLst/>
          </a:prstGeom>
          <a:noFill/>
        </p:spPr>
        <p:txBody>
          <a:bodyPr wrap="square" rtlCol="0">
            <a:spAutoFit/>
          </a:bodyPr>
          <a:lstStyle/>
          <a:p>
            <a:pPr algn="ctr"/>
            <a:r>
              <a:rPr lang="fr-BE" dirty="0" smtClean="0"/>
              <a:t>Né le </a:t>
            </a:r>
            <a:r>
              <a:rPr lang="fr-BE" dirty="0"/>
              <a:t>?</a:t>
            </a:r>
            <a:r>
              <a:rPr lang="fr-BE" dirty="0" smtClean="0"/>
              <a:t> – 51 ans</a:t>
            </a:r>
          </a:p>
          <a:p>
            <a:pPr algn="ctr"/>
            <a:r>
              <a:rPr lang="fr-BE" dirty="0" smtClean="0"/>
              <a:t>Décédé le ?</a:t>
            </a:r>
          </a:p>
          <a:p>
            <a:pPr algn="ctr"/>
            <a:r>
              <a:rPr lang="fr-BE" dirty="0" smtClean="0"/>
              <a:t>Inhumé le 12 mars 1944</a:t>
            </a:r>
          </a:p>
          <a:p>
            <a:pPr algn="ctr"/>
            <a:r>
              <a:rPr lang="fr-BE" dirty="0" smtClean="0"/>
              <a:t>Époux de Madame </a:t>
            </a:r>
            <a:r>
              <a:rPr lang="fr-BE" dirty="0" err="1" smtClean="0"/>
              <a:t>Pannier</a:t>
            </a:r>
            <a:endParaRPr lang="fr-BE" dirty="0" smtClean="0"/>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381882" y="3265695"/>
            <a:ext cx="2400285" cy="646331"/>
          </a:xfrm>
          <a:prstGeom prst="rect">
            <a:avLst/>
          </a:prstGeom>
          <a:noFill/>
        </p:spPr>
        <p:txBody>
          <a:bodyPr wrap="square" rtlCol="0">
            <a:spAutoFit/>
          </a:bodyPr>
          <a:lstStyle/>
          <a:p>
            <a:pPr algn="ctr"/>
            <a:r>
              <a:rPr lang="fr-BE" dirty="0" smtClean="0"/>
              <a:t>Parcelle 163 - A</a:t>
            </a:r>
          </a:p>
          <a:p>
            <a:pPr algn="ctr"/>
            <a:r>
              <a:rPr lang="fr-BE" dirty="0" smtClean="0"/>
              <a:t>Tombe 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451460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160</a:t>
            </a:fld>
            <a:endParaRPr lang="fr-BE" dirty="0"/>
          </a:p>
        </p:txBody>
      </p:sp>
      <p:sp>
        <p:nvSpPr>
          <p:cNvPr id="5" name="ZoneTexte 4"/>
          <p:cNvSpPr txBox="1"/>
          <p:nvPr/>
        </p:nvSpPr>
        <p:spPr>
          <a:xfrm>
            <a:off x="1183688" y="779526"/>
            <a:ext cx="4407946" cy="1200329"/>
          </a:xfrm>
          <a:prstGeom prst="rect">
            <a:avLst/>
          </a:prstGeom>
          <a:noFill/>
        </p:spPr>
        <p:txBody>
          <a:bodyPr wrap="square" rtlCol="0">
            <a:spAutoFit/>
          </a:bodyPr>
          <a:lstStyle/>
          <a:p>
            <a:r>
              <a:rPr lang="fr-BE" sz="7200" dirty="0" smtClean="0">
                <a:latin typeface="French Script MT" panose="03020402040607040605" pitchFamily="66" charset="0"/>
              </a:rPr>
              <a:t>Henri </a:t>
            </a:r>
            <a:r>
              <a:rPr lang="fr-BE" sz="7200" dirty="0" err="1" smtClean="0">
                <a:latin typeface="French Script MT" panose="03020402040607040605" pitchFamily="66" charset="0"/>
              </a:rPr>
              <a:t>Lombart</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83 ans</a:t>
            </a:r>
          </a:p>
          <a:p>
            <a:pPr algn="ctr"/>
            <a:r>
              <a:rPr lang="fr-BE" dirty="0" smtClean="0"/>
              <a:t>Décédé le ?</a:t>
            </a:r>
          </a:p>
          <a:p>
            <a:pPr algn="ctr"/>
            <a:r>
              <a:rPr lang="fr-BE" dirty="0" smtClean="0"/>
              <a:t>Inhumé le 29 septembre 2002</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intérieure </a:t>
            </a:r>
          </a:p>
          <a:p>
            <a:pPr algn="ctr"/>
            <a:r>
              <a:rPr lang="fr-BE" dirty="0" smtClean="0"/>
              <a:t>Tombe 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92725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161</a:t>
            </a:fld>
            <a:endParaRPr lang="fr-BE" dirty="0"/>
          </a:p>
        </p:txBody>
      </p:sp>
      <p:sp>
        <p:nvSpPr>
          <p:cNvPr id="5" name="ZoneTexte 4"/>
          <p:cNvSpPr txBox="1"/>
          <p:nvPr/>
        </p:nvSpPr>
        <p:spPr>
          <a:xfrm>
            <a:off x="1033918" y="779526"/>
            <a:ext cx="4707486" cy="1200329"/>
          </a:xfrm>
          <a:prstGeom prst="rect">
            <a:avLst/>
          </a:prstGeom>
          <a:noFill/>
        </p:spPr>
        <p:txBody>
          <a:bodyPr wrap="square" rtlCol="0">
            <a:spAutoFit/>
          </a:bodyPr>
          <a:lstStyle/>
          <a:p>
            <a:r>
              <a:rPr lang="fr-BE" sz="7200" dirty="0" smtClean="0">
                <a:latin typeface="French Script MT" panose="03020402040607040605" pitchFamily="66" charset="0"/>
              </a:rPr>
              <a:t>Jean </a:t>
            </a:r>
            <a:r>
              <a:rPr lang="fr-BE" sz="7200" dirty="0" err="1" smtClean="0">
                <a:latin typeface="French Script MT" panose="03020402040607040605" pitchFamily="66" charset="0"/>
              </a:rPr>
              <a:t>Mathienne</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84 ans</a:t>
            </a:r>
          </a:p>
          <a:p>
            <a:pPr algn="ctr"/>
            <a:r>
              <a:rPr lang="fr-BE" dirty="0" smtClean="0"/>
              <a:t>Décédé le ?</a:t>
            </a:r>
          </a:p>
          <a:p>
            <a:pPr algn="ctr"/>
            <a:r>
              <a:rPr lang="fr-BE" dirty="0" smtClean="0"/>
              <a:t>Inhumé le 12 avril 1972</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intérieure </a:t>
            </a:r>
          </a:p>
          <a:p>
            <a:pPr algn="ctr"/>
            <a:r>
              <a:rPr lang="fr-BE" dirty="0" smtClean="0"/>
              <a:t>Tombe 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594420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162</a:t>
            </a:fld>
            <a:endParaRPr lang="fr-BE" dirty="0"/>
          </a:p>
        </p:txBody>
      </p:sp>
      <p:sp>
        <p:nvSpPr>
          <p:cNvPr id="5" name="ZoneTexte 4"/>
          <p:cNvSpPr txBox="1"/>
          <p:nvPr/>
        </p:nvSpPr>
        <p:spPr>
          <a:xfrm>
            <a:off x="1188108" y="779526"/>
            <a:ext cx="4399105" cy="1200329"/>
          </a:xfrm>
          <a:prstGeom prst="rect">
            <a:avLst/>
          </a:prstGeom>
          <a:noFill/>
        </p:spPr>
        <p:txBody>
          <a:bodyPr wrap="square" rtlCol="0">
            <a:spAutoFit/>
          </a:bodyPr>
          <a:lstStyle/>
          <a:p>
            <a:r>
              <a:rPr lang="fr-BE" sz="7200" dirty="0" smtClean="0">
                <a:latin typeface="French Script MT" panose="03020402040607040605" pitchFamily="66" charset="0"/>
              </a:rPr>
              <a:t>Henri Masson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89 ans</a:t>
            </a:r>
          </a:p>
          <a:p>
            <a:pPr algn="ctr"/>
            <a:r>
              <a:rPr lang="fr-BE" dirty="0" smtClean="0"/>
              <a:t>Décédé le ?</a:t>
            </a:r>
          </a:p>
          <a:p>
            <a:pPr algn="ctr"/>
            <a:r>
              <a:rPr lang="fr-BE" dirty="0" smtClean="0"/>
              <a:t>Inhumé le 4 mai 1985</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intérieure </a:t>
            </a:r>
          </a:p>
          <a:p>
            <a:pPr algn="ctr"/>
            <a:r>
              <a:rPr lang="fr-BE" dirty="0" smtClean="0"/>
              <a:t>Tombe 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1394831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163</a:t>
            </a:fld>
            <a:endParaRPr lang="fr-BE" dirty="0"/>
          </a:p>
        </p:txBody>
      </p:sp>
      <p:sp>
        <p:nvSpPr>
          <p:cNvPr id="5" name="ZoneTexte 4"/>
          <p:cNvSpPr txBox="1"/>
          <p:nvPr/>
        </p:nvSpPr>
        <p:spPr>
          <a:xfrm>
            <a:off x="1246189" y="779526"/>
            <a:ext cx="4282943" cy="1200329"/>
          </a:xfrm>
          <a:prstGeom prst="rect">
            <a:avLst/>
          </a:prstGeom>
          <a:noFill/>
        </p:spPr>
        <p:txBody>
          <a:bodyPr wrap="square" rtlCol="0">
            <a:spAutoFit/>
          </a:bodyPr>
          <a:lstStyle/>
          <a:p>
            <a:r>
              <a:rPr lang="fr-BE" sz="7200" dirty="0" smtClean="0">
                <a:latin typeface="French Script MT" panose="03020402040607040605" pitchFamily="66" charset="0"/>
              </a:rPr>
              <a:t>Louis </a:t>
            </a:r>
            <a:r>
              <a:rPr lang="fr-BE" sz="7200" dirty="0" err="1" smtClean="0">
                <a:latin typeface="French Script MT" panose="03020402040607040605" pitchFamily="66" charset="0"/>
              </a:rPr>
              <a:t>Meurice</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78 ans</a:t>
            </a:r>
          </a:p>
          <a:p>
            <a:pPr algn="ctr"/>
            <a:r>
              <a:rPr lang="fr-BE" dirty="0" smtClean="0"/>
              <a:t>Décédé le ?</a:t>
            </a:r>
          </a:p>
          <a:p>
            <a:pPr algn="ctr"/>
            <a:r>
              <a:rPr lang="fr-BE" dirty="0" smtClean="0"/>
              <a:t>Inhumé le 10 mars 1995</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intérieure </a:t>
            </a:r>
          </a:p>
          <a:p>
            <a:pPr algn="ctr"/>
            <a:r>
              <a:rPr lang="fr-BE" dirty="0" smtClean="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7351602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164</a:t>
            </a:fld>
            <a:endParaRPr lang="fr-BE" dirty="0"/>
          </a:p>
        </p:txBody>
      </p:sp>
      <p:sp>
        <p:nvSpPr>
          <p:cNvPr id="5" name="ZoneTexte 4"/>
          <p:cNvSpPr txBox="1"/>
          <p:nvPr/>
        </p:nvSpPr>
        <p:spPr>
          <a:xfrm>
            <a:off x="1317948" y="779526"/>
            <a:ext cx="4139426" cy="1200329"/>
          </a:xfrm>
          <a:prstGeom prst="rect">
            <a:avLst/>
          </a:prstGeom>
          <a:noFill/>
        </p:spPr>
        <p:txBody>
          <a:bodyPr wrap="square" rtlCol="0">
            <a:spAutoFit/>
          </a:bodyPr>
          <a:lstStyle/>
          <a:p>
            <a:r>
              <a:rPr lang="fr-BE" sz="7200" dirty="0" smtClean="0">
                <a:latin typeface="French Script MT" panose="03020402040607040605" pitchFamily="66" charset="0"/>
              </a:rPr>
              <a:t>Louis </a:t>
            </a:r>
            <a:r>
              <a:rPr lang="fr-BE" sz="7200" dirty="0" err="1" smtClean="0">
                <a:latin typeface="French Script MT" panose="03020402040607040605" pitchFamily="66" charset="0"/>
              </a:rPr>
              <a:t>Neuray</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94 ans</a:t>
            </a:r>
          </a:p>
          <a:p>
            <a:pPr algn="ctr"/>
            <a:r>
              <a:rPr lang="fr-BE" dirty="0" smtClean="0"/>
              <a:t>Décédé le ?</a:t>
            </a:r>
          </a:p>
          <a:p>
            <a:pPr algn="ctr"/>
            <a:r>
              <a:rPr lang="fr-BE" dirty="0" smtClean="0"/>
              <a:t>Inhumé le 26 octobre 2002</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intérieure </a:t>
            </a:r>
          </a:p>
          <a:p>
            <a:pPr algn="ctr"/>
            <a:r>
              <a:rPr lang="fr-BE" dirty="0" smtClean="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457974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165</a:t>
            </a:fld>
            <a:endParaRPr lang="fr-BE" dirty="0"/>
          </a:p>
        </p:txBody>
      </p:sp>
      <p:sp>
        <p:nvSpPr>
          <p:cNvPr id="5" name="ZoneTexte 4"/>
          <p:cNvSpPr txBox="1"/>
          <p:nvPr/>
        </p:nvSpPr>
        <p:spPr>
          <a:xfrm>
            <a:off x="1049135" y="779526"/>
            <a:ext cx="4677052" cy="1200329"/>
          </a:xfrm>
          <a:prstGeom prst="rect">
            <a:avLst/>
          </a:prstGeom>
          <a:noFill/>
        </p:spPr>
        <p:txBody>
          <a:bodyPr wrap="square" rtlCol="0">
            <a:spAutoFit/>
          </a:bodyPr>
          <a:lstStyle/>
          <a:p>
            <a:r>
              <a:rPr lang="fr-BE" sz="7200" dirty="0" smtClean="0">
                <a:latin typeface="French Script MT" panose="03020402040607040605" pitchFamily="66" charset="0"/>
              </a:rPr>
              <a:t>Auguste Nicaise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81 ans</a:t>
            </a:r>
          </a:p>
          <a:p>
            <a:pPr algn="ctr"/>
            <a:r>
              <a:rPr lang="fr-BE" dirty="0" smtClean="0"/>
              <a:t>Décédé le ?</a:t>
            </a:r>
          </a:p>
          <a:p>
            <a:pPr algn="ctr"/>
            <a:r>
              <a:rPr lang="fr-BE" dirty="0" smtClean="0"/>
              <a:t>Inhumé le 26 mars 1974</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intérieure </a:t>
            </a:r>
          </a:p>
          <a:p>
            <a:pPr algn="ctr"/>
            <a:r>
              <a:rPr lang="fr-BE" dirty="0" smtClean="0"/>
              <a:t>Tombe 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869447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166</a:t>
            </a:fld>
            <a:endParaRPr lang="fr-BE" dirty="0"/>
          </a:p>
        </p:txBody>
      </p:sp>
      <p:sp>
        <p:nvSpPr>
          <p:cNvPr id="5" name="ZoneTexte 4"/>
          <p:cNvSpPr txBox="1"/>
          <p:nvPr/>
        </p:nvSpPr>
        <p:spPr>
          <a:xfrm>
            <a:off x="1226391" y="779526"/>
            <a:ext cx="4322539" cy="1200329"/>
          </a:xfrm>
          <a:prstGeom prst="rect">
            <a:avLst/>
          </a:prstGeom>
          <a:noFill/>
        </p:spPr>
        <p:txBody>
          <a:bodyPr wrap="square" rtlCol="0">
            <a:spAutoFit/>
          </a:bodyPr>
          <a:lstStyle/>
          <a:p>
            <a:r>
              <a:rPr lang="fr-BE" sz="7200" dirty="0" smtClean="0">
                <a:latin typeface="French Script MT" panose="03020402040607040605" pitchFamily="66" charset="0"/>
              </a:rPr>
              <a:t>Georges Nollet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78 ans</a:t>
            </a:r>
          </a:p>
          <a:p>
            <a:pPr algn="ctr"/>
            <a:r>
              <a:rPr lang="fr-BE" dirty="0" smtClean="0"/>
              <a:t>Décédé le ?</a:t>
            </a:r>
          </a:p>
          <a:p>
            <a:pPr algn="ctr"/>
            <a:r>
              <a:rPr lang="fr-BE" dirty="0" smtClean="0"/>
              <a:t>Inhumé le 19 janvier 1977</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intérieure </a:t>
            </a:r>
          </a:p>
          <a:p>
            <a:pPr algn="ctr"/>
            <a:r>
              <a:rPr lang="fr-BE" dirty="0" smtClean="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184543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167</a:t>
            </a:fld>
            <a:endParaRPr lang="fr-BE" dirty="0"/>
          </a:p>
        </p:txBody>
      </p:sp>
      <p:sp>
        <p:nvSpPr>
          <p:cNvPr id="5" name="ZoneTexte 4"/>
          <p:cNvSpPr txBox="1"/>
          <p:nvPr/>
        </p:nvSpPr>
        <p:spPr>
          <a:xfrm>
            <a:off x="1183688" y="779526"/>
            <a:ext cx="4407946" cy="1200329"/>
          </a:xfrm>
          <a:prstGeom prst="rect">
            <a:avLst/>
          </a:prstGeom>
          <a:noFill/>
        </p:spPr>
        <p:txBody>
          <a:bodyPr wrap="square" rtlCol="0">
            <a:spAutoFit/>
          </a:bodyPr>
          <a:lstStyle/>
          <a:p>
            <a:r>
              <a:rPr lang="fr-BE" sz="7200" dirty="0" smtClean="0">
                <a:latin typeface="French Script MT" panose="03020402040607040605" pitchFamily="66" charset="0"/>
              </a:rPr>
              <a:t>Georges </a:t>
            </a:r>
            <a:r>
              <a:rPr lang="fr-BE" sz="7200" dirty="0" err="1" smtClean="0">
                <a:latin typeface="French Script MT" panose="03020402040607040605" pitchFamily="66" charset="0"/>
              </a:rPr>
              <a:t>Rahier</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86 ans</a:t>
            </a:r>
          </a:p>
          <a:p>
            <a:pPr algn="ctr"/>
            <a:r>
              <a:rPr lang="fr-BE" dirty="0" smtClean="0"/>
              <a:t>Décédé le ?</a:t>
            </a:r>
            <a:endParaRPr lang="fr-BE" dirty="0"/>
          </a:p>
          <a:p>
            <a:pPr algn="ctr"/>
            <a:r>
              <a:rPr lang="fr-BE" dirty="0" smtClean="0"/>
              <a:t>Inhumé le 13 juin 2002</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intérieure </a:t>
            </a:r>
          </a:p>
          <a:p>
            <a:pPr algn="ctr"/>
            <a:r>
              <a:rPr lang="fr-BE" dirty="0" smtClean="0"/>
              <a:t>Tombe 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825363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168</a:t>
            </a:fld>
            <a:endParaRPr lang="fr-BE" dirty="0"/>
          </a:p>
        </p:txBody>
      </p:sp>
      <p:sp>
        <p:nvSpPr>
          <p:cNvPr id="5" name="ZoneTexte 4"/>
          <p:cNvSpPr txBox="1"/>
          <p:nvPr/>
        </p:nvSpPr>
        <p:spPr>
          <a:xfrm>
            <a:off x="1671543" y="779526"/>
            <a:ext cx="3208300" cy="1200329"/>
          </a:xfrm>
          <a:prstGeom prst="rect">
            <a:avLst/>
          </a:prstGeom>
          <a:noFill/>
        </p:spPr>
        <p:txBody>
          <a:bodyPr wrap="square" rtlCol="0">
            <a:spAutoFit/>
          </a:bodyPr>
          <a:lstStyle/>
          <a:p>
            <a:r>
              <a:rPr lang="fr-BE" sz="7200" dirty="0" smtClean="0">
                <a:latin typeface="French Script MT" panose="03020402040607040605" pitchFamily="66" charset="0"/>
              </a:rPr>
              <a:t>Albert Sali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79 ans</a:t>
            </a:r>
          </a:p>
          <a:p>
            <a:pPr algn="ctr"/>
            <a:r>
              <a:rPr lang="fr-BE" dirty="0" smtClean="0"/>
              <a:t>Décédé le ?</a:t>
            </a:r>
          </a:p>
          <a:p>
            <a:pPr algn="ctr"/>
            <a:r>
              <a:rPr lang="fr-BE" dirty="0" smtClean="0"/>
              <a:t>Inhumé le 8 juillet 1994</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intérieure </a:t>
            </a:r>
          </a:p>
          <a:p>
            <a:pPr algn="ctr"/>
            <a:r>
              <a:rPr lang="fr-BE" dirty="0" smtClean="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1995920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169</a:t>
            </a:fld>
            <a:endParaRPr lang="fr-BE" dirty="0"/>
          </a:p>
        </p:txBody>
      </p:sp>
      <p:sp>
        <p:nvSpPr>
          <p:cNvPr id="5" name="ZoneTexte 4"/>
          <p:cNvSpPr txBox="1"/>
          <p:nvPr/>
        </p:nvSpPr>
        <p:spPr>
          <a:xfrm>
            <a:off x="1294489" y="779526"/>
            <a:ext cx="4186343" cy="1200329"/>
          </a:xfrm>
          <a:prstGeom prst="rect">
            <a:avLst/>
          </a:prstGeom>
          <a:noFill/>
        </p:spPr>
        <p:txBody>
          <a:bodyPr wrap="square" rtlCol="0">
            <a:spAutoFit/>
          </a:bodyPr>
          <a:lstStyle/>
          <a:p>
            <a:r>
              <a:rPr lang="fr-BE" sz="7200" dirty="0" smtClean="0">
                <a:latin typeface="French Script MT" panose="03020402040607040605" pitchFamily="66" charset="0"/>
              </a:rPr>
              <a:t>Louise Thonon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Née le ? – 79 ans</a:t>
            </a:r>
          </a:p>
          <a:p>
            <a:pPr algn="ctr"/>
            <a:r>
              <a:rPr lang="fr-BE" dirty="0" smtClean="0"/>
              <a:t>Décédée le ?</a:t>
            </a:r>
          </a:p>
          <a:p>
            <a:pPr algn="ctr"/>
            <a:r>
              <a:rPr lang="fr-BE" dirty="0" smtClean="0"/>
              <a:t>Inhumée le 17 novembre 1976</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intérieure </a:t>
            </a:r>
          </a:p>
          <a:p>
            <a:pPr algn="ctr"/>
            <a:r>
              <a:rPr lang="fr-BE" dirty="0" smtClean="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9762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17</a:t>
            </a:fld>
            <a:endParaRPr lang="fr-BE" dirty="0"/>
          </a:p>
        </p:txBody>
      </p:sp>
      <p:sp>
        <p:nvSpPr>
          <p:cNvPr id="5" name="ZoneTexte 4"/>
          <p:cNvSpPr txBox="1"/>
          <p:nvPr/>
        </p:nvSpPr>
        <p:spPr>
          <a:xfrm>
            <a:off x="1145999" y="779526"/>
            <a:ext cx="4483323" cy="1200329"/>
          </a:xfrm>
          <a:prstGeom prst="rect">
            <a:avLst/>
          </a:prstGeom>
          <a:noFill/>
        </p:spPr>
        <p:txBody>
          <a:bodyPr wrap="square" rtlCol="0">
            <a:spAutoFit/>
          </a:bodyPr>
          <a:lstStyle/>
          <a:p>
            <a:r>
              <a:rPr lang="fr-BE" sz="7200" dirty="0" smtClean="0">
                <a:latin typeface="French Script MT" panose="03020402040607040605" pitchFamily="66" charset="0"/>
              </a:rPr>
              <a:t>Léonard </a:t>
            </a:r>
            <a:r>
              <a:rPr lang="fr-BE" sz="7200" dirty="0" err="1" smtClean="0">
                <a:latin typeface="French Script MT" panose="03020402040607040605" pitchFamily="66" charset="0"/>
              </a:rPr>
              <a:t>Bouha</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53 ans</a:t>
            </a:r>
          </a:p>
          <a:p>
            <a:pPr algn="ctr"/>
            <a:r>
              <a:rPr lang="fr-BE" dirty="0" smtClean="0"/>
              <a:t>Décédé le ?</a:t>
            </a:r>
          </a:p>
          <a:p>
            <a:pPr algn="ctr"/>
            <a:r>
              <a:rPr lang="fr-BE" dirty="0" smtClean="0"/>
              <a:t>Inhumé le 17 novembre 1946</a:t>
            </a:r>
          </a:p>
          <a:p>
            <a:pPr algn="ctr"/>
            <a:r>
              <a:rPr lang="fr-BE" dirty="0" smtClean="0"/>
              <a:t>Epoux de Madame </a:t>
            </a:r>
            <a:r>
              <a:rPr lang="fr-BE" dirty="0" err="1" smtClean="0"/>
              <a:t>Vandergeeten</a:t>
            </a:r>
            <a:endParaRPr lang="fr-BE" dirty="0" smtClean="0"/>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a:t>
            </a:r>
          </a:p>
          <a:p>
            <a:pPr algn="ctr"/>
            <a:r>
              <a:rPr lang="fr-BE" dirty="0" smtClean="0"/>
              <a:t>Tombe 63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1554766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170</a:t>
            </a:fld>
            <a:endParaRPr lang="fr-BE" dirty="0"/>
          </a:p>
        </p:txBody>
      </p:sp>
      <p:sp>
        <p:nvSpPr>
          <p:cNvPr id="5" name="ZoneTexte 4"/>
          <p:cNvSpPr txBox="1"/>
          <p:nvPr/>
        </p:nvSpPr>
        <p:spPr>
          <a:xfrm>
            <a:off x="692475" y="779526"/>
            <a:ext cx="5390372" cy="1200329"/>
          </a:xfrm>
          <a:prstGeom prst="rect">
            <a:avLst/>
          </a:prstGeom>
          <a:noFill/>
        </p:spPr>
        <p:txBody>
          <a:bodyPr wrap="square" rtlCol="0">
            <a:spAutoFit/>
          </a:bodyPr>
          <a:lstStyle/>
          <a:p>
            <a:r>
              <a:rPr lang="fr-BE" sz="7200" dirty="0" smtClean="0">
                <a:latin typeface="French Script MT" panose="03020402040607040605" pitchFamily="66" charset="0"/>
              </a:rPr>
              <a:t>Jules Vandecasteele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77 ans</a:t>
            </a:r>
          </a:p>
          <a:p>
            <a:pPr algn="ctr"/>
            <a:r>
              <a:rPr lang="fr-BE" dirty="0" smtClean="0"/>
              <a:t>Décédé le ?</a:t>
            </a:r>
          </a:p>
          <a:p>
            <a:pPr algn="ctr"/>
            <a:r>
              <a:rPr lang="fr-BE" dirty="0" smtClean="0"/>
              <a:t>Inhumé le 1 octobre 2004</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intérieure </a:t>
            </a:r>
          </a:p>
          <a:p>
            <a:pPr algn="ctr"/>
            <a:r>
              <a:rPr lang="fr-BE" dirty="0" smtClean="0"/>
              <a:t>Tombe 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423263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171</a:t>
            </a:fld>
            <a:endParaRPr lang="fr-BE" dirty="0"/>
          </a:p>
        </p:txBody>
      </p:sp>
      <p:sp>
        <p:nvSpPr>
          <p:cNvPr id="5" name="ZoneTexte 4"/>
          <p:cNvSpPr txBox="1"/>
          <p:nvPr/>
        </p:nvSpPr>
        <p:spPr>
          <a:xfrm>
            <a:off x="988275" y="779526"/>
            <a:ext cx="4798772" cy="1200329"/>
          </a:xfrm>
          <a:prstGeom prst="rect">
            <a:avLst/>
          </a:prstGeom>
          <a:noFill/>
        </p:spPr>
        <p:txBody>
          <a:bodyPr wrap="square" rtlCol="0">
            <a:spAutoFit/>
          </a:bodyPr>
          <a:lstStyle/>
          <a:p>
            <a:r>
              <a:rPr lang="fr-BE" sz="7200" dirty="0" smtClean="0">
                <a:latin typeface="French Script MT" panose="03020402040607040605" pitchFamily="66" charset="0"/>
              </a:rPr>
              <a:t>Joseph </a:t>
            </a:r>
            <a:r>
              <a:rPr lang="fr-BE" sz="7200" dirty="0" err="1" smtClean="0">
                <a:latin typeface="French Script MT" panose="03020402040607040605" pitchFamily="66" charset="0"/>
              </a:rPr>
              <a:t>Vanhauw</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89 ans</a:t>
            </a:r>
          </a:p>
          <a:p>
            <a:pPr algn="ctr"/>
            <a:r>
              <a:rPr lang="fr-BE" dirty="0" smtClean="0"/>
              <a:t>Décédé le ?</a:t>
            </a:r>
          </a:p>
          <a:p>
            <a:pPr algn="ctr"/>
            <a:r>
              <a:rPr lang="fr-BE" dirty="0" smtClean="0"/>
              <a:t>Inhumé le 9 février 2009</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intérieure </a:t>
            </a:r>
          </a:p>
          <a:p>
            <a:pPr algn="ctr"/>
            <a:r>
              <a:rPr lang="fr-BE" dirty="0" smtClean="0"/>
              <a:t>Tombe 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0235678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172</a:t>
            </a:fld>
            <a:endParaRPr lang="fr-BE" dirty="0"/>
          </a:p>
        </p:txBody>
      </p:sp>
      <p:sp>
        <p:nvSpPr>
          <p:cNvPr id="5" name="ZoneTexte 4"/>
          <p:cNvSpPr txBox="1"/>
          <p:nvPr/>
        </p:nvSpPr>
        <p:spPr>
          <a:xfrm>
            <a:off x="678719" y="779526"/>
            <a:ext cx="5417884" cy="1200329"/>
          </a:xfrm>
          <a:prstGeom prst="rect">
            <a:avLst/>
          </a:prstGeom>
          <a:noFill/>
        </p:spPr>
        <p:txBody>
          <a:bodyPr wrap="square" rtlCol="0">
            <a:spAutoFit/>
          </a:bodyPr>
          <a:lstStyle/>
          <a:p>
            <a:r>
              <a:rPr lang="fr-BE" sz="7200" dirty="0" smtClean="0">
                <a:latin typeface="French Script MT" panose="03020402040607040605" pitchFamily="66" charset="0"/>
              </a:rPr>
              <a:t>Georges </a:t>
            </a:r>
            <a:r>
              <a:rPr lang="fr-BE" sz="7200" dirty="0" err="1" smtClean="0">
                <a:latin typeface="French Script MT" panose="03020402040607040605" pitchFamily="66" charset="0"/>
              </a:rPr>
              <a:t>Vercruysen</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82 ans</a:t>
            </a:r>
          </a:p>
          <a:p>
            <a:pPr algn="ctr"/>
            <a:r>
              <a:rPr lang="fr-BE" dirty="0" smtClean="0"/>
              <a:t>Décédé le ?</a:t>
            </a:r>
          </a:p>
          <a:p>
            <a:pPr algn="ctr"/>
            <a:r>
              <a:rPr lang="fr-BE" dirty="0" smtClean="0"/>
              <a:t>Inhumé le 7 mai 1973</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intérieure </a:t>
            </a:r>
          </a:p>
          <a:p>
            <a:pPr algn="ctr"/>
            <a:r>
              <a:rPr lang="fr-BE" dirty="0" smtClean="0"/>
              <a:t>Tombe 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546164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173</a:t>
            </a:fld>
            <a:endParaRPr lang="fr-BE" dirty="0"/>
          </a:p>
        </p:txBody>
      </p:sp>
      <p:sp>
        <p:nvSpPr>
          <p:cNvPr id="5" name="ZoneTexte 4"/>
          <p:cNvSpPr txBox="1"/>
          <p:nvPr/>
        </p:nvSpPr>
        <p:spPr>
          <a:xfrm>
            <a:off x="1119285" y="779526"/>
            <a:ext cx="4536751" cy="1200329"/>
          </a:xfrm>
          <a:prstGeom prst="rect">
            <a:avLst/>
          </a:prstGeom>
          <a:noFill/>
        </p:spPr>
        <p:txBody>
          <a:bodyPr wrap="square" rtlCol="0">
            <a:spAutoFit/>
          </a:bodyPr>
          <a:lstStyle/>
          <a:p>
            <a:r>
              <a:rPr lang="fr-BE" sz="7200" dirty="0" smtClean="0">
                <a:latin typeface="French Script MT" panose="03020402040607040605" pitchFamily="66" charset="0"/>
              </a:rPr>
              <a:t>Joseph </a:t>
            </a:r>
            <a:r>
              <a:rPr lang="fr-BE" sz="7200" dirty="0" err="1" smtClean="0">
                <a:latin typeface="French Script MT" panose="03020402040607040605" pitchFamily="66" charset="0"/>
              </a:rPr>
              <a:t>Wayaffe</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90 ans</a:t>
            </a:r>
          </a:p>
          <a:p>
            <a:pPr algn="ctr"/>
            <a:r>
              <a:rPr lang="fr-BE" dirty="0" smtClean="0"/>
              <a:t>Décédé le ?</a:t>
            </a:r>
          </a:p>
          <a:p>
            <a:pPr algn="ctr"/>
            <a:r>
              <a:rPr lang="fr-BE" dirty="0" smtClean="0"/>
              <a:t>Inhumé le 25 avril 2003</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intérieure </a:t>
            </a:r>
          </a:p>
          <a:p>
            <a:pPr algn="ctr"/>
            <a:r>
              <a:rPr lang="fr-BE" dirty="0" smtClean="0"/>
              <a:t>Tombe 35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894762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174</a:t>
            </a:fld>
            <a:endParaRPr lang="fr-BE" dirty="0"/>
          </a:p>
        </p:txBody>
      </p:sp>
      <p:sp>
        <p:nvSpPr>
          <p:cNvPr id="5" name="ZoneTexte 4"/>
          <p:cNvSpPr txBox="1"/>
          <p:nvPr/>
        </p:nvSpPr>
        <p:spPr>
          <a:xfrm>
            <a:off x="1452457" y="779526"/>
            <a:ext cx="3870408" cy="1200329"/>
          </a:xfrm>
          <a:prstGeom prst="rect">
            <a:avLst/>
          </a:prstGeom>
          <a:noFill/>
        </p:spPr>
        <p:txBody>
          <a:bodyPr wrap="square" rtlCol="0">
            <a:spAutoFit/>
          </a:bodyPr>
          <a:lstStyle/>
          <a:p>
            <a:r>
              <a:rPr lang="fr-BE" sz="7200" dirty="0" smtClean="0">
                <a:latin typeface="French Script MT" panose="03020402040607040605" pitchFamily="66" charset="0"/>
              </a:rPr>
              <a:t>Jean Willems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89 ans</a:t>
            </a:r>
          </a:p>
          <a:p>
            <a:pPr algn="ctr"/>
            <a:r>
              <a:rPr lang="fr-BE" dirty="0" smtClean="0"/>
              <a:t>Décédé le ?</a:t>
            </a:r>
          </a:p>
          <a:p>
            <a:pPr algn="ctr"/>
            <a:r>
              <a:rPr lang="fr-BE" dirty="0" smtClean="0"/>
              <a:t>Inhumé le 12 octobre 1976</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intérieure </a:t>
            </a:r>
          </a:p>
          <a:p>
            <a:pPr algn="ctr"/>
            <a:r>
              <a:rPr lang="fr-BE" dirty="0" smtClean="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0631415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175</a:t>
            </a:fld>
            <a:endParaRPr lang="fr-BE" dirty="0"/>
          </a:p>
        </p:txBody>
      </p:sp>
      <p:sp>
        <p:nvSpPr>
          <p:cNvPr id="5" name="ZoneTexte 4"/>
          <p:cNvSpPr txBox="1"/>
          <p:nvPr/>
        </p:nvSpPr>
        <p:spPr>
          <a:xfrm>
            <a:off x="884729" y="779526"/>
            <a:ext cx="5005863" cy="1200329"/>
          </a:xfrm>
          <a:prstGeom prst="rect">
            <a:avLst/>
          </a:prstGeom>
          <a:noFill/>
        </p:spPr>
        <p:txBody>
          <a:bodyPr wrap="square" rtlCol="0">
            <a:spAutoFit/>
          </a:bodyPr>
          <a:lstStyle/>
          <a:p>
            <a:r>
              <a:rPr lang="fr-BE" sz="7200" dirty="0" smtClean="0">
                <a:latin typeface="French Script MT" panose="03020402040607040605" pitchFamily="66" charset="0"/>
              </a:rPr>
              <a:t>Edmond </a:t>
            </a:r>
            <a:r>
              <a:rPr lang="fr-BE" sz="7200" dirty="0" err="1" smtClean="0">
                <a:latin typeface="French Script MT" panose="03020402040607040605" pitchFamily="66" charset="0"/>
              </a:rPr>
              <a:t>Wintyens</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93 ans</a:t>
            </a:r>
          </a:p>
          <a:p>
            <a:pPr algn="ctr"/>
            <a:r>
              <a:rPr lang="fr-BE" dirty="0" smtClean="0"/>
              <a:t>Décédé le ?</a:t>
            </a:r>
          </a:p>
          <a:p>
            <a:pPr algn="ctr"/>
            <a:r>
              <a:rPr lang="fr-BE" dirty="0" smtClean="0"/>
              <a:t>Inhumé le 21 mai 1986</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intérieure </a:t>
            </a:r>
          </a:p>
          <a:p>
            <a:pPr algn="ctr"/>
            <a:r>
              <a:rPr lang="fr-BE" dirty="0" smtClean="0"/>
              <a:t>Tombe 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3211939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176</a:t>
            </a:fld>
            <a:endParaRPr lang="fr-BE" dirty="0"/>
          </a:p>
        </p:txBody>
      </p:sp>
      <p:sp>
        <p:nvSpPr>
          <p:cNvPr id="5" name="ZoneTexte 4"/>
          <p:cNvSpPr txBox="1"/>
          <p:nvPr/>
        </p:nvSpPr>
        <p:spPr>
          <a:xfrm>
            <a:off x="1018171" y="779526"/>
            <a:ext cx="4738980" cy="1200329"/>
          </a:xfrm>
          <a:prstGeom prst="rect">
            <a:avLst/>
          </a:prstGeom>
          <a:noFill/>
        </p:spPr>
        <p:txBody>
          <a:bodyPr wrap="square" rtlCol="0">
            <a:spAutoFit/>
          </a:bodyPr>
          <a:lstStyle/>
          <a:p>
            <a:r>
              <a:rPr lang="fr-BE" sz="7200" dirty="0" smtClean="0">
                <a:latin typeface="French Script MT" panose="03020402040607040605" pitchFamily="66" charset="0"/>
              </a:rPr>
              <a:t>Mathieu </a:t>
            </a:r>
            <a:r>
              <a:rPr lang="fr-BE" sz="7200" dirty="0" err="1" smtClean="0">
                <a:latin typeface="French Script MT" panose="03020402040607040605" pitchFamily="66" charset="0"/>
              </a:rPr>
              <a:t>Wolffs</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90 ans</a:t>
            </a:r>
          </a:p>
          <a:p>
            <a:pPr algn="ctr"/>
            <a:r>
              <a:rPr lang="fr-BE" dirty="0" smtClean="0"/>
              <a:t>Décédé le ?</a:t>
            </a:r>
          </a:p>
          <a:p>
            <a:pPr algn="ctr"/>
            <a:r>
              <a:rPr lang="fr-BE" dirty="0" smtClean="0"/>
              <a:t>Inhumé le 16 mars 1977</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intérieure </a:t>
            </a:r>
          </a:p>
          <a:p>
            <a:pPr algn="ctr"/>
            <a:r>
              <a:rPr lang="fr-BE" dirty="0" smtClean="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878274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177</a:t>
            </a:fld>
            <a:endParaRPr lang="fr-BE" dirty="0"/>
          </a:p>
        </p:txBody>
      </p:sp>
      <p:pic>
        <p:nvPicPr>
          <p:cNvPr id="5" name="Image 4"/>
          <p:cNvPicPr>
            <a:picLocks noChangeAspect="1"/>
          </p:cNvPicPr>
          <p:nvPr/>
        </p:nvPicPr>
        <p:blipFill>
          <a:blip r:embed="rId2"/>
          <a:stretch>
            <a:fillRect/>
          </a:stretch>
        </p:blipFill>
        <p:spPr>
          <a:xfrm rot="-5400000">
            <a:off x="3504086" y="-1355320"/>
            <a:ext cx="5524500" cy="9530540"/>
          </a:xfrm>
          <a:prstGeom prst="rect">
            <a:avLst/>
          </a:prstGeom>
        </p:spPr>
      </p:pic>
      <p:sp>
        <p:nvSpPr>
          <p:cNvPr id="6" name="Titre 1"/>
          <p:cNvSpPr txBox="1">
            <a:spLocks/>
          </p:cNvSpPr>
          <p:nvPr/>
        </p:nvSpPr>
        <p:spPr>
          <a:xfrm rot="16200000">
            <a:off x="-1702590" y="3099163"/>
            <a:ext cx="5303521" cy="842554"/>
          </a:xfrm>
          <a:prstGeom prst="rect">
            <a:avLst/>
          </a:prstGeom>
        </p:spPr>
        <p:txBody>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fr-BE" dirty="0" smtClean="0">
                <a:latin typeface="Blackadder ITC" panose="04020505051007020D02" pitchFamily="82" charset="0"/>
              </a:rPr>
              <a:t>Parcelle 163-B</a:t>
            </a:r>
            <a:endParaRPr lang="fr-BE" dirty="0">
              <a:latin typeface="Blackadder ITC" panose="04020505051007020D02" pitchFamily="82" charset="0"/>
            </a:endParaRPr>
          </a:p>
        </p:txBody>
      </p:sp>
      <p:sp>
        <p:nvSpPr>
          <p:cNvPr id="7" name="Demi-tour 6">
            <a:hlinkClick r:id="rId3" action="ppaction://hlinksldjump"/>
          </p:cNvPr>
          <p:cNvSpPr/>
          <p:nvPr/>
        </p:nvSpPr>
        <p:spPr>
          <a:xfrm rot="10800000" flipH="1">
            <a:off x="11603990" y="383876"/>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039553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178</a:t>
            </a:fld>
            <a:endParaRPr lang="fr-BE" dirty="0"/>
          </a:p>
        </p:txBody>
      </p:sp>
      <p:sp>
        <p:nvSpPr>
          <p:cNvPr id="5" name="ZoneTexte 4"/>
          <p:cNvSpPr txBox="1"/>
          <p:nvPr/>
        </p:nvSpPr>
        <p:spPr>
          <a:xfrm>
            <a:off x="1365932" y="779526"/>
            <a:ext cx="4043457" cy="1200329"/>
          </a:xfrm>
          <a:prstGeom prst="rect">
            <a:avLst/>
          </a:prstGeom>
          <a:noFill/>
        </p:spPr>
        <p:txBody>
          <a:bodyPr wrap="square" rtlCol="0">
            <a:spAutoFit/>
          </a:bodyPr>
          <a:lstStyle/>
          <a:p>
            <a:r>
              <a:rPr lang="fr-BE" sz="7200" dirty="0" smtClean="0">
                <a:latin typeface="French Script MT" panose="03020402040607040605" pitchFamily="66" charset="0"/>
              </a:rPr>
              <a:t>Edmond Adam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26 décembre 1898 – 45 ans</a:t>
            </a:r>
          </a:p>
          <a:p>
            <a:pPr algn="ctr"/>
            <a:r>
              <a:rPr lang="fr-BE" dirty="0" smtClean="0"/>
              <a:t>Décédé le 21 </a:t>
            </a:r>
            <a:r>
              <a:rPr lang="fr-BE" dirty="0"/>
              <a:t>juin 1944</a:t>
            </a:r>
          </a:p>
          <a:p>
            <a:pPr algn="ctr"/>
            <a:r>
              <a:rPr lang="fr-BE" dirty="0" smtClean="0"/>
              <a:t>Inhumé à </a:t>
            </a:r>
            <a:r>
              <a:rPr lang="fr-BE" dirty="0" err="1" smtClean="0"/>
              <a:t>Robermont</a:t>
            </a:r>
            <a:r>
              <a:rPr lang="fr-BE" dirty="0" smtClean="0"/>
              <a:t> en 1948</a:t>
            </a:r>
          </a:p>
          <a:p>
            <a:pPr algn="ctr"/>
            <a:r>
              <a:rPr lang="fr-BE" dirty="0" smtClean="0"/>
              <a:t>Epoux de Madame </a:t>
            </a:r>
            <a:r>
              <a:rPr lang="fr-BE" dirty="0" err="1" smtClean="0"/>
              <a:t>Dethier</a:t>
            </a:r>
            <a:endParaRPr lang="fr-BE" dirty="0" smtClean="0"/>
          </a:p>
          <a:p>
            <a:pPr algn="ctr"/>
            <a:endParaRPr lang="fr-BE" dirty="0"/>
          </a:p>
          <a:p>
            <a:pPr algn="ctr"/>
            <a:r>
              <a:rPr lang="fr-BE" dirty="0" smtClean="0"/>
              <a:t>Régiment: ?</a:t>
            </a:r>
          </a:p>
          <a:p>
            <a:pPr algn="ctr"/>
            <a:r>
              <a:rPr lang="fr-BE" dirty="0" smtClean="0"/>
              <a:t>Statut: Résistant fusillé</a:t>
            </a:r>
            <a:endParaRPr lang="fr-BE" dirty="0"/>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t>
            </a:r>
            <a:r>
              <a:rPr lang="fr-BE" dirty="0"/>
              <a:t>B</a:t>
            </a:r>
            <a:endParaRPr lang="fr-BE" dirty="0" smtClean="0"/>
          </a:p>
          <a:p>
            <a:pPr algn="ctr"/>
            <a:r>
              <a:rPr lang="fr-BE" dirty="0" smtClean="0"/>
              <a:t>Tombe 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8000062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179</a:t>
            </a:fld>
            <a:endParaRPr lang="fr-BE" dirty="0"/>
          </a:p>
        </p:txBody>
      </p:sp>
      <p:sp>
        <p:nvSpPr>
          <p:cNvPr id="5" name="ZoneTexte 4"/>
          <p:cNvSpPr txBox="1"/>
          <p:nvPr/>
        </p:nvSpPr>
        <p:spPr>
          <a:xfrm>
            <a:off x="1671543" y="784352"/>
            <a:ext cx="3227957" cy="1200329"/>
          </a:xfrm>
          <a:prstGeom prst="rect">
            <a:avLst/>
          </a:prstGeom>
          <a:noFill/>
        </p:spPr>
        <p:txBody>
          <a:bodyPr wrap="square" rtlCol="0">
            <a:spAutoFit/>
          </a:bodyPr>
          <a:lstStyle/>
          <a:p>
            <a:r>
              <a:rPr lang="fr-BE" sz="7200" dirty="0" smtClean="0">
                <a:latin typeface="French Script MT" panose="03020402040607040605" pitchFamily="66" charset="0"/>
              </a:rPr>
              <a:t>Jean Adam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1923 – 21 ans</a:t>
            </a:r>
          </a:p>
          <a:p>
            <a:pPr algn="ctr"/>
            <a:r>
              <a:rPr lang="fr-BE" dirty="0" smtClean="0"/>
              <a:t>Décédé </a:t>
            </a:r>
            <a:r>
              <a:rPr lang="fr-BE" dirty="0"/>
              <a:t>le 5 septembre </a:t>
            </a:r>
            <a:r>
              <a:rPr lang="fr-BE" dirty="0" smtClean="0"/>
              <a:t>1944</a:t>
            </a:r>
          </a:p>
          <a:p>
            <a:pPr algn="ctr"/>
            <a:r>
              <a:rPr lang="fr-BE" dirty="0" smtClean="0"/>
              <a:t>Inhumé à </a:t>
            </a:r>
            <a:r>
              <a:rPr lang="fr-BE" dirty="0" err="1" smtClean="0"/>
              <a:t>Robermont</a:t>
            </a:r>
            <a:r>
              <a:rPr lang="fr-BE" dirty="0" smtClean="0"/>
              <a:t> en 1948</a:t>
            </a:r>
          </a:p>
          <a:p>
            <a:pPr algn="ctr"/>
            <a:r>
              <a:rPr lang="fr-BE" dirty="0" smtClean="0"/>
              <a:t>Célibataire</a:t>
            </a:r>
          </a:p>
          <a:p>
            <a:pPr algn="ctr"/>
            <a:endParaRPr lang="fr-BE" dirty="0"/>
          </a:p>
          <a:p>
            <a:pPr algn="ctr"/>
            <a:r>
              <a:rPr lang="fr-BE" dirty="0" smtClean="0"/>
              <a:t>Régiment: Artillerie</a:t>
            </a:r>
          </a:p>
          <a:p>
            <a:pPr algn="ctr"/>
            <a:r>
              <a:rPr lang="fr-BE" dirty="0" smtClean="0"/>
              <a:t>Statut: 1MDL</a:t>
            </a:r>
            <a:endParaRPr lang="fr-BE" dirty="0"/>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t>
            </a:r>
            <a:r>
              <a:rPr lang="fr-BE" dirty="0"/>
              <a:t>B</a:t>
            </a:r>
            <a:endParaRPr lang="fr-BE" dirty="0" smtClean="0"/>
          </a:p>
          <a:p>
            <a:pPr algn="ctr"/>
            <a:r>
              <a:rPr lang="fr-BE" dirty="0" smtClean="0"/>
              <a:t>Tombe </a:t>
            </a:r>
            <a:r>
              <a:rPr lang="fr-BE" dirty="0"/>
              <a:t>3</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692551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18</a:t>
            </a:fld>
            <a:endParaRPr lang="fr-BE" dirty="0"/>
          </a:p>
        </p:txBody>
      </p:sp>
      <p:sp>
        <p:nvSpPr>
          <p:cNvPr id="5" name="ZoneTexte 4"/>
          <p:cNvSpPr txBox="1"/>
          <p:nvPr/>
        </p:nvSpPr>
        <p:spPr>
          <a:xfrm>
            <a:off x="1448361" y="793508"/>
            <a:ext cx="3878599" cy="1200329"/>
          </a:xfrm>
          <a:prstGeom prst="rect">
            <a:avLst/>
          </a:prstGeom>
          <a:noFill/>
        </p:spPr>
        <p:txBody>
          <a:bodyPr wrap="square" rtlCol="0">
            <a:spAutoFit/>
          </a:bodyPr>
          <a:lstStyle/>
          <a:p>
            <a:r>
              <a:rPr lang="fr-BE" sz="7200" dirty="0" smtClean="0">
                <a:latin typeface="French Script MT" panose="03020402040607040605" pitchFamily="66" charset="0"/>
              </a:rPr>
              <a:t>Marcel Claes</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58 ans</a:t>
            </a:r>
          </a:p>
          <a:p>
            <a:pPr algn="ctr"/>
            <a:r>
              <a:rPr lang="fr-BE" dirty="0" smtClean="0"/>
              <a:t>Décédé le ?</a:t>
            </a:r>
          </a:p>
          <a:p>
            <a:pPr algn="ctr"/>
            <a:r>
              <a:rPr lang="fr-BE" dirty="0" smtClean="0"/>
              <a:t>Inhumé le 16 mars 1947</a:t>
            </a:r>
          </a:p>
          <a:p>
            <a:pPr algn="ctr"/>
            <a:r>
              <a:rPr lang="fr-BE" dirty="0" smtClean="0"/>
              <a:t>Epoux de Madame Fabry</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a:t>
            </a:r>
          </a:p>
          <a:p>
            <a:pPr algn="ctr"/>
            <a:r>
              <a:rPr lang="fr-BE" dirty="0" smtClean="0"/>
              <a:t>Tombe 61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592584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180</a:t>
            </a:fld>
            <a:endParaRPr lang="fr-BE" dirty="0"/>
          </a:p>
        </p:txBody>
      </p:sp>
      <p:sp>
        <p:nvSpPr>
          <p:cNvPr id="5" name="ZoneTexte 4"/>
          <p:cNvSpPr txBox="1"/>
          <p:nvPr/>
        </p:nvSpPr>
        <p:spPr>
          <a:xfrm>
            <a:off x="1365932" y="779526"/>
            <a:ext cx="4043457" cy="1200329"/>
          </a:xfrm>
          <a:prstGeom prst="rect">
            <a:avLst/>
          </a:prstGeom>
          <a:noFill/>
        </p:spPr>
        <p:txBody>
          <a:bodyPr wrap="square" rtlCol="0">
            <a:spAutoFit/>
          </a:bodyPr>
          <a:lstStyle/>
          <a:p>
            <a:r>
              <a:rPr lang="fr-BE" sz="7200" dirty="0" smtClean="0">
                <a:latin typeface="French Script MT" panose="03020402040607040605" pitchFamily="66" charset="0"/>
              </a:rPr>
              <a:t>Marcel Adam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1901 – 43 ans</a:t>
            </a:r>
          </a:p>
          <a:p>
            <a:pPr algn="ctr"/>
            <a:r>
              <a:rPr lang="fr-BE" dirty="0" smtClean="0"/>
              <a:t>Décédé le </a:t>
            </a:r>
            <a:r>
              <a:rPr lang="fr-BE" dirty="0"/>
              <a:t>22 juin </a:t>
            </a:r>
            <a:r>
              <a:rPr lang="fr-BE" dirty="0" smtClean="0"/>
              <a:t>1944</a:t>
            </a:r>
          </a:p>
          <a:p>
            <a:pPr algn="ctr"/>
            <a:r>
              <a:rPr lang="fr-BE" dirty="0" smtClean="0"/>
              <a:t>Inhumé à </a:t>
            </a:r>
            <a:r>
              <a:rPr lang="fr-BE" dirty="0" err="1" smtClean="0"/>
              <a:t>Robermont</a:t>
            </a:r>
            <a:r>
              <a:rPr lang="fr-BE" dirty="0" smtClean="0"/>
              <a:t> en 1948</a:t>
            </a:r>
          </a:p>
          <a:p>
            <a:pPr algn="ctr"/>
            <a:r>
              <a:rPr lang="fr-BE" dirty="0" smtClean="0"/>
              <a:t>Epoux de Madame </a:t>
            </a:r>
            <a:r>
              <a:rPr lang="fr-BE" dirty="0" err="1" smtClean="0"/>
              <a:t>Canta</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t>
            </a:r>
            <a:r>
              <a:rPr lang="fr-BE" dirty="0"/>
              <a:t>B</a:t>
            </a:r>
            <a:endParaRPr lang="fr-BE" dirty="0" smtClean="0"/>
          </a:p>
          <a:p>
            <a:pPr algn="ctr"/>
            <a:r>
              <a:rPr lang="fr-BE" dirty="0" smtClean="0"/>
              <a:t>Tombe </a:t>
            </a:r>
            <a:r>
              <a:rPr lang="fr-BE" dirty="0"/>
              <a:t>5</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538547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181</a:t>
            </a:fld>
            <a:endParaRPr lang="fr-BE" dirty="0"/>
          </a:p>
        </p:txBody>
      </p:sp>
      <p:sp>
        <p:nvSpPr>
          <p:cNvPr id="5" name="ZoneTexte 4"/>
          <p:cNvSpPr txBox="1"/>
          <p:nvPr/>
        </p:nvSpPr>
        <p:spPr>
          <a:xfrm>
            <a:off x="1319733" y="775281"/>
            <a:ext cx="4135855" cy="1200329"/>
          </a:xfrm>
          <a:prstGeom prst="rect">
            <a:avLst/>
          </a:prstGeom>
          <a:noFill/>
        </p:spPr>
        <p:txBody>
          <a:bodyPr wrap="square" rtlCol="0">
            <a:spAutoFit/>
          </a:bodyPr>
          <a:lstStyle/>
          <a:p>
            <a:r>
              <a:rPr lang="fr-BE" sz="7200" dirty="0" smtClean="0">
                <a:latin typeface="French Script MT" panose="03020402040607040605" pitchFamily="66" charset="0"/>
              </a:rPr>
              <a:t>Henri Antoine</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1898 – 65 ans</a:t>
            </a:r>
          </a:p>
          <a:p>
            <a:pPr algn="ctr"/>
            <a:r>
              <a:rPr lang="fr-BE" dirty="0" smtClean="0"/>
              <a:t>Décédé le </a:t>
            </a:r>
            <a:r>
              <a:rPr lang="fr-BE" dirty="0"/>
              <a:t>1 avril </a:t>
            </a:r>
            <a:r>
              <a:rPr lang="fr-BE" dirty="0" smtClean="0"/>
              <a:t>1963</a:t>
            </a:r>
          </a:p>
          <a:p>
            <a:pPr algn="ctr"/>
            <a:r>
              <a:rPr lang="fr-BE" dirty="0" smtClean="0"/>
              <a:t>Inhumé</a:t>
            </a:r>
          </a:p>
          <a:p>
            <a:pPr algn="ctr"/>
            <a:r>
              <a:rPr lang="fr-BE" dirty="0" smtClean="0"/>
              <a:t>Célibataire</a:t>
            </a:r>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t>
            </a:r>
            <a:r>
              <a:rPr lang="fr-BE" dirty="0"/>
              <a:t>B</a:t>
            </a:r>
            <a:endParaRPr lang="fr-BE" dirty="0" smtClean="0"/>
          </a:p>
          <a:p>
            <a:pPr algn="ctr"/>
            <a:r>
              <a:rPr lang="fr-BE" dirty="0" smtClean="0"/>
              <a:t>Tombe 38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237635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182</a:t>
            </a:fld>
            <a:endParaRPr lang="fr-BE" dirty="0"/>
          </a:p>
        </p:txBody>
      </p:sp>
      <p:sp>
        <p:nvSpPr>
          <p:cNvPr id="5" name="ZoneTexte 4"/>
          <p:cNvSpPr txBox="1"/>
          <p:nvPr/>
        </p:nvSpPr>
        <p:spPr>
          <a:xfrm>
            <a:off x="756589" y="779526"/>
            <a:ext cx="5262144" cy="1200329"/>
          </a:xfrm>
          <a:prstGeom prst="rect">
            <a:avLst/>
          </a:prstGeom>
          <a:noFill/>
        </p:spPr>
        <p:txBody>
          <a:bodyPr wrap="square" rtlCol="0">
            <a:spAutoFit/>
          </a:bodyPr>
          <a:lstStyle/>
          <a:p>
            <a:r>
              <a:rPr lang="fr-BE" sz="7200" dirty="0" smtClean="0">
                <a:latin typeface="French Script MT" panose="03020402040607040605" pitchFamily="66" charset="0"/>
              </a:rPr>
              <a:t>Marguerite </a:t>
            </a:r>
            <a:r>
              <a:rPr lang="fr-BE" sz="7200" dirty="0" err="1" smtClean="0">
                <a:latin typeface="French Script MT" panose="03020402040607040605" pitchFamily="66" charset="0"/>
              </a:rPr>
              <a:t>Baras</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Née en 1897 – 58 ans</a:t>
            </a:r>
          </a:p>
          <a:p>
            <a:pPr algn="ctr"/>
            <a:r>
              <a:rPr lang="fr-BE" dirty="0" smtClean="0"/>
              <a:t>Décédée le </a:t>
            </a:r>
            <a:r>
              <a:rPr lang="fr-BE" dirty="0"/>
              <a:t>27 janvier </a:t>
            </a:r>
            <a:r>
              <a:rPr lang="fr-BE" dirty="0" smtClean="0"/>
              <a:t>1961</a:t>
            </a:r>
          </a:p>
          <a:p>
            <a:pPr algn="ctr"/>
            <a:r>
              <a:rPr lang="fr-BE" dirty="0" smtClean="0"/>
              <a:t>Inhumée  </a:t>
            </a:r>
          </a:p>
          <a:p>
            <a:pPr algn="ctr"/>
            <a:r>
              <a:rPr lang="fr-BE" dirty="0" smtClean="0"/>
              <a:t>Epouse de Monsieur </a:t>
            </a:r>
            <a:r>
              <a:rPr lang="fr-BE" dirty="0" err="1" smtClean="0"/>
              <a:t>Rigo</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t>
            </a:r>
            <a:r>
              <a:rPr lang="fr-BE" dirty="0"/>
              <a:t>B</a:t>
            </a:r>
            <a:endParaRPr lang="fr-BE" dirty="0" smtClean="0"/>
          </a:p>
          <a:p>
            <a:pPr algn="ctr"/>
            <a:r>
              <a:rPr lang="fr-BE" dirty="0" smtClean="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3666755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183</a:t>
            </a:fld>
            <a:endParaRPr lang="fr-BE" dirty="0"/>
          </a:p>
        </p:txBody>
      </p:sp>
      <p:sp>
        <p:nvSpPr>
          <p:cNvPr id="5" name="ZoneTexte 4"/>
          <p:cNvSpPr txBox="1"/>
          <p:nvPr/>
        </p:nvSpPr>
        <p:spPr>
          <a:xfrm>
            <a:off x="1495637" y="779526"/>
            <a:ext cx="3784048" cy="1200329"/>
          </a:xfrm>
          <a:prstGeom prst="rect">
            <a:avLst/>
          </a:prstGeom>
          <a:noFill/>
        </p:spPr>
        <p:txBody>
          <a:bodyPr wrap="square" rtlCol="0">
            <a:spAutoFit/>
          </a:bodyPr>
          <a:lstStyle/>
          <a:p>
            <a:r>
              <a:rPr lang="fr-BE" sz="7200" dirty="0" smtClean="0">
                <a:latin typeface="French Script MT" panose="03020402040607040605" pitchFamily="66" charset="0"/>
              </a:rPr>
              <a:t>René Beelen</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1913 – 53 ans</a:t>
            </a:r>
          </a:p>
          <a:p>
            <a:pPr algn="ctr"/>
            <a:r>
              <a:rPr lang="fr-BE" dirty="0" smtClean="0"/>
              <a:t>Décédé le </a:t>
            </a:r>
            <a:r>
              <a:rPr lang="fr-BE" dirty="0"/>
              <a:t>26 février </a:t>
            </a:r>
            <a:r>
              <a:rPr lang="fr-BE" dirty="0" smtClean="0"/>
              <a:t>1966</a:t>
            </a:r>
          </a:p>
          <a:p>
            <a:pPr algn="ctr"/>
            <a:r>
              <a:rPr lang="fr-BE" dirty="0" smtClean="0"/>
              <a:t>Inhumé</a:t>
            </a:r>
          </a:p>
          <a:p>
            <a:pPr algn="ctr"/>
            <a:r>
              <a:rPr lang="fr-BE" dirty="0" smtClean="0"/>
              <a:t>Epoux de Madame </a:t>
            </a:r>
            <a:r>
              <a:rPr lang="fr-BE" dirty="0" err="1" smtClean="0"/>
              <a:t>Batta</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t>
            </a:r>
            <a:r>
              <a:rPr lang="fr-BE" dirty="0"/>
              <a:t>B</a:t>
            </a:r>
            <a:endParaRPr lang="fr-BE" dirty="0" smtClean="0"/>
          </a:p>
          <a:p>
            <a:pPr algn="ctr"/>
            <a:r>
              <a:rPr lang="fr-BE" dirty="0" smtClean="0"/>
              <a:t>Tombe 39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0157283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184</a:t>
            </a:fld>
            <a:endParaRPr lang="fr-BE" dirty="0"/>
          </a:p>
        </p:txBody>
      </p:sp>
      <p:sp>
        <p:nvSpPr>
          <p:cNvPr id="5" name="ZoneTexte 4"/>
          <p:cNvSpPr txBox="1"/>
          <p:nvPr/>
        </p:nvSpPr>
        <p:spPr>
          <a:xfrm>
            <a:off x="1073738" y="779526"/>
            <a:ext cx="4627846" cy="1200329"/>
          </a:xfrm>
          <a:prstGeom prst="rect">
            <a:avLst/>
          </a:prstGeom>
          <a:noFill/>
        </p:spPr>
        <p:txBody>
          <a:bodyPr wrap="square" rtlCol="0">
            <a:spAutoFit/>
          </a:bodyPr>
          <a:lstStyle/>
          <a:p>
            <a:r>
              <a:rPr lang="fr-BE" sz="7200" dirty="0" smtClean="0">
                <a:latin typeface="French Script MT" panose="03020402040607040605" pitchFamily="66" charset="0"/>
              </a:rPr>
              <a:t>Raymond Borre</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1923 – 21 ans</a:t>
            </a:r>
          </a:p>
          <a:p>
            <a:pPr algn="ctr"/>
            <a:r>
              <a:rPr lang="fr-BE" dirty="0" smtClean="0"/>
              <a:t>Décédé le </a:t>
            </a:r>
            <a:r>
              <a:rPr lang="fr-BE" dirty="0"/>
              <a:t>16 février </a:t>
            </a:r>
            <a:r>
              <a:rPr lang="fr-BE" dirty="0" smtClean="0"/>
              <a:t>1944</a:t>
            </a:r>
          </a:p>
          <a:p>
            <a:pPr algn="ctr"/>
            <a:r>
              <a:rPr lang="fr-BE" dirty="0" smtClean="0"/>
              <a:t>Inhumé à </a:t>
            </a:r>
            <a:r>
              <a:rPr lang="fr-BE" dirty="0" err="1" smtClean="0"/>
              <a:t>Robermont</a:t>
            </a:r>
            <a:r>
              <a:rPr lang="fr-BE" dirty="0" smtClean="0"/>
              <a:t> en 1951</a:t>
            </a:r>
          </a:p>
          <a:p>
            <a:pPr algn="ctr"/>
            <a:r>
              <a:rPr lang="fr-BE" dirty="0" smtClean="0"/>
              <a:t>Célibataire</a:t>
            </a:r>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t>
            </a:r>
            <a:r>
              <a:rPr lang="fr-BE" dirty="0"/>
              <a:t>B</a:t>
            </a:r>
            <a:endParaRPr lang="fr-BE" dirty="0" smtClean="0"/>
          </a:p>
          <a:p>
            <a:pPr algn="ctr"/>
            <a:r>
              <a:rPr lang="fr-BE" dirty="0" smtClean="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37039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185</a:t>
            </a:fld>
            <a:endParaRPr lang="fr-BE" dirty="0"/>
          </a:p>
        </p:txBody>
      </p:sp>
      <p:sp>
        <p:nvSpPr>
          <p:cNvPr id="5" name="ZoneTexte 4"/>
          <p:cNvSpPr txBox="1"/>
          <p:nvPr/>
        </p:nvSpPr>
        <p:spPr>
          <a:xfrm>
            <a:off x="643615" y="779526"/>
            <a:ext cx="5488091" cy="1200329"/>
          </a:xfrm>
          <a:prstGeom prst="rect">
            <a:avLst/>
          </a:prstGeom>
          <a:noFill/>
        </p:spPr>
        <p:txBody>
          <a:bodyPr wrap="square" rtlCol="0">
            <a:spAutoFit/>
          </a:bodyPr>
          <a:lstStyle/>
          <a:p>
            <a:r>
              <a:rPr lang="fr-BE" sz="7200" dirty="0" smtClean="0">
                <a:latin typeface="French Script MT" panose="03020402040607040605" pitchFamily="66" charset="0"/>
              </a:rPr>
              <a:t>François Boulanger</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1912 – 33 ans</a:t>
            </a:r>
          </a:p>
          <a:p>
            <a:pPr algn="ctr"/>
            <a:r>
              <a:rPr lang="fr-BE" dirty="0" smtClean="0"/>
              <a:t>Décédé le </a:t>
            </a:r>
            <a:r>
              <a:rPr lang="fr-BE" dirty="0"/>
              <a:t>18 janvier </a:t>
            </a:r>
            <a:r>
              <a:rPr lang="fr-BE" dirty="0" smtClean="0"/>
              <a:t>1945</a:t>
            </a:r>
          </a:p>
          <a:p>
            <a:pPr algn="ctr"/>
            <a:r>
              <a:rPr lang="fr-BE" dirty="0" smtClean="0"/>
              <a:t>Inhumé à </a:t>
            </a:r>
            <a:r>
              <a:rPr lang="fr-BE" dirty="0" err="1" smtClean="0"/>
              <a:t>Robermont</a:t>
            </a:r>
            <a:r>
              <a:rPr lang="fr-BE" dirty="0" smtClean="0"/>
              <a:t> en 1949</a:t>
            </a:r>
          </a:p>
          <a:p>
            <a:pPr algn="ctr"/>
            <a:r>
              <a:rPr lang="fr-BE" dirty="0" smtClean="0"/>
              <a:t>Epoux de Madame Graf</a:t>
            </a:r>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t>
            </a:r>
            <a:r>
              <a:rPr lang="fr-BE" dirty="0"/>
              <a:t>B</a:t>
            </a:r>
            <a:endParaRPr lang="fr-BE" dirty="0" smtClean="0"/>
          </a:p>
          <a:p>
            <a:pPr algn="ctr"/>
            <a:r>
              <a:rPr lang="fr-BE" dirty="0" smtClean="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78265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186</a:t>
            </a:fld>
            <a:endParaRPr lang="fr-BE" dirty="0"/>
          </a:p>
        </p:txBody>
      </p:sp>
      <p:sp>
        <p:nvSpPr>
          <p:cNvPr id="5" name="ZoneTexte 4"/>
          <p:cNvSpPr txBox="1"/>
          <p:nvPr/>
        </p:nvSpPr>
        <p:spPr>
          <a:xfrm>
            <a:off x="682015" y="779526"/>
            <a:ext cx="5411292" cy="1200329"/>
          </a:xfrm>
          <a:prstGeom prst="rect">
            <a:avLst/>
          </a:prstGeom>
          <a:noFill/>
        </p:spPr>
        <p:txBody>
          <a:bodyPr wrap="square" rtlCol="0">
            <a:spAutoFit/>
          </a:bodyPr>
          <a:lstStyle/>
          <a:p>
            <a:r>
              <a:rPr lang="fr-BE" sz="7200" dirty="0" smtClean="0">
                <a:latin typeface="French Script MT" panose="03020402040607040605" pitchFamily="66" charset="0"/>
              </a:rPr>
              <a:t>Joseph </a:t>
            </a:r>
            <a:r>
              <a:rPr lang="fr-BE" sz="7200" dirty="0" err="1" smtClean="0">
                <a:latin typeface="French Script MT" panose="03020402040607040605" pitchFamily="66" charset="0"/>
              </a:rPr>
              <a:t>Bounameau</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1899 – 68 ans</a:t>
            </a:r>
          </a:p>
          <a:p>
            <a:pPr algn="ctr"/>
            <a:r>
              <a:rPr lang="fr-BE" dirty="0" smtClean="0"/>
              <a:t>Décédé le </a:t>
            </a:r>
            <a:r>
              <a:rPr lang="fr-BE" dirty="0"/>
              <a:t>14 septembre </a:t>
            </a:r>
            <a:r>
              <a:rPr lang="fr-BE" dirty="0" smtClean="0"/>
              <a:t>1967</a:t>
            </a:r>
          </a:p>
          <a:p>
            <a:pPr algn="ctr"/>
            <a:r>
              <a:rPr lang="fr-BE" dirty="0" smtClean="0"/>
              <a:t>Inhumé</a:t>
            </a:r>
          </a:p>
          <a:p>
            <a:pPr algn="ctr"/>
            <a:r>
              <a:rPr lang="fr-BE" dirty="0" smtClean="0"/>
              <a:t>Epoux de Madame </a:t>
            </a:r>
            <a:r>
              <a:rPr lang="fr-BE" dirty="0" err="1" smtClean="0"/>
              <a:t>Rowilers</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t>
            </a:r>
            <a:r>
              <a:rPr lang="fr-BE" dirty="0"/>
              <a:t>B</a:t>
            </a:r>
            <a:endParaRPr lang="fr-BE" dirty="0" smtClean="0"/>
          </a:p>
          <a:p>
            <a:pPr algn="ctr"/>
            <a:r>
              <a:rPr lang="fr-BE" dirty="0" smtClean="0"/>
              <a:t>Tombe 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024834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187</a:t>
            </a:fld>
            <a:endParaRPr lang="fr-BE" dirty="0"/>
          </a:p>
        </p:txBody>
      </p:sp>
      <p:sp>
        <p:nvSpPr>
          <p:cNvPr id="5" name="ZoneTexte 4"/>
          <p:cNvSpPr txBox="1"/>
          <p:nvPr/>
        </p:nvSpPr>
        <p:spPr>
          <a:xfrm>
            <a:off x="1002127" y="775281"/>
            <a:ext cx="4771068" cy="1200329"/>
          </a:xfrm>
          <a:prstGeom prst="rect">
            <a:avLst/>
          </a:prstGeom>
          <a:noFill/>
        </p:spPr>
        <p:txBody>
          <a:bodyPr wrap="square" rtlCol="0">
            <a:spAutoFit/>
          </a:bodyPr>
          <a:lstStyle/>
          <a:p>
            <a:r>
              <a:rPr lang="fr-BE" sz="7200" dirty="0" smtClean="0">
                <a:latin typeface="French Script MT" panose="03020402040607040605" pitchFamily="66" charset="0"/>
              </a:rPr>
              <a:t>Gaston </a:t>
            </a:r>
            <a:r>
              <a:rPr lang="fr-BE" sz="7200" dirty="0" err="1" smtClean="0">
                <a:latin typeface="French Script MT" panose="03020402040607040605" pitchFamily="66" charset="0"/>
              </a:rPr>
              <a:t>Boussard</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a:t>
            </a:r>
          </a:p>
          <a:p>
            <a:pPr algn="ctr"/>
            <a:r>
              <a:rPr lang="fr-BE" dirty="0" smtClean="0"/>
              <a:t>Décédé le </a:t>
            </a:r>
            <a:r>
              <a:rPr lang="fr-BE" dirty="0"/>
              <a:t>28 novembre </a:t>
            </a:r>
            <a:r>
              <a:rPr lang="fr-BE" dirty="0" smtClean="0"/>
              <a:t>1944</a:t>
            </a:r>
          </a:p>
          <a:p>
            <a:pPr algn="ctr"/>
            <a:r>
              <a:rPr lang="fr-BE" dirty="0" smtClean="0"/>
              <a:t>Inhumé à </a:t>
            </a:r>
            <a:r>
              <a:rPr lang="fr-BE" dirty="0" err="1" smtClean="0"/>
              <a:t>Robermont</a:t>
            </a:r>
            <a:r>
              <a:rPr lang="fr-BE" dirty="0" smtClean="0"/>
              <a:t> en 1953</a:t>
            </a:r>
          </a:p>
          <a:p>
            <a:pPr algn="ctr"/>
            <a:r>
              <a:rPr lang="fr-BE" dirty="0" smtClean="0"/>
              <a:t>Epoux de ?</a:t>
            </a:r>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t>
            </a:r>
            <a:r>
              <a:rPr lang="fr-BE" dirty="0"/>
              <a:t>B</a:t>
            </a:r>
            <a:endParaRPr lang="fr-BE" dirty="0" smtClean="0"/>
          </a:p>
          <a:p>
            <a:pPr algn="ctr"/>
            <a:r>
              <a:rPr lang="fr-BE" dirty="0" smtClean="0"/>
              <a:t>Tombe 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6696448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188</a:t>
            </a:fld>
            <a:endParaRPr lang="fr-BE" dirty="0"/>
          </a:p>
        </p:txBody>
      </p:sp>
      <p:sp>
        <p:nvSpPr>
          <p:cNvPr id="5" name="ZoneTexte 4"/>
          <p:cNvSpPr txBox="1"/>
          <p:nvPr/>
        </p:nvSpPr>
        <p:spPr>
          <a:xfrm>
            <a:off x="1224733" y="779526"/>
            <a:ext cx="4325856" cy="1200329"/>
          </a:xfrm>
          <a:prstGeom prst="rect">
            <a:avLst/>
          </a:prstGeom>
          <a:noFill/>
        </p:spPr>
        <p:txBody>
          <a:bodyPr wrap="square" rtlCol="0">
            <a:spAutoFit/>
          </a:bodyPr>
          <a:lstStyle/>
          <a:p>
            <a:r>
              <a:rPr lang="fr-BE" sz="7200" dirty="0" smtClean="0">
                <a:latin typeface="French Script MT" panose="03020402040607040605" pitchFamily="66" charset="0"/>
              </a:rPr>
              <a:t>Maurice </a:t>
            </a:r>
            <a:r>
              <a:rPr lang="fr-BE" sz="7200" dirty="0" err="1" smtClean="0">
                <a:latin typeface="French Script MT" panose="03020402040607040605" pitchFamily="66" charset="0"/>
              </a:rPr>
              <a:t>Bovy</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1899 – 57 ans</a:t>
            </a:r>
          </a:p>
          <a:p>
            <a:pPr algn="ctr"/>
            <a:r>
              <a:rPr lang="fr-BE" dirty="0" smtClean="0"/>
              <a:t>Décédé le </a:t>
            </a:r>
            <a:r>
              <a:rPr lang="fr-BE" dirty="0"/>
              <a:t>27 novembre </a:t>
            </a:r>
            <a:r>
              <a:rPr lang="fr-BE" dirty="0" smtClean="0"/>
              <a:t>1956</a:t>
            </a:r>
          </a:p>
          <a:p>
            <a:pPr algn="ctr"/>
            <a:r>
              <a:rPr lang="fr-BE" dirty="0" smtClean="0"/>
              <a:t>Inhumé</a:t>
            </a:r>
          </a:p>
          <a:p>
            <a:pPr algn="ctr"/>
            <a:r>
              <a:rPr lang="fr-BE" dirty="0" smtClean="0"/>
              <a:t>Epoux de Madame Renier</a:t>
            </a:r>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t>
            </a:r>
            <a:r>
              <a:rPr lang="fr-BE" dirty="0"/>
              <a:t>B</a:t>
            </a:r>
            <a:endParaRPr lang="fr-BE" dirty="0" smtClean="0"/>
          </a:p>
          <a:p>
            <a:pPr algn="ctr"/>
            <a:r>
              <a:rPr lang="fr-BE" dirty="0" smtClean="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3024944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189</a:t>
            </a:fld>
            <a:endParaRPr lang="fr-BE" dirty="0"/>
          </a:p>
        </p:txBody>
      </p:sp>
      <p:sp>
        <p:nvSpPr>
          <p:cNvPr id="5" name="ZoneTexte 4"/>
          <p:cNvSpPr txBox="1"/>
          <p:nvPr/>
        </p:nvSpPr>
        <p:spPr>
          <a:xfrm>
            <a:off x="1496267" y="779526"/>
            <a:ext cx="3782788" cy="1200329"/>
          </a:xfrm>
          <a:prstGeom prst="rect">
            <a:avLst/>
          </a:prstGeom>
          <a:noFill/>
        </p:spPr>
        <p:txBody>
          <a:bodyPr wrap="square" rtlCol="0">
            <a:spAutoFit/>
          </a:bodyPr>
          <a:lstStyle/>
          <a:p>
            <a:r>
              <a:rPr lang="fr-BE" sz="7200" dirty="0" smtClean="0">
                <a:latin typeface="French Script MT" panose="03020402040607040605" pitchFamily="66" charset="0"/>
              </a:rPr>
              <a:t>Mr </a:t>
            </a:r>
            <a:r>
              <a:rPr lang="fr-BE" sz="7200" dirty="0" err="1" smtClean="0">
                <a:latin typeface="French Script MT" panose="03020402040607040605" pitchFamily="66" charset="0"/>
              </a:rPr>
              <a:t>Buquoit</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1915 – 57 ans</a:t>
            </a:r>
          </a:p>
          <a:p>
            <a:pPr algn="ctr"/>
            <a:r>
              <a:rPr lang="fr-BE" dirty="0" smtClean="0"/>
              <a:t>Décédé le </a:t>
            </a:r>
            <a:r>
              <a:rPr lang="fr-BE" dirty="0"/>
              <a:t>22 avril </a:t>
            </a:r>
            <a:r>
              <a:rPr lang="fr-BE" dirty="0" smtClean="0"/>
              <a:t>1972</a:t>
            </a:r>
          </a:p>
          <a:p>
            <a:pPr algn="ctr"/>
            <a:r>
              <a:rPr lang="fr-BE" dirty="0" smtClean="0"/>
              <a:t>Inhumé</a:t>
            </a:r>
          </a:p>
          <a:p>
            <a:pPr algn="ctr"/>
            <a:r>
              <a:rPr lang="fr-BE" dirty="0" smtClean="0"/>
              <a:t>Epoux de Madame </a:t>
            </a:r>
            <a:r>
              <a:rPr lang="fr-BE" dirty="0" err="1" smtClean="0"/>
              <a:t>Lahaye</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t>
            </a:r>
            <a:r>
              <a:rPr lang="fr-BE" dirty="0"/>
              <a:t>B</a:t>
            </a:r>
            <a:endParaRPr lang="fr-BE" dirty="0" smtClean="0"/>
          </a:p>
          <a:p>
            <a:pPr algn="ctr"/>
            <a:r>
              <a:rPr lang="fr-BE" dirty="0" smtClean="0"/>
              <a:t>Tombe 51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291072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19</a:t>
            </a:fld>
            <a:endParaRPr lang="fr-BE" dirty="0"/>
          </a:p>
        </p:txBody>
      </p:sp>
      <p:sp>
        <p:nvSpPr>
          <p:cNvPr id="5" name="ZoneTexte 4"/>
          <p:cNvSpPr txBox="1"/>
          <p:nvPr/>
        </p:nvSpPr>
        <p:spPr>
          <a:xfrm>
            <a:off x="1171704" y="779526"/>
            <a:ext cx="4431914" cy="1200329"/>
          </a:xfrm>
          <a:prstGeom prst="rect">
            <a:avLst/>
          </a:prstGeom>
          <a:noFill/>
        </p:spPr>
        <p:txBody>
          <a:bodyPr wrap="square" rtlCol="0">
            <a:spAutoFit/>
          </a:bodyPr>
          <a:lstStyle/>
          <a:p>
            <a:r>
              <a:rPr lang="fr-BE" sz="7200" dirty="0" smtClean="0">
                <a:latin typeface="French Script MT" panose="03020402040607040605" pitchFamily="66" charset="0"/>
              </a:rPr>
              <a:t>Louis Corbusier</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58 ans</a:t>
            </a:r>
          </a:p>
          <a:p>
            <a:pPr algn="ctr"/>
            <a:r>
              <a:rPr lang="fr-BE" dirty="0" smtClean="0"/>
              <a:t>Décédé le ?</a:t>
            </a:r>
          </a:p>
          <a:p>
            <a:pPr algn="ctr"/>
            <a:r>
              <a:rPr lang="fr-BE" dirty="0" smtClean="0"/>
              <a:t>Inhumé le 29 avril 1946</a:t>
            </a:r>
          </a:p>
          <a:p>
            <a:pPr algn="ctr"/>
            <a:r>
              <a:rPr lang="fr-BE" dirty="0" smtClean="0"/>
              <a:t>Epoux de Madame </a:t>
            </a:r>
            <a:r>
              <a:rPr lang="fr-BE" dirty="0" err="1" smtClean="0"/>
              <a:t>Vandaele</a:t>
            </a:r>
            <a:endParaRPr lang="fr-BE" dirty="0" smtClean="0"/>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a:t>
            </a:r>
          </a:p>
          <a:p>
            <a:pPr algn="ctr"/>
            <a:r>
              <a:rPr lang="fr-BE" dirty="0" smtClean="0"/>
              <a:t>Tombe 71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6882749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190</a:t>
            </a:fld>
            <a:endParaRPr lang="fr-BE" dirty="0"/>
          </a:p>
        </p:txBody>
      </p:sp>
      <p:sp>
        <p:nvSpPr>
          <p:cNvPr id="5" name="ZoneTexte 4"/>
          <p:cNvSpPr txBox="1"/>
          <p:nvPr/>
        </p:nvSpPr>
        <p:spPr>
          <a:xfrm>
            <a:off x="1741352" y="779526"/>
            <a:ext cx="3292617" cy="1200329"/>
          </a:xfrm>
          <a:prstGeom prst="rect">
            <a:avLst/>
          </a:prstGeom>
          <a:noFill/>
        </p:spPr>
        <p:txBody>
          <a:bodyPr wrap="square" rtlCol="0">
            <a:spAutoFit/>
          </a:bodyPr>
          <a:lstStyle/>
          <a:p>
            <a:r>
              <a:rPr lang="fr-BE" sz="7200" dirty="0" smtClean="0">
                <a:latin typeface="French Script MT" panose="03020402040607040605" pitchFamily="66" charset="0"/>
              </a:rPr>
              <a:t>Julia Calas</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Née en 1896 – 73 ans</a:t>
            </a:r>
          </a:p>
          <a:p>
            <a:pPr algn="ctr"/>
            <a:r>
              <a:rPr lang="fr-BE" dirty="0" smtClean="0"/>
              <a:t>Décédée le </a:t>
            </a:r>
            <a:r>
              <a:rPr lang="fr-BE" dirty="0"/>
              <a:t>13 novembre </a:t>
            </a:r>
            <a:r>
              <a:rPr lang="fr-BE" dirty="0" smtClean="0"/>
              <a:t>1969</a:t>
            </a:r>
          </a:p>
          <a:p>
            <a:pPr algn="ctr"/>
            <a:r>
              <a:rPr lang="fr-BE" dirty="0" smtClean="0"/>
              <a:t>Inhumée</a:t>
            </a:r>
          </a:p>
          <a:p>
            <a:pPr algn="ctr"/>
            <a:r>
              <a:rPr lang="fr-BE" dirty="0" smtClean="0"/>
              <a:t>Epouse de Monsieur Marchal</a:t>
            </a:r>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t>
            </a:r>
            <a:r>
              <a:rPr lang="fr-BE" dirty="0"/>
              <a:t>B</a:t>
            </a:r>
            <a:endParaRPr lang="fr-BE" dirty="0" smtClean="0"/>
          </a:p>
          <a:p>
            <a:pPr algn="ctr"/>
            <a:r>
              <a:rPr lang="fr-BE" dirty="0" smtClean="0"/>
              <a:t>Tombe 43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336263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191</a:t>
            </a:fld>
            <a:endParaRPr lang="fr-BE" dirty="0"/>
          </a:p>
        </p:txBody>
      </p:sp>
      <p:sp>
        <p:nvSpPr>
          <p:cNvPr id="5" name="ZoneTexte 4"/>
          <p:cNvSpPr txBox="1"/>
          <p:nvPr/>
        </p:nvSpPr>
        <p:spPr>
          <a:xfrm>
            <a:off x="1545171" y="779526"/>
            <a:ext cx="3684979" cy="1200329"/>
          </a:xfrm>
          <a:prstGeom prst="rect">
            <a:avLst/>
          </a:prstGeom>
          <a:noFill/>
        </p:spPr>
        <p:txBody>
          <a:bodyPr wrap="square" rtlCol="0">
            <a:spAutoFit/>
          </a:bodyPr>
          <a:lstStyle/>
          <a:p>
            <a:r>
              <a:rPr lang="fr-BE" sz="7200" dirty="0" smtClean="0">
                <a:latin typeface="French Script MT" panose="03020402040607040605" pitchFamily="66" charset="0"/>
              </a:rPr>
              <a:t>Marie Carré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Née en 1898 – 79 ans</a:t>
            </a:r>
          </a:p>
          <a:p>
            <a:pPr algn="ctr"/>
            <a:r>
              <a:rPr lang="fr-BE" dirty="0" smtClean="0"/>
              <a:t>Décédée le  </a:t>
            </a:r>
            <a:r>
              <a:rPr lang="fr-BE" dirty="0"/>
              <a:t>7 juin </a:t>
            </a:r>
            <a:r>
              <a:rPr lang="fr-BE" dirty="0" smtClean="0"/>
              <a:t>1977</a:t>
            </a:r>
          </a:p>
          <a:p>
            <a:pPr algn="ctr"/>
            <a:r>
              <a:rPr lang="fr-BE" dirty="0" smtClean="0"/>
              <a:t>Inhumée</a:t>
            </a:r>
          </a:p>
          <a:p>
            <a:pPr algn="ctr"/>
            <a:r>
              <a:rPr lang="fr-BE" dirty="0" smtClean="0"/>
              <a:t>Veuve de Monsieur </a:t>
            </a:r>
            <a:r>
              <a:rPr lang="fr-BE" dirty="0" err="1" smtClean="0"/>
              <a:t>vanderghem</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t>
            </a:r>
            <a:r>
              <a:rPr lang="fr-BE" dirty="0"/>
              <a:t>B</a:t>
            </a:r>
            <a:endParaRPr lang="fr-BE" dirty="0" smtClean="0"/>
          </a:p>
          <a:p>
            <a:pPr algn="ctr"/>
            <a:r>
              <a:rPr lang="fr-BE" dirty="0" smtClean="0"/>
              <a:t>Tombe 49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0123608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192</a:t>
            </a:fld>
            <a:endParaRPr lang="fr-BE" dirty="0"/>
          </a:p>
        </p:txBody>
      </p:sp>
      <p:sp>
        <p:nvSpPr>
          <p:cNvPr id="5" name="ZoneTexte 4"/>
          <p:cNvSpPr txBox="1"/>
          <p:nvPr/>
        </p:nvSpPr>
        <p:spPr>
          <a:xfrm>
            <a:off x="403001" y="779526"/>
            <a:ext cx="5969319" cy="1200329"/>
          </a:xfrm>
          <a:prstGeom prst="rect">
            <a:avLst/>
          </a:prstGeom>
          <a:noFill/>
        </p:spPr>
        <p:txBody>
          <a:bodyPr wrap="square" rtlCol="0">
            <a:spAutoFit/>
          </a:bodyPr>
          <a:lstStyle/>
          <a:p>
            <a:r>
              <a:rPr lang="fr-BE" sz="7200" dirty="0" smtClean="0">
                <a:latin typeface="French Script MT" panose="03020402040607040605" pitchFamily="66" charset="0"/>
              </a:rPr>
              <a:t>Marguerite Chevrolet</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Née en 1905 – 37 ans</a:t>
            </a:r>
          </a:p>
          <a:p>
            <a:pPr algn="ctr"/>
            <a:r>
              <a:rPr lang="fr-BE" dirty="0" smtClean="0"/>
              <a:t>Décédée le </a:t>
            </a:r>
            <a:r>
              <a:rPr lang="fr-BE" dirty="0"/>
              <a:t>20 juillet </a:t>
            </a:r>
            <a:r>
              <a:rPr lang="fr-BE" dirty="0" smtClean="0"/>
              <a:t>1942</a:t>
            </a:r>
          </a:p>
          <a:p>
            <a:pPr algn="ctr"/>
            <a:r>
              <a:rPr lang="fr-BE" dirty="0" smtClean="0"/>
              <a:t>Inhumée à </a:t>
            </a:r>
            <a:r>
              <a:rPr lang="fr-BE" dirty="0" err="1" smtClean="0"/>
              <a:t>Robermont</a:t>
            </a:r>
            <a:r>
              <a:rPr lang="fr-BE" dirty="0" smtClean="0"/>
              <a:t> en 1952</a:t>
            </a:r>
          </a:p>
          <a:p>
            <a:pPr algn="ctr"/>
            <a:r>
              <a:rPr lang="fr-BE" dirty="0" smtClean="0"/>
              <a:t>Divorcée de Monsieur </a:t>
            </a:r>
            <a:r>
              <a:rPr lang="fr-BE" dirty="0" err="1" smtClean="0"/>
              <a:t>Deway</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t>
            </a:r>
            <a:r>
              <a:rPr lang="fr-BE" dirty="0"/>
              <a:t>B</a:t>
            </a:r>
            <a:endParaRPr lang="fr-BE" dirty="0" smtClean="0"/>
          </a:p>
          <a:p>
            <a:pPr algn="ctr"/>
            <a:r>
              <a:rPr lang="fr-BE" dirty="0" smtClean="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098422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193</a:t>
            </a:fld>
            <a:endParaRPr lang="fr-BE" dirty="0"/>
          </a:p>
        </p:txBody>
      </p:sp>
      <p:sp>
        <p:nvSpPr>
          <p:cNvPr id="5" name="ZoneTexte 4"/>
          <p:cNvSpPr txBox="1"/>
          <p:nvPr/>
        </p:nvSpPr>
        <p:spPr>
          <a:xfrm>
            <a:off x="1537768" y="779526"/>
            <a:ext cx="3699785" cy="1200329"/>
          </a:xfrm>
          <a:prstGeom prst="rect">
            <a:avLst/>
          </a:prstGeom>
          <a:noFill/>
        </p:spPr>
        <p:txBody>
          <a:bodyPr wrap="square" rtlCol="0">
            <a:spAutoFit/>
          </a:bodyPr>
          <a:lstStyle/>
          <a:p>
            <a:r>
              <a:rPr lang="fr-BE" sz="7200" dirty="0" smtClean="0">
                <a:latin typeface="French Script MT" panose="03020402040607040605" pitchFamily="66" charset="0"/>
              </a:rPr>
              <a:t>Andr</a:t>
            </a:r>
            <a:r>
              <a:rPr lang="fr-BE" sz="7200" dirty="0">
                <a:latin typeface="French Script MT" panose="03020402040607040605" pitchFamily="66" charset="0"/>
              </a:rPr>
              <a:t>é</a:t>
            </a:r>
            <a:r>
              <a:rPr lang="fr-BE" sz="7200" dirty="0" smtClean="0">
                <a:latin typeface="French Script MT" panose="03020402040607040605" pitchFamily="66" charset="0"/>
              </a:rPr>
              <a:t> </a:t>
            </a:r>
            <a:r>
              <a:rPr lang="fr-BE" sz="7200" dirty="0" err="1" smtClean="0">
                <a:latin typeface="French Script MT" panose="03020402040607040605" pitchFamily="66" charset="0"/>
              </a:rPr>
              <a:t>Closon</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1902 – 39 ans</a:t>
            </a:r>
          </a:p>
          <a:p>
            <a:pPr algn="ctr"/>
            <a:r>
              <a:rPr lang="fr-BE" dirty="0" smtClean="0"/>
              <a:t>Décédé le  </a:t>
            </a:r>
            <a:r>
              <a:rPr lang="fr-BE" dirty="0"/>
              <a:t>le 17 juillet </a:t>
            </a:r>
            <a:r>
              <a:rPr lang="fr-BE" dirty="0" smtClean="0"/>
              <a:t>1941</a:t>
            </a:r>
          </a:p>
          <a:p>
            <a:pPr algn="ctr"/>
            <a:r>
              <a:rPr lang="fr-BE" dirty="0" smtClean="0"/>
              <a:t>Inhumé à </a:t>
            </a:r>
            <a:r>
              <a:rPr lang="fr-BE" dirty="0" err="1" smtClean="0"/>
              <a:t>Robermont</a:t>
            </a:r>
            <a:r>
              <a:rPr lang="fr-BE" dirty="0" smtClean="0"/>
              <a:t> en 1949</a:t>
            </a:r>
          </a:p>
          <a:p>
            <a:pPr algn="ctr"/>
            <a:r>
              <a:rPr lang="fr-BE" dirty="0" smtClean="0"/>
              <a:t>Epoux de Madame Pâque</a:t>
            </a:r>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t>
            </a:r>
            <a:r>
              <a:rPr lang="fr-BE" dirty="0"/>
              <a:t>B</a:t>
            </a:r>
            <a:endParaRPr lang="fr-BE" dirty="0" smtClean="0"/>
          </a:p>
          <a:p>
            <a:pPr algn="ctr"/>
            <a:r>
              <a:rPr lang="fr-BE" dirty="0" smtClean="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1824846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194</a:t>
            </a:fld>
            <a:endParaRPr lang="fr-BE" dirty="0"/>
          </a:p>
        </p:txBody>
      </p:sp>
      <p:sp>
        <p:nvSpPr>
          <p:cNvPr id="5" name="ZoneTexte 4"/>
          <p:cNvSpPr txBox="1"/>
          <p:nvPr/>
        </p:nvSpPr>
        <p:spPr>
          <a:xfrm>
            <a:off x="1128694" y="779526"/>
            <a:ext cx="4517934" cy="1200329"/>
          </a:xfrm>
          <a:prstGeom prst="rect">
            <a:avLst/>
          </a:prstGeom>
          <a:noFill/>
        </p:spPr>
        <p:txBody>
          <a:bodyPr wrap="square" rtlCol="0">
            <a:spAutoFit/>
          </a:bodyPr>
          <a:lstStyle/>
          <a:p>
            <a:r>
              <a:rPr lang="fr-BE" sz="7200" dirty="0" smtClean="0">
                <a:latin typeface="French Script MT" panose="03020402040607040605" pitchFamily="66" charset="0"/>
              </a:rPr>
              <a:t>Catherine </a:t>
            </a:r>
            <a:r>
              <a:rPr lang="fr-BE" sz="7200" dirty="0" err="1" smtClean="0">
                <a:latin typeface="French Script MT" panose="03020402040607040605" pitchFamily="66" charset="0"/>
              </a:rPr>
              <a:t>Closse</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Née en 1898 – 71 ans</a:t>
            </a:r>
          </a:p>
          <a:p>
            <a:pPr algn="ctr"/>
            <a:r>
              <a:rPr lang="fr-BE" dirty="0" smtClean="0"/>
              <a:t>Décédée le  </a:t>
            </a:r>
            <a:r>
              <a:rPr lang="fr-BE" dirty="0"/>
              <a:t>5 décembre 1969</a:t>
            </a:r>
            <a:endParaRPr lang="fr-BE" dirty="0" smtClean="0"/>
          </a:p>
          <a:p>
            <a:pPr algn="ctr"/>
            <a:r>
              <a:rPr lang="fr-BE" dirty="0" smtClean="0"/>
              <a:t>Inhumée</a:t>
            </a:r>
          </a:p>
          <a:p>
            <a:pPr algn="ctr"/>
            <a:r>
              <a:rPr lang="fr-BE" dirty="0" smtClean="0"/>
              <a:t>Célibataire</a:t>
            </a:r>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t>
            </a:r>
            <a:r>
              <a:rPr lang="fr-BE" dirty="0"/>
              <a:t>B</a:t>
            </a:r>
            <a:endParaRPr lang="fr-BE" dirty="0" smtClean="0"/>
          </a:p>
          <a:p>
            <a:pPr algn="ctr"/>
            <a:r>
              <a:rPr lang="fr-BE" dirty="0" smtClean="0"/>
              <a:t>Tombe 44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123569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195</a:t>
            </a:fld>
            <a:endParaRPr lang="fr-BE" dirty="0"/>
          </a:p>
        </p:txBody>
      </p:sp>
      <p:sp>
        <p:nvSpPr>
          <p:cNvPr id="5" name="ZoneTexte 4"/>
          <p:cNvSpPr txBox="1"/>
          <p:nvPr/>
        </p:nvSpPr>
        <p:spPr>
          <a:xfrm>
            <a:off x="967926" y="779526"/>
            <a:ext cx="4839469" cy="1200329"/>
          </a:xfrm>
          <a:prstGeom prst="rect">
            <a:avLst/>
          </a:prstGeom>
          <a:noFill/>
        </p:spPr>
        <p:txBody>
          <a:bodyPr wrap="square" rtlCol="0">
            <a:spAutoFit/>
          </a:bodyPr>
          <a:lstStyle/>
          <a:p>
            <a:r>
              <a:rPr lang="fr-BE" sz="7200" dirty="0" smtClean="0">
                <a:latin typeface="French Script MT" panose="03020402040607040605" pitchFamily="66" charset="0"/>
              </a:rPr>
              <a:t>Alphonse </a:t>
            </a:r>
            <a:r>
              <a:rPr lang="fr-BE" sz="7200" dirty="0" err="1" smtClean="0">
                <a:latin typeface="French Script MT" panose="03020402040607040605" pitchFamily="66" charset="0"/>
              </a:rPr>
              <a:t>Codiroli</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a:t>
            </a:r>
          </a:p>
          <a:p>
            <a:pPr algn="ctr"/>
            <a:r>
              <a:rPr lang="fr-BE" dirty="0" smtClean="0"/>
              <a:t>Décédé le 13 </a:t>
            </a:r>
            <a:r>
              <a:rPr lang="fr-BE" dirty="0"/>
              <a:t>juillet </a:t>
            </a:r>
            <a:r>
              <a:rPr lang="fr-BE" dirty="0" smtClean="0"/>
              <a:t>1962</a:t>
            </a:r>
          </a:p>
          <a:p>
            <a:pPr algn="ctr"/>
            <a:r>
              <a:rPr lang="fr-BE" dirty="0" smtClean="0"/>
              <a:t>Inhumé</a:t>
            </a:r>
          </a:p>
          <a:p>
            <a:pPr algn="ctr"/>
            <a:r>
              <a:rPr lang="fr-BE" dirty="0" smtClean="0"/>
              <a:t>Epoux de ?</a:t>
            </a:r>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t>
            </a:r>
            <a:r>
              <a:rPr lang="fr-BE" dirty="0"/>
              <a:t>B</a:t>
            </a:r>
            <a:endParaRPr lang="fr-BE" dirty="0" smtClean="0"/>
          </a:p>
          <a:p>
            <a:pPr algn="ctr"/>
            <a:r>
              <a:rPr lang="fr-BE" dirty="0" smtClean="0"/>
              <a:t>Tombe 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5313562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196</a:t>
            </a:fld>
            <a:endParaRPr lang="fr-BE" dirty="0"/>
          </a:p>
        </p:txBody>
      </p:sp>
      <p:sp>
        <p:nvSpPr>
          <p:cNvPr id="5" name="ZoneTexte 4"/>
          <p:cNvSpPr txBox="1"/>
          <p:nvPr/>
        </p:nvSpPr>
        <p:spPr>
          <a:xfrm>
            <a:off x="1224733" y="779526"/>
            <a:ext cx="4325856" cy="1200329"/>
          </a:xfrm>
          <a:prstGeom prst="rect">
            <a:avLst/>
          </a:prstGeom>
          <a:noFill/>
        </p:spPr>
        <p:txBody>
          <a:bodyPr wrap="square" rtlCol="0">
            <a:spAutoFit/>
          </a:bodyPr>
          <a:lstStyle/>
          <a:p>
            <a:r>
              <a:rPr lang="fr-BE" sz="7200" dirty="0" err="1" smtClean="0">
                <a:latin typeface="French Script MT" panose="03020402040607040605" pitchFamily="66" charset="0"/>
              </a:rPr>
              <a:t>Aloys</a:t>
            </a:r>
            <a:r>
              <a:rPr lang="fr-BE" sz="7200" dirty="0" smtClean="0">
                <a:latin typeface="French Script MT" panose="03020402040607040605" pitchFamily="66" charset="0"/>
              </a:rPr>
              <a:t> </a:t>
            </a:r>
            <a:r>
              <a:rPr lang="fr-BE" sz="7200" dirty="0" err="1" smtClean="0">
                <a:latin typeface="French Script MT" panose="03020402040607040605" pitchFamily="66" charset="0"/>
              </a:rPr>
              <a:t>Conjaerts</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1912 – 44 ans</a:t>
            </a:r>
          </a:p>
          <a:p>
            <a:pPr algn="ctr"/>
            <a:r>
              <a:rPr lang="fr-BE" dirty="0" smtClean="0"/>
              <a:t>Décédé le  </a:t>
            </a:r>
            <a:r>
              <a:rPr lang="fr-BE" dirty="0"/>
              <a:t>23 avril </a:t>
            </a:r>
            <a:r>
              <a:rPr lang="fr-BE" dirty="0" smtClean="0"/>
              <a:t>1956</a:t>
            </a:r>
          </a:p>
          <a:p>
            <a:pPr algn="ctr"/>
            <a:r>
              <a:rPr lang="fr-BE" dirty="0" smtClean="0"/>
              <a:t>Inhumé</a:t>
            </a:r>
          </a:p>
          <a:p>
            <a:pPr algn="ctr"/>
            <a:r>
              <a:rPr lang="fr-BE" dirty="0" smtClean="0"/>
              <a:t>Epoux de Madame </a:t>
            </a:r>
            <a:r>
              <a:rPr lang="fr-BE" dirty="0" err="1" smtClean="0"/>
              <a:t>Sior</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t>
            </a:r>
            <a:r>
              <a:rPr lang="fr-BE" dirty="0"/>
              <a:t>B</a:t>
            </a:r>
            <a:endParaRPr lang="fr-BE" dirty="0" smtClean="0"/>
          </a:p>
          <a:p>
            <a:pPr algn="ctr"/>
            <a:r>
              <a:rPr lang="fr-BE" dirty="0" smtClean="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716659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197</a:t>
            </a:fld>
            <a:endParaRPr lang="fr-BE" dirty="0"/>
          </a:p>
        </p:txBody>
      </p:sp>
      <p:sp>
        <p:nvSpPr>
          <p:cNvPr id="5" name="ZoneTexte 4"/>
          <p:cNvSpPr txBox="1"/>
          <p:nvPr/>
        </p:nvSpPr>
        <p:spPr>
          <a:xfrm>
            <a:off x="777797" y="779526"/>
            <a:ext cx="5219727" cy="1200329"/>
          </a:xfrm>
          <a:prstGeom prst="rect">
            <a:avLst/>
          </a:prstGeom>
          <a:noFill/>
        </p:spPr>
        <p:txBody>
          <a:bodyPr wrap="square" rtlCol="0">
            <a:spAutoFit/>
          </a:bodyPr>
          <a:lstStyle/>
          <a:p>
            <a:r>
              <a:rPr lang="fr-BE" sz="7200" dirty="0" smtClean="0">
                <a:latin typeface="French Script MT" panose="03020402040607040605" pitchFamily="66" charset="0"/>
              </a:rPr>
              <a:t>Norbert </a:t>
            </a:r>
            <a:r>
              <a:rPr lang="fr-BE" sz="7200" dirty="0" err="1" smtClean="0">
                <a:latin typeface="French Script MT" panose="03020402040607040605" pitchFamily="66" charset="0"/>
              </a:rPr>
              <a:t>Deblauwe</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1923 – 22 ans</a:t>
            </a:r>
          </a:p>
          <a:p>
            <a:pPr algn="ctr"/>
            <a:r>
              <a:rPr lang="fr-BE" dirty="0" smtClean="0"/>
              <a:t>Décédé le  </a:t>
            </a:r>
            <a:r>
              <a:rPr lang="fr-BE" dirty="0"/>
              <a:t>7 mars </a:t>
            </a:r>
            <a:r>
              <a:rPr lang="fr-BE" dirty="0" smtClean="0"/>
              <a:t>1945</a:t>
            </a:r>
          </a:p>
          <a:p>
            <a:pPr algn="ctr"/>
            <a:r>
              <a:rPr lang="fr-BE" dirty="0" smtClean="0"/>
              <a:t>Inhumé à </a:t>
            </a:r>
            <a:r>
              <a:rPr lang="fr-BE" dirty="0" err="1" smtClean="0"/>
              <a:t>Robermont</a:t>
            </a:r>
            <a:r>
              <a:rPr lang="fr-BE" dirty="0" smtClean="0"/>
              <a:t> en 1948</a:t>
            </a:r>
          </a:p>
          <a:p>
            <a:pPr algn="ctr"/>
            <a:r>
              <a:rPr lang="fr-BE" dirty="0" smtClean="0"/>
              <a:t>Célibataire</a:t>
            </a:r>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t>
            </a:r>
            <a:r>
              <a:rPr lang="fr-BE" dirty="0"/>
              <a:t>B</a:t>
            </a:r>
            <a:endParaRPr lang="fr-BE" dirty="0" smtClean="0"/>
          </a:p>
          <a:p>
            <a:pPr algn="ctr"/>
            <a:r>
              <a:rPr lang="fr-BE" dirty="0" smtClean="0"/>
              <a:t>Tombe </a:t>
            </a:r>
            <a:r>
              <a:rPr lang="fr-BE" dirty="0"/>
              <a:t>9</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1626227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198</a:t>
            </a:fld>
            <a:endParaRPr lang="fr-BE" dirty="0"/>
          </a:p>
        </p:txBody>
      </p:sp>
      <p:sp>
        <p:nvSpPr>
          <p:cNvPr id="5" name="ZoneTexte 4"/>
          <p:cNvSpPr txBox="1"/>
          <p:nvPr/>
        </p:nvSpPr>
        <p:spPr>
          <a:xfrm>
            <a:off x="977873" y="822452"/>
            <a:ext cx="4819576" cy="1200329"/>
          </a:xfrm>
          <a:prstGeom prst="rect">
            <a:avLst/>
          </a:prstGeom>
          <a:noFill/>
        </p:spPr>
        <p:txBody>
          <a:bodyPr wrap="square" rtlCol="0">
            <a:spAutoFit/>
          </a:bodyPr>
          <a:lstStyle/>
          <a:p>
            <a:r>
              <a:rPr lang="fr-BE" sz="7200" dirty="0" smtClean="0">
                <a:latin typeface="French Script MT" panose="03020402040607040605" pitchFamily="66" charset="0"/>
              </a:rPr>
              <a:t>Henri </a:t>
            </a:r>
            <a:r>
              <a:rPr lang="fr-BE" sz="7200" dirty="0" err="1" smtClean="0">
                <a:latin typeface="French Script MT" panose="03020402040607040605" pitchFamily="66" charset="0"/>
              </a:rPr>
              <a:t>Dechamps</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1882 – 63 ans</a:t>
            </a:r>
          </a:p>
          <a:p>
            <a:pPr algn="ctr"/>
            <a:r>
              <a:rPr lang="fr-BE" dirty="0" smtClean="0"/>
              <a:t>Décédé le  </a:t>
            </a:r>
            <a:r>
              <a:rPr lang="fr-BE" dirty="0"/>
              <a:t>19 avril 1945</a:t>
            </a:r>
            <a:endParaRPr lang="fr-BE" dirty="0" smtClean="0"/>
          </a:p>
          <a:p>
            <a:pPr algn="ctr"/>
            <a:r>
              <a:rPr lang="fr-BE" dirty="0" smtClean="0"/>
              <a:t>Inhumé à </a:t>
            </a:r>
            <a:r>
              <a:rPr lang="fr-BE" dirty="0" err="1" smtClean="0"/>
              <a:t>Robermont</a:t>
            </a:r>
            <a:r>
              <a:rPr lang="fr-BE" dirty="0" smtClean="0"/>
              <a:t> en 1948</a:t>
            </a:r>
          </a:p>
          <a:p>
            <a:pPr algn="ctr"/>
            <a:r>
              <a:rPr lang="fr-BE" dirty="0" smtClean="0"/>
              <a:t>Epoux de Madame Evrard</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t>
            </a:r>
            <a:r>
              <a:rPr lang="fr-BE" dirty="0"/>
              <a:t>B</a:t>
            </a:r>
            <a:endParaRPr lang="fr-BE" dirty="0" smtClean="0"/>
          </a:p>
          <a:p>
            <a:pPr algn="ctr"/>
            <a:r>
              <a:rPr lang="fr-BE" dirty="0" smtClean="0"/>
              <a:t>Tombe 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993315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199</a:t>
            </a:fld>
            <a:endParaRPr lang="fr-BE" dirty="0"/>
          </a:p>
        </p:txBody>
      </p:sp>
      <p:sp>
        <p:nvSpPr>
          <p:cNvPr id="5" name="ZoneTexte 4"/>
          <p:cNvSpPr txBox="1"/>
          <p:nvPr/>
        </p:nvSpPr>
        <p:spPr>
          <a:xfrm>
            <a:off x="1444675" y="779526"/>
            <a:ext cx="4172353" cy="1200329"/>
          </a:xfrm>
          <a:prstGeom prst="rect">
            <a:avLst/>
          </a:prstGeom>
          <a:noFill/>
        </p:spPr>
        <p:txBody>
          <a:bodyPr wrap="square" rtlCol="0">
            <a:spAutoFit/>
          </a:bodyPr>
          <a:lstStyle/>
          <a:p>
            <a:r>
              <a:rPr lang="fr-BE" sz="7200" dirty="0" smtClean="0">
                <a:latin typeface="French Script MT" panose="03020402040607040605" pitchFamily="66" charset="0"/>
              </a:rPr>
              <a:t>Jeanne </a:t>
            </a:r>
            <a:r>
              <a:rPr lang="fr-BE" sz="7200" dirty="0" err="1" smtClean="0">
                <a:latin typeface="French Script MT" panose="03020402040607040605" pitchFamily="66" charset="0"/>
              </a:rPr>
              <a:t>Defays</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Née en 1906 – 46 ans</a:t>
            </a:r>
          </a:p>
          <a:p>
            <a:pPr algn="ctr"/>
            <a:r>
              <a:rPr lang="fr-BE" dirty="0" smtClean="0"/>
              <a:t>Décédée le  </a:t>
            </a:r>
            <a:r>
              <a:rPr lang="fr-BE" dirty="0"/>
              <a:t>27 novembre 1952</a:t>
            </a:r>
            <a:endParaRPr lang="fr-BE" dirty="0" smtClean="0"/>
          </a:p>
          <a:p>
            <a:pPr algn="ctr"/>
            <a:r>
              <a:rPr lang="fr-BE" dirty="0" smtClean="0"/>
              <a:t>Inhumée</a:t>
            </a:r>
          </a:p>
          <a:p>
            <a:pPr algn="ctr"/>
            <a:r>
              <a:rPr lang="fr-BE" dirty="0" smtClean="0"/>
              <a:t>Epouse de Monsieur </a:t>
            </a:r>
            <a:r>
              <a:rPr lang="fr-BE" dirty="0" err="1" smtClean="0"/>
              <a:t>Kepenne</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t>
            </a:r>
            <a:r>
              <a:rPr lang="fr-BE" dirty="0"/>
              <a:t>B</a:t>
            </a:r>
            <a:endParaRPr lang="fr-BE" dirty="0" smtClean="0"/>
          </a:p>
          <a:p>
            <a:pPr algn="ctr"/>
            <a:r>
              <a:rPr lang="fr-BE" dirty="0" smtClean="0"/>
              <a:t>Tombe 19-2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800343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rot="16200000">
            <a:off x="-612532" y="3729128"/>
            <a:ext cx="4326622" cy="842554"/>
          </a:xfrm>
        </p:spPr>
        <p:txBody>
          <a:bodyPr/>
          <a:lstStyle/>
          <a:p>
            <a:pPr algn="ctr"/>
            <a:r>
              <a:rPr lang="fr-BE" dirty="0" smtClean="0">
                <a:latin typeface="Blackadder ITC" panose="04020505051007020D02" pitchFamily="82" charset="0"/>
              </a:rPr>
              <a:t>Présentation</a:t>
            </a:r>
            <a:endParaRPr lang="fr-BE" dirty="0">
              <a:latin typeface="Blackadder ITC" panose="04020505051007020D02" pitchFamily="82" charset="0"/>
            </a:endParaRPr>
          </a:p>
        </p:txBody>
      </p:sp>
      <p:sp>
        <p:nvSpPr>
          <p:cNvPr id="3" name="Espace réservé du contenu 2"/>
          <p:cNvSpPr>
            <a:spLocks noGrp="1"/>
          </p:cNvSpPr>
          <p:nvPr>
            <p:ph idx="1"/>
          </p:nvPr>
        </p:nvSpPr>
        <p:spPr>
          <a:xfrm>
            <a:off x="2078302" y="2190665"/>
            <a:ext cx="8595360" cy="4525510"/>
          </a:xfrm>
        </p:spPr>
        <p:txBody>
          <a:bodyPr>
            <a:normAutofit fontScale="92500" lnSpcReduction="10000"/>
          </a:bodyPr>
          <a:lstStyle/>
          <a:p>
            <a:pPr marL="0" indent="0" algn="just">
              <a:buNone/>
            </a:pPr>
            <a:r>
              <a:rPr lang="fr-BE" dirty="0" smtClean="0"/>
              <a:t>Bonjour à toutes et à tous,</a:t>
            </a:r>
            <a:endParaRPr lang="fr-BE" dirty="0"/>
          </a:p>
          <a:p>
            <a:pPr algn="just"/>
            <a:r>
              <a:rPr lang="fr-BE" dirty="0" smtClean="0"/>
              <a:t>Ce document a pour but de pérenniser le devoir de mémoire envers nos braves qui ont donné leur vie pour la liberté de  leur pays, de leur famille et de leurs terres, principalement en 14-18 mais aussi en 40-45.</a:t>
            </a:r>
          </a:p>
          <a:p>
            <a:pPr algn="just"/>
            <a:r>
              <a:rPr lang="fr-BE" dirty="0" smtClean="0"/>
              <a:t>Il permet d’effectuer un recensement des soldats inhumés sur cette pelouse d’honneur et tout un chacun pourra directement situer un soldat, d’abord sur le plan général et ensuite situer la tombe exacte. Il suffit d’aller à la dia 4, cliquer sur la parcelle voulue. Pour revenir à la dia, il faut cliquer sur la flèche en haut à droite. Il existe également un document « </a:t>
            </a:r>
            <a:r>
              <a:rPr lang="fr-BE" dirty="0" err="1" smtClean="0"/>
              <a:t>excel</a:t>
            </a:r>
            <a:r>
              <a:rPr lang="fr-BE" smtClean="0"/>
              <a:t> ».</a:t>
            </a:r>
            <a:endParaRPr lang="fr-BE" dirty="0" smtClean="0"/>
          </a:p>
          <a:p>
            <a:pPr algn="just"/>
            <a:r>
              <a:rPr lang="fr-BE" dirty="0" smtClean="0"/>
              <a:t>Fait unique en Wallonie: cette pelouse d’honneur comporte, non seulement des soldats belges, mais également des soldats appartenant à 6 nations différentes: France, Italie, Pologne, Royaume-Uni, Russie et Serbie.</a:t>
            </a:r>
          </a:p>
          <a:p>
            <a:pPr algn="just"/>
            <a:r>
              <a:rPr lang="fr-BE" dirty="0" smtClean="0"/>
              <a:t>Une cérémonie, en hommage à tous ces héros inhumés en terre liégeoise, a lieu tous les 11 novembre dès 9 heures 30.</a:t>
            </a:r>
          </a:p>
          <a:p>
            <a:pPr algn="just"/>
            <a:r>
              <a:rPr lang="fr-BE" dirty="0" smtClean="0"/>
              <a:t>Il y a bien sûr des éléments que nous ne possédons pas. Nous effectuerons des recherches et compléterons chaque dia aussitôt les renseignements recueillis.</a:t>
            </a:r>
            <a:endParaRPr lang="fr-BE" dirty="0"/>
          </a:p>
        </p:txBody>
      </p:sp>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a:t>
            </a:fld>
            <a:endParaRPr lang="fr-BE" dirty="0"/>
          </a:p>
        </p:txBody>
      </p:sp>
      <p:grpSp>
        <p:nvGrpSpPr>
          <p:cNvPr id="6" name="Groupe 5"/>
          <p:cNvGrpSpPr/>
          <p:nvPr/>
        </p:nvGrpSpPr>
        <p:grpSpPr>
          <a:xfrm flipH="1">
            <a:off x="5545645" y="292420"/>
            <a:ext cx="2912880" cy="1796460"/>
            <a:chOff x="0" y="0"/>
            <a:chExt cx="5713095" cy="3658235"/>
          </a:xfrm>
        </p:grpSpPr>
        <p:pic>
          <p:nvPicPr>
            <p:cNvPr id="7" name="Imag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6050" y="0"/>
              <a:ext cx="3027045" cy="3658235"/>
            </a:xfrm>
            <a:prstGeom prst="ellipse">
              <a:avLst/>
            </a:prstGeom>
            <a:ln>
              <a:noFill/>
            </a:ln>
            <a:effectLst>
              <a:softEdge rad="112500"/>
            </a:effectLst>
          </p:spPr>
        </p:pic>
        <p:pic>
          <p:nvPicPr>
            <p:cNvPr id="8" name="Imag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2681605" cy="3657600"/>
            </a:xfrm>
            <a:prstGeom prst="ellipse">
              <a:avLst/>
            </a:prstGeom>
            <a:ln>
              <a:noFill/>
            </a:ln>
            <a:effectLst>
              <a:softEdge rad="112500"/>
            </a:effectLst>
          </p:spPr>
        </p:pic>
      </p:grpSp>
      <p:graphicFrame>
        <p:nvGraphicFramePr>
          <p:cNvPr id="9" name="Objet 8"/>
          <p:cNvGraphicFramePr>
            <a:graphicFrameLocks noChangeAspect="1"/>
          </p:cNvGraphicFramePr>
          <p:nvPr>
            <p:extLst>
              <p:ext uri="{D42A27DB-BD31-4B8C-83A1-F6EECF244321}">
                <p14:modId xmlns:p14="http://schemas.microsoft.com/office/powerpoint/2010/main" val="1911492816"/>
              </p:ext>
            </p:extLst>
          </p:nvPr>
        </p:nvGraphicFramePr>
        <p:xfrm>
          <a:off x="2579427" y="266900"/>
          <a:ext cx="1737199" cy="1737199"/>
        </p:xfrm>
        <a:graphic>
          <a:graphicData uri="http://schemas.openxmlformats.org/presentationml/2006/ole">
            <mc:AlternateContent xmlns:mc="http://schemas.openxmlformats.org/markup-compatibility/2006">
              <mc:Choice xmlns:v="urn:schemas-microsoft-com:vml" Requires="v">
                <p:oleObj spid="_x0000_s1830" name="Image" r:id="rId5" imgW="8888760" imgH="8888760" progId="Photoshop.Image.18">
                  <p:embed/>
                </p:oleObj>
              </mc:Choice>
              <mc:Fallback>
                <p:oleObj name="Image" r:id="rId5" imgW="8888760" imgH="8888760" progId="Photoshop.Image.18">
                  <p:embed/>
                  <p:pic>
                    <p:nvPicPr>
                      <p:cNvPr id="0" name=""/>
                      <p:cNvPicPr/>
                      <p:nvPr/>
                    </p:nvPicPr>
                    <p:blipFill>
                      <a:blip r:embed="rId6"/>
                      <a:stretch>
                        <a:fillRect/>
                      </a:stretch>
                    </p:blipFill>
                    <p:spPr>
                      <a:xfrm>
                        <a:off x="2579427" y="266900"/>
                        <a:ext cx="1737199" cy="1737199"/>
                      </a:xfrm>
                      <a:prstGeom prst="rect">
                        <a:avLst/>
                      </a:prstGeom>
                    </p:spPr>
                  </p:pic>
                </p:oleObj>
              </mc:Fallback>
            </mc:AlternateContent>
          </a:graphicData>
        </a:graphic>
      </p:graphicFrame>
    </p:spTree>
    <p:extLst>
      <p:ext uri="{BB962C8B-B14F-4D97-AF65-F5344CB8AC3E}">
        <p14:creationId xmlns:p14="http://schemas.microsoft.com/office/powerpoint/2010/main" val="708771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afterEffect">
                                  <p:stCondLst>
                                    <p:cond delay="100"/>
                                  </p:stCondLst>
                                  <p:childTnLst>
                                    <p:set>
                                      <p:cBhvr>
                                        <p:cTn id="6" dur="1" fill="hold">
                                          <p:stCondLst>
                                            <p:cond delay="0"/>
                                          </p:stCondLst>
                                        </p:cTn>
                                        <p:tgtEl>
                                          <p:spTgt spid="6"/>
                                        </p:tgtEl>
                                        <p:attrNameLst>
                                          <p:attrName>style.visibility</p:attrName>
                                        </p:attrNameLst>
                                      </p:cBhvr>
                                      <p:to>
                                        <p:strVal val="visible"/>
                                      </p:to>
                                    </p:set>
                                    <p:animEffect transition="in" filter="wedge">
                                      <p:cBhvr>
                                        <p:cTn id="7" dur="3000"/>
                                        <p:tgtEl>
                                          <p:spTgt spid="6"/>
                                        </p:tgtEl>
                                      </p:cBhvr>
                                    </p:animEffect>
                                  </p:childTnLst>
                                </p:cTn>
                              </p:par>
                              <p:par>
                                <p:cTn id="8" presetID="10" presetClass="entr" presetSubtype="0" fill="hold" grpId="0" nodeType="withEffect">
                                  <p:stCondLst>
                                    <p:cond delay="10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3000"/>
                                        <p:tgtEl>
                                          <p:spTgt spid="2"/>
                                        </p:tgtEl>
                                      </p:cBhvr>
                                    </p:animEffect>
                                  </p:childTnLst>
                                </p:cTn>
                              </p:par>
                            </p:childTnLst>
                          </p:cTn>
                        </p:par>
                        <p:par>
                          <p:cTn id="11" fill="hold">
                            <p:stCondLst>
                              <p:cond delay="3100"/>
                            </p:stCondLst>
                            <p:childTnLst>
                              <p:par>
                                <p:cTn id="12" presetID="20" presetClass="entr" presetSubtype="0" fill="hold" grpId="0" nodeType="after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wedge">
                                      <p:cBhvr>
                                        <p:cTn id="14" dur="2000"/>
                                        <p:tgtEl>
                                          <p:spTgt spid="3">
                                            <p:txEl>
                                              <p:pRg st="0" end="0"/>
                                            </p:txEl>
                                          </p:spTgt>
                                        </p:tgtEl>
                                      </p:cBhvr>
                                    </p:animEffect>
                                  </p:childTnLst>
                                </p:cTn>
                              </p:par>
                            </p:childTnLst>
                          </p:cTn>
                        </p:par>
                        <p:par>
                          <p:cTn id="15" fill="hold">
                            <p:stCondLst>
                              <p:cond delay="5100"/>
                            </p:stCondLst>
                            <p:childTnLst>
                              <p:par>
                                <p:cTn id="16" presetID="21" presetClass="entr" presetSubtype="1" fill="hold" grpId="0" nodeType="after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wheel(1)">
                                      <p:cBhvr>
                                        <p:cTn id="18" dur="2000"/>
                                        <p:tgtEl>
                                          <p:spTgt spid="3">
                                            <p:txEl>
                                              <p:pRg st="1" end="1"/>
                                            </p:txEl>
                                          </p:spTgt>
                                        </p:tgtEl>
                                      </p:cBhvr>
                                    </p:animEffect>
                                  </p:childTnLst>
                                </p:cTn>
                              </p:par>
                            </p:childTnLst>
                          </p:cTn>
                        </p:par>
                        <p:par>
                          <p:cTn id="19" fill="hold">
                            <p:stCondLst>
                              <p:cond delay="7100"/>
                            </p:stCondLst>
                            <p:childTnLst>
                              <p:par>
                                <p:cTn id="20" presetID="21" presetClass="entr" presetSubtype="1" fill="hold" grpId="0" nodeType="after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wheel(1)">
                                      <p:cBhvr>
                                        <p:cTn id="22" dur="2000"/>
                                        <p:tgtEl>
                                          <p:spTgt spid="3">
                                            <p:txEl>
                                              <p:pRg st="2" end="2"/>
                                            </p:txEl>
                                          </p:spTgt>
                                        </p:tgtEl>
                                      </p:cBhvr>
                                    </p:animEffect>
                                  </p:childTnLst>
                                </p:cTn>
                              </p:par>
                            </p:childTnLst>
                          </p:cTn>
                        </p:par>
                        <p:par>
                          <p:cTn id="23" fill="hold">
                            <p:stCondLst>
                              <p:cond delay="9100"/>
                            </p:stCondLst>
                            <p:childTnLst>
                              <p:par>
                                <p:cTn id="24" presetID="21" presetClass="entr" presetSubtype="1" fill="hold" grpId="0" nodeType="after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wheel(1)">
                                      <p:cBhvr>
                                        <p:cTn id="26" dur="2000"/>
                                        <p:tgtEl>
                                          <p:spTgt spid="3">
                                            <p:txEl>
                                              <p:pRg st="3" end="3"/>
                                            </p:txEl>
                                          </p:spTgt>
                                        </p:tgtEl>
                                      </p:cBhvr>
                                    </p:animEffect>
                                  </p:childTnLst>
                                </p:cTn>
                              </p:par>
                            </p:childTnLst>
                          </p:cTn>
                        </p:par>
                        <p:par>
                          <p:cTn id="27" fill="hold">
                            <p:stCondLst>
                              <p:cond delay="11100"/>
                            </p:stCondLst>
                            <p:childTnLst>
                              <p:par>
                                <p:cTn id="28" presetID="21" presetClass="entr" presetSubtype="1" fill="hold" grpId="0" nodeType="after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wheel(1)">
                                      <p:cBhvr>
                                        <p:cTn id="30" dur="2000"/>
                                        <p:tgtEl>
                                          <p:spTgt spid="3">
                                            <p:txEl>
                                              <p:pRg st="4" end="4"/>
                                            </p:txEl>
                                          </p:spTgt>
                                        </p:tgtEl>
                                      </p:cBhvr>
                                    </p:animEffect>
                                  </p:childTnLst>
                                </p:cTn>
                              </p:par>
                            </p:childTnLst>
                          </p:cTn>
                        </p:par>
                        <p:par>
                          <p:cTn id="31" fill="hold">
                            <p:stCondLst>
                              <p:cond delay="13100"/>
                            </p:stCondLst>
                            <p:childTnLst>
                              <p:par>
                                <p:cTn id="32" presetID="21" presetClass="entr" presetSubtype="1" fill="hold" grpId="0" nodeType="after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wheel(1)">
                                      <p:cBhvr>
                                        <p:cTn id="34"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20</a:t>
            </a:fld>
            <a:endParaRPr lang="fr-BE" dirty="0"/>
          </a:p>
        </p:txBody>
      </p:sp>
      <p:sp>
        <p:nvSpPr>
          <p:cNvPr id="5" name="ZoneTexte 4"/>
          <p:cNvSpPr txBox="1"/>
          <p:nvPr/>
        </p:nvSpPr>
        <p:spPr>
          <a:xfrm>
            <a:off x="946959" y="779526"/>
            <a:ext cx="4551839" cy="1200329"/>
          </a:xfrm>
          <a:prstGeom prst="rect">
            <a:avLst/>
          </a:prstGeom>
          <a:noFill/>
        </p:spPr>
        <p:txBody>
          <a:bodyPr wrap="square" rtlCol="0">
            <a:spAutoFit/>
          </a:bodyPr>
          <a:lstStyle/>
          <a:p>
            <a:r>
              <a:rPr lang="fr-BE" sz="7200" dirty="0" smtClean="0">
                <a:latin typeface="French Script MT" panose="03020402040607040605" pitchFamily="66" charset="0"/>
              </a:rPr>
              <a:t>Léopold </a:t>
            </a:r>
            <a:r>
              <a:rPr lang="fr-BE" sz="7200" dirty="0" err="1" smtClean="0">
                <a:latin typeface="French Script MT" panose="03020402040607040605" pitchFamily="66" charset="0"/>
              </a:rPr>
              <a:t>Dasoul</a:t>
            </a:r>
            <a:endParaRPr lang="fr-BE" sz="7200" dirty="0">
              <a:latin typeface="French Script MT" panose="03020402040607040605" pitchFamily="66" charset="0"/>
            </a:endParaRPr>
          </a:p>
        </p:txBody>
      </p:sp>
      <p:sp>
        <p:nvSpPr>
          <p:cNvPr id="6" name="ZoneTexte 5"/>
          <p:cNvSpPr txBox="1"/>
          <p:nvPr/>
        </p:nvSpPr>
        <p:spPr>
          <a:xfrm>
            <a:off x="1506761" y="2365967"/>
            <a:ext cx="3432238" cy="2031325"/>
          </a:xfrm>
          <a:prstGeom prst="rect">
            <a:avLst/>
          </a:prstGeom>
          <a:noFill/>
        </p:spPr>
        <p:txBody>
          <a:bodyPr wrap="square" rtlCol="0">
            <a:spAutoFit/>
          </a:bodyPr>
          <a:lstStyle/>
          <a:p>
            <a:pPr algn="ctr"/>
            <a:r>
              <a:rPr lang="fr-BE" dirty="0" smtClean="0"/>
              <a:t>Né le ? – 69 ans</a:t>
            </a:r>
          </a:p>
          <a:p>
            <a:pPr algn="ctr"/>
            <a:r>
              <a:rPr lang="fr-BE" dirty="0" smtClean="0"/>
              <a:t>Décédé le ?</a:t>
            </a:r>
          </a:p>
          <a:p>
            <a:pPr algn="ctr"/>
            <a:r>
              <a:rPr lang="fr-BE" dirty="0" smtClean="0"/>
              <a:t>Inhumé le 8 février 1944</a:t>
            </a:r>
          </a:p>
          <a:p>
            <a:pPr algn="ctr"/>
            <a:r>
              <a:rPr lang="fr-BE" dirty="0" smtClean="0"/>
              <a:t>Époux de Madame Bertrand</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a:t>
            </a:r>
          </a:p>
          <a:p>
            <a:pPr algn="ctr"/>
            <a:r>
              <a:rPr lang="fr-BE" dirty="0" smtClean="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8245609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200</a:t>
            </a:fld>
            <a:endParaRPr lang="fr-BE" dirty="0"/>
          </a:p>
        </p:txBody>
      </p:sp>
      <p:sp>
        <p:nvSpPr>
          <p:cNvPr id="5" name="ZoneTexte 4"/>
          <p:cNvSpPr txBox="1"/>
          <p:nvPr/>
        </p:nvSpPr>
        <p:spPr>
          <a:xfrm>
            <a:off x="967926" y="779526"/>
            <a:ext cx="5236931" cy="1200329"/>
          </a:xfrm>
          <a:prstGeom prst="rect">
            <a:avLst/>
          </a:prstGeom>
          <a:noFill/>
        </p:spPr>
        <p:txBody>
          <a:bodyPr wrap="square" rtlCol="0">
            <a:spAutoFit/>
          </a:bodyPr>
          <a:lstStyle/>
          <a:p>
            <a:r>
              <a:rPr lang="fr-BE" sz="7200" dirty="0" smtClean="0">
                <a:latin typeface="French Script MT" panose="03020402040607040605" pitchFamily="66" charset="0"/>
              </a:rPr>
              <a:t>Emile </a:t>
            </a:r>
            <a:r>
              <a:rPr lang="fr-BE" sz="7200" dirty="0" err="1" smtClean="0">
                <a:latin typeface="French Script MT" panose="03020402040607040605" pitchFamily="66" charset="0"/>
              </a:rPr>
              <a:t>Delcommune</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1895 – 67 ans</a:t>
            </a:r>
          </a:p>
          <a:p>
            <a:pPr algn="ctr"/>
            <a:r>
              <a:rPr lang="fr-BE" dirty="0" smtClean="0"/>
              <a:t>Décédé le 28 </a:t>
            </a:r>
            <a:r>
              <a:rPr lang="fr-BE" dirty="0"/>
              <a:t>décembre </a:t>
            </a:r>
            <a:r>
              <a:rPr lang="fr-BE" dirty="0" smtClean="0"/>
              <a:t>1962</a:t>
            </a:r>
          </a:p>
          <a:p>
            <a:pPr algn="ctr"/>
            <a:r>
              <a:rPr lang="fr-BE" dirty="0" smtClean="0"/>
              <a:t>Inhumé</a:t>
            </a:r>
          </a:p>
          <a:p>
            <a:pPr algn="ctr"/>
            <a:r>
              <a:rPr lang="fr-BE" dirty="0" smtClean="0"/>
              <a:t>Epoux de Madame </a:t>
            </a:r>
            <a:r>
              <a:rPr lang="fr-BE" dirty="0" err="1" smtClean="0"/>
              <a:t>Bronckart</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t>
            </a:r>
            <a:r>
              <a:rPr lang="fr-BE" dirty="0"/>
              <a:t>B</a:t>
            </a:r>
            <a:endParaRPr lang="fr-BE" dirty="0" smtClean="0"/>
          </a:p>
          <a:p>
            <a:pPr algn="ctr"/>
            <a:r>
              <a:rPr lang="fr-BE" dirty="0" smtClean="0"/>
              <a:t>Tombe 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7862865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201</a:t>
            </a:fld>
            <a:endParaRPr lang="fr-BE" dirty="0"/>
          </a:p>
        </p:txBody>
      </p:sp>
      <p:sp>
        <p:nvSpPr>
          <p:cNvPr id="5" name="ZoneTexte 4"/>
          <p:cNvSpPr txBox="1"/>
          <p:nvPr/>
        </p:nvSpPr>
        <p:spPr>
          <a:xfrm>
            <a:off x="232245" y="797052"/>
            <a:ext cx="6310832" cy="1200329"/>
          </a:xfrm>
          <a:prstGeom prst="rect">
            <a:avLst/>
          </a:prstGeom>
          <a:noFill/>
        </p:spPr>
        <p:txBody>
          <a:bodyPr wrap="square" rtlCol="0">
            <a:spAutoFit/>
          </a:bodyPr>
          <a:lstStyle/>
          <a:p>
            <a:r>
              <a:rPr lang="fr-BE" sz="7200" dirty="0" smtClean="0">
                <a:latin typeface="French Script MT" panose="03020402040607040605" pitchFamily="66" charset="0"/>
              </a:rPr>
              <a:t>Rodolphe </a:t>
            </a:r>
            <a:r>
              <a:rPr lang="fr-BE" sz="7200" dirty="0" err="1" smtClean="0">
                <a:latin typeface="French Script MT" panose="03020402040607040605" pitchFamily="66" charset="0"/>
              </a:rPr>
              <a:t>Depelsenaire</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1919 – 26 ans</a:t>
            </a:r>
          </a:p>
          <a:p>
            <a:pPr algn="ctr"/>
            <a:r>
              <a:rPr lang="fr-BE" dirty="0" smtClean="0"/>
              <a:t>Décédé le </a:t>
            </a:r>
            <a:r>
              <a:rPr lang="fr-BE" dirty="0"/>
              <a:t>3 mai 1945</a:t>
            </a:r>
            <a:endParaRPr lang="fr-BE" dirty="0" smtClean="0"/>
          </a:p>
          <a:p>
            <a:pPr algn="ctr"/>
            <a:r>
              <a:rPr lang="fr-BE" dirty="0" smtClean="0"/>
              <a:t>Inhumé à </a:t>
            </a:r>
            <a:r>
              <a:rPr lang="fr-BE" dirty="0" err="1" smtClean="0"/>
              <a:t>Robermont</a:t>
            </a:r>
            <a:r>
              <a:rPr lang="fr-BE" dirty="0" smtClean="0"/>
              <a:t> en 1951</a:t>
            </a:r>
          </a:p>
          <a:p>
            <a:pPr algn="ctr"/>
            <a:r>
              <a:rPr lang="fr-BE" dirty="0" smtClean="0"/>
              <a:t>Célibataire</a:t>
            </a:r>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t>
            </a:r>
            <a:r>
              <a:rPr lang="fr-BE" dirty="0"/>
              <a:t>B</a:t>
            </a:r>
            <a:endParaRPr lang="fr-BE" dirty="0" smtClean="0"/>
          </a:p>
          <a:p>
            <a:pPr algn="ctr"/>
            <a:r>
              <a:rPr lang="fr-BE" dirty="0" smtClean="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6812807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202</a:t>
            </a:fld>
            <a:endParaRPr lang="fr-BE" dirty="0"/>
          </a:p>
        </p:txBody>
      </p:sp>
      <p:sp>
        <p:nvSpPr>
          <p:cNvPr id="5" name="ZoneTexte 4"/>
          <p:cNvSpPr txBox="1"/>
          <p:nvPr/>
        </p:nvSpPr>
        <p:spPr>
          <a:xfrm>
            <a:off x="1224641" y="779526"/>
            <a:ext cx="4326039" cy="1200329"/>
          </a:xfrm>
          <a:prstGeom prst="rect">
            <a:avLst/>
          </a:prstGeom>
          <a:noFill/>
        </p:spPr>
        <p:txBody>
          <a:bodyPr wrap="square" rtlCol="0">
            <a:spAutoFit/>
          </a:bodyPr>
          <a:lstStyle/>
          <a:p>
            <a:r>
              <a:rPr lang="fr-BE" sz="7200" dirty="0" smtClean="0">
                <a:latin typeface="French Script MT" panose="03020402040607040605" pitchFamily="66" charset="0"/>
              </a:rPr>
              <a:t>Frédéric </a:t>
            </a:r>
            <a:r>
              <a:rPr lang="fr-BE" sz="7200" dirty="0" err="1" smtClean="0">
                <a:latin typeface="French Script MT" panose="03020402040607040605" pitchFamily="66" charset="0"/>
              </a:rPr>
              <a:t>Deslat</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1911 – 66 ans</a:t>
            </a:r>
          </a:p>
          <a:p>
            <a:pPr algn="ctr"/>
            <a:r>
              <a:rPr lang="fr-BE" dirty="0" smtClean="0"/>
              <a:t>Décédé le 10 </a:t>
            </a:r>
            <a:r>
              <a:rPr lang="fr-BE" dirty="0"/>
              <a:t>août 1977</a:t>
            </a:r>
            <a:endParaRPr lang="fr-BE" dirty="0" smtClean="0"/>
          </a:p>
          <a:p>
            <a:pPr algn="ctr"/>
            <a:r>
              <a:rPr lang="fr-BE" dirty="0" smtClean="0"/>
              <a:t>Inhumé</a:t>
            </a:r>
          </a:p>
          <a:p>
            <a:pPr algn="ctr"/>
            <a:r>
              <a:rPr lang="fr-BE" dirty="0" smtClean="0"/>
              <a:t>Epoux de Madame </a:t>
            </a:r>
            <a:r>
              <a:rPr lang="fr-BE" dirty="0" err="1" smtClean="0"/>
              <a:t>Elen</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t>
            </a:r>
            <a:r>
              <a:rPr lang="fr-BE" dirty="0"/>
              <a:t>B</a:t>
            </a:r>
            <a:endParaRPr lang="fr-BE" dirty="0" smtClean="0"/>
          </a:p>
          <a:p>
            <a:pPr algn="ctr"/>
            <a:r>
              <a:rPr lang="fr-BE" dirty="0" smtClean="0"/>
              <a:t>Tombe 50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647252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203</a:t>
            </a:fld>
            <a:endParaRPr lang="fr-BE" dirty="0"/>
          </a:p>
        </p:txBody>
      </p:sp>
      <p:sp>
        <p:nvSpPr>
          <p:cNvPr id="5" name="ZoneTexte 4"/>
          <p:cNvSpPr txBox="1"/>
          <p:nvPr/>
        </p:nvSpPr>
        <p:spPr>
          <a:xfrm>
            <a:off x="1343884" y="779526"/>
            <a:ext cx="4087554" cy="1200329"/>
          </a:xfrm>
          <a:prstGeom prst="rect">
            <a:avLst/>
          </a:prstGeom>
          <a:noFill/>
        </p:spPr>
        <p:txBody>
          <a:bodyPr wrap="square" rtlCol="0">
            <a:spAutoFit/>
          </a:bodyPr>
          <a:lstStyle/>
          <a:p>
            <a:r>
              <a:rPr lang="fr-BE" sz="7200" dirty="0" smtClean="0">
                <a:latin typeface="French Script MT" panose="03020402040607040605" pitchFamily="66" charset="0"/>
              </a:rPr>
              <a:t>Albert </a:t>
            </a:r>
            <a:r>
              <a:rPr lang="fr-BE" sz="7200" dirty="0" err="1" smtClean="0">
                <a:latin typeface="French Script MT" panose="03020402040607040605" pitchFamily="66" charset="0"/>
              </a:rPr>
              <a:t>Dewitte</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1916 – 29 ans</a:t>
            </a:r>
          </a:p>
          <a:p>
            <a:pPr algn="ctr"/>
            <a:r>
              <a:rPr lang="fr-BE" dirty="0" smtClean="0"/>
              <a:t>Décédé le </a:t>
            </a:r>
            <a:r>
              <a:rPr lang="fr-BE" dirty="0"/>
              <a:t>en avril </a:t>
            </a:r>
            <a:r>
              <a:rPr lang="fr-BE" dirty="0" smtClean="0"/>
              <a:t>1945</a:t>
            </a:r>
          </a:p>
          <a:p>
            <a:pPr algn="ctr"/>
            <a:r>
              <a:rPr lang="fr-BE" dirty="0" smtClean="0"/>
              <a:t>Inhumé le à </a:t>
            </a:r>
            <a:r>
              <a:rPr lang="fr-BE" dirty="0" err="1" smtClean="0"/>
              <a:t>Robermont</a:t>
            </a:r>
            <a:r>
              <a:rPr lang="fr-BE" dirty="0" smtClean="0"/>
              <a:t> en 1961</a:t>
            </a:r>
          </a:p>
          <a:p>
            <a:pPr algn="ctr"/>
            <a:r>
              <a:rPr lang="fr-BE" dirty="0" smtClean="0"/>
              <a:t>Célibataire</a:t>
            </a:r>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t>
            </a:r>
            <a:r>
              <a:rPr lang="fr-BE" dirty="0"/>
              <a:t>B</a:t>
            </a:r>
            <a:endParaRPr lang="fr-BE" dirty="0" smtClean="0"/>
          </a:p>
          <a:p>
            <a:pPr algn="ctr"/>
            <a:r>
              <a:rPr lang="fr-BE" dirty="0" smtClean="0"/>
              <a:t>Tombe 34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850486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204</a:t>
            </a:fld>
            <a:endParaRPr lang="fr-BE" dirty="0"/>
          </a:p>
        </p:txBody>
      </p:sp>
      <p:sp>
        <p:nvSpPr>
          <p:cNvPr id="5" name="ZoneTexte 4"/>
          <p:cNvSpPr txBox="1"/>
          <p:nvPr/>
        </p:nvSpPr>
        <p:spPr>
          <a:xfrm>
            <a:off x="1388636" y="779526"/>
            <a:ext cx="3998049" cy="1200329"/>
          </a:xfrm>
          <a:prstGeom prst="rect">
            <a:avLst/>
          </a:prstGeom>
          <a:noFill/>
        </p:spPr>
        <p:txBody>
          <a:bodyPr wrap="square" rtlCol="0">
            <a:spAutoFit/>
          </a:bodyPr>
          <a:lstStyle/>
          <a:p>
            <a:r>
              <a:rPr lang="fr-BE" sz="7200" dirty="0" smtClean="0">
                <a:latin typeface="French Script MT" panose="03020402040607040605" pitchFamily="66" charset="0"/>
              </a:rPr>
              <a:t>André </a:t>
            </a:r>
            <a:r>
              <a:rPr lang="fr-BE" sz="7200" dirty="0" err="1" smtClean="0">
                <a:latin typeface="French Script MT" panose="03020402040607040605" pitchFamily="66" charset="0"/>
              </a:rPr>
              <a:t>Duguet</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1905 – 69 ans</a:t>
            </a:r>
          </a:p>
          <a:p>
            <a:pPr algn="ctr"/>
            <a:r>
              <a:rPr lang="fr-BE" dirty="0" smtClean="0"/>
              <a:t>Décédé le </a:t>
            </a:r>
            <a:r>
              <a:rPr lang="fr-BE" dirty="0"/>
              <a:t>en février 1974</a:t>
            </a:r>
            <a:endParaRPr lang="fr-BE" dirty="0" smtClean="0"/>
          </a:p>
          <a:p>
            <a:pPr algn="ctr"/>
            <a:r>
              <a:rPr lang="fr-BE" dirty="0" smtClean="0"/>
              <a:t>Inhumé</a:t>
            </a:r>
          </a:p>
          <a:p>
            <a:pPr algn="ctr"/>
            <a:r>
              <a:rPr lang="fr-BE" dirty="0" smtClean="0"/>
              <a:t>Epoux de Madame </a:t>
            </a:r>
            <a:r>
              <a:rPr lang="fr-BE" dirty="0" err="1" smtClean="0"/>
              <a:t>Demarche</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t>
            </a:r>
            <a:r>
              <a:rPr lang="fr-BE" dirty="0"/>
              <a:t>B</a:t>
            </a:r>
            <a:endParaRPr lang="fr-BE" dirty="0" smtClean="0"/>
          </a:p>
          <a:p>
            <a:pPr algn="ctr"/>
            <a:r>
              <a:rPr lang="fr-BE" dirty="0" smtClean="0"/>
              <a:t>Tombe 47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1093442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205</a:t>
            </a:fld>
            <a:endParaRPr lang="fr-BE" dirty="0"/>
          </a:p>
        </p:txBody>
      </p:sp>
      <p:sp>
        <p:nvSpPr>
          <p:cNvPr id="5" name="ZoneTexte 4"/>
          <p:cNvSpPr txBox="1"/>
          <p:nvPr/>
        </p:nvSpPr>
        <p:spPr>
          <a:xfrm>
            <a:off x="1446383" y="779526"/>
            <a:ext cx="3882555" cy="1200329"/>
          </a:xfrm>
          <a:prstGeom prst="rect">
            <a:avLst/>
          </a:prstGeom>
          <a:noFill/>
        </p:spPr>
        <p:txBody>
          <a:bodyPr wrap="square" rtlCol="0">
            <a:spAutoFit/>
          </a:bodyPr>
          <a:lstStyle/>
          <a:p>
            <a:r>
              <a:rPr lang="fr-BE" sz="7200" dirty="0" smtClean="0">
                <a:latin typeface="French Script MT" panose="03020402040607040605" pitchFamily="66" charset="0"/>
              </a:rPr>
              <a:t>Joseph </a:t>
            </a:r>
            <a:r>
              <a:rPr lang="fr-BE" sz="7200" dirty="0" err="1" smtClean="0">
                <a:latin typeface="French Script MT" panose="03020402040607040605" pitchFamily="66" charset="0"/>
              </a:rPr>
              <a:t>Eyben</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1895 – 49 ans</a:t>
            </a:r>
          </a:p>
          <a:p>
            <a:pPr algn="ctr"/>
            <a:r>
              <a:rPr lang="fr-BE" dirty="0" smtClean="0"/>
              <a:t>Décédé le 15 </a:t>
            </a:r>
            <a:r>
              <a:rPr lang="fr-BE" dirty="0"/>
              <a:t>avril 1944</a:t>
            </a:r>
            <a:endParaRPr lang="fr-BE" dirty="0" smtClean="0"/>
          </a:p>
          <a:p>
            <a:pPr algn="ctr"/>
            <a:r>
              <a:rPr lang="fr-BE" dirty="0" smtClean="0"/>
              <a:t>Inhumé à </a:t>
            </a:r>
            <a:r>
              <a:rPr lang="fr-BE" dirty="0" err="1" smtClean="0"/>
              <a:t>Robermont</a:t>
            </a:r>
            <a:r>
              <a:rPr lang="fr-BE" dirty="0" smtClean="0"/>
              <a:t> en 1951</a:t>
            </a:r>
          </a:p>
          <a:p>
            <a:pPr algn="ctr"/>
            <a:r>
              <a:rPr lang="fr-BE" dirty="0" smtClean="0"/>
              <a:t>Epoux de Madame </a:t>
            </a:r>
            <a:r>
              <a:rPr lang="fr-BE" dirty="0" err="1" smtClean="0"/>
              <a:t>Bronckaert</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t>
            </a:r>
            <a:r>
              <a:rPr lang="fr-BE" dirty="0"/>
              <a:t>B</a:t>
            </a:r>
            <a:endParaRPr lang="fr-BE" dirty="0" smtClean="0"/>
          </a:p>
          <a:p>
            <a:pPr algn="ctr"/>
            <a:r>
              <a:rPr lang="fr-BE" dirty="0" smtClean="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255050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206</a:t>
            </a:fld>
            <a:endParaRPr lang="fr-BE" dirty="0"/>
          </a:p>
        </p:txBody>
      </p:sp>
      <p:sp>
        <p:nvSpPr>
          <p:cNvPr id="5" name="ZoneTexte 4"/>
          <p:cNvSpPr txBox="1"/>
          <p:nvPr/>
        </p:nvSpPr>
        <p:spPr>
          <a:xfrm>
            <a:off x="1569604" y="779526"/>
            <a:ext cx="3636114" cy="1200329"/>
          </a:xfrm>
          <a:prstGeom prst="rect">
            <a:avLst/>
          </a:prstGeom>
          <a:noFill/>
        </p:spPr>
        <p:txBody>
          <a:bodyPr wrap="square" rtlCol="0">
            <a:spAutoFit/>
          </a:bodyPr>
          <a:lstStyle/>
          <a:p>
            <a:r>
              <a:rPr lang="fr-BE" sz="7200" dirty="0" smtClean="0">
                <a:latin typeface="French Script MT" panose="03020402040607040605" pitchFamily="66" charset="0"/>
              </a:rPr>
              <a:t>Jean </a:t>
            </a:r>
            <a:r>
              <a:rPr lang="fr-BE" sz="7200" dirty="0" err="1" smtClean="0">
                <a:latin typeface="French Script MT" panose="03020402040607040605" pitchFamily="66" charset="0"/>
              </a:rPr>
              <a:t>Fagard</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1921  – 24 ans</a:t>
            </a:r>
          </a:p>
          <a:p>
            <a:pPr algn="ctr"/>
            <a:r>
              <a:rPr lang="fr-BE" dirty="0" smtClean="0"/>
              <a:t>Décédé en </a:t>
            </a:r>
            <a:r>
              <a:rPr lang="fr-BE" dirty="0"/>
              <a:t>avril </a:t>
            </a:r>
            <a:r>
              <a:rPr lang="fr-BE" dirty="0" smtClean="0"/>
              <a:t>1945</a:t>
            </a:r>
          </a:p>
          <a:p>
            <a:pPr algn="ctr"/>
            <a:r>
              <a:rPr lang="fr-BE" dirty="0" smtClean="0"/>
              <a:t>Inhumé à </a:t>
            </a:r>
            <a:r>
              <a:rPr lang="fr-BE" dirty="0" err="1" smtClean="0"/>
              <a:t>Robermont</a:t>
            </a:r>
            <a:r>
              <a:rPr lang="fr-BE" dirty="0" smtClean="0"/>
              <a:t> en 1958</a:t>
            </a:r>
          </a:p>
          <a:p>
            <a:pPr algn="ctr"/>
            <a:r>
              <a:rPr lang="fr-BE" dirty="0" smtClean="0"/>
              <a:t>Epoux de Madame </a:t>
            </a:r>
            <a:r>
              <a:rPr lang="fr-BE" dirty="0" err="1" smtClean="0"/>
              <a:t>Hornbacher</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t>
            </a:r>
            <a:r>
              <a:rPr lang="fr-BE" dirty="0"/>
              <a:t>B</a:t>
            </a:r>
            <a:endParaRPr lang="fr-BE" dirty="0" smtClean="0"/>
          </a:p>
          <a:p>
            <a:pPr algn="ctr"/>
            <a:r>
              <a:rPr lang="fr-BE" dirty="0" smtClean="0"/>
              <a:t>Tombe 30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1052164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207</a:t>
            </a:fld>
            <a:endParaRPr lang="fr-BE" dirty="0"/>
          </a:p>
        </p:txBody>
      </p:sp>
      <p:sp>
        <p:nvSpPr>
          <p:cNvPr id="5" name="ZoneTexte 4"/>
          <p:cNvSpPr txBox="1"/>
          <p:nvPr/>
        </p:nvSpPr>
        <p:spPr>
          <a:xfrm>
            <a:off x="1496267" y="779526"/>
            <a:ext cx="3782788" cy="1200329"/>
          </a:xfrm>
          <a:prstGeom prst="rect">
            <a:avLst/>
          </a:prstGeom>
          <a:noFill/>
        </p:spPr>
        <p:txBody>
          <a:bodyPr wrap="square" rtlCol="0">
            <a:spAutoFit/>
          </a:bodyPr>
          <a:lstStyle/>
          <a:p>
            <a:r>
              <a:rPr lang="fr-BE" sz="7200" dirty="0" smtClean="0">
                <a:latin typeface="French Script MT" panose="03020402040607040605" pitchFamily="66" charset="0"/>
              </a:rPr>
              <a:t>Mr </a:t>
            </a:r>
            <a:r>
              <a:rPr lang="fr-BE" sz="7200" dirty="0" err="1" smtClean="0">
                <a:latin typeface="French Script MT" panose="03020402040607040605" pitchFamily="66" charset="0"/>
              </a:rPr>
              <a:t>Fagard</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1920 – 67 ans</a:t>
            </a:r>
          </a:p>
          <a:p>
            <a:pPr algn="ctr"/>
            <a:r>
              <a:rPr lang="fr-BE" dirty="0" smtClean="0"/>
              <a:t>Décédé le 6 </a:t>
            </a:r>
            <a:r>
              <a:rPr lang="fr-BE" dirty="0"/>
              <a:t>décembre 1987</a:t>
            </a:r>
            <a:endParaRPr lang="fr-BE" dirty="0" smtClean="0"/>
          </a:p>
          <a:p>
            <a:pPr algn="ctr"/>
            <a:r>
              <a:rPr lang="fr-BE" dirty="0" smtClean="0"/>
              <a:t>Inhumé</a:t>
            </a:r>
          </a:p>
          <a:p>
            <a:pPr algn="ctr"/>
            <a:r>
              <a:rPr lang="fr-BE" dirty="0" smtClean="0"/>
              <a:t>Epoux de Madame Marotte</a:t>
            </a:r>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t>
            </a:r>
            <a:r>
              <a:rPr lang="fr-BE" dirty="0"/>
              <a:t>B</a:t>
            </a:r>
            <a:endParaRPr lang="fr-BE" dirty="0" smtClean="0"/>
          </a:p>
          <a:p>
            <a:pPr algn="ctr"/>
            <a:r>
              <a:rPr lang="fr-BE" dirty="0" smtClean="0"/>
              <a:t>Tombe 52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4098752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208</a:t>
            </a:fld>
            <a:endParaRPr lang="fr-BE" dirty="0"/>
          </a:p>
        </p:txBody>
      </p:sp>
      <p:sp>
        <p:nvSpPr>
          <p:cNvPr id="5" name="ZoneTexte 4"/>
          <p:cNvSpPr txBox="1"/>
          <p:nvPr/>
        </p:nvSpPr>
        <p:spPr>
          <a:xfrm>
            <a:off x="1461004" y="866612"/>
            <a:ext cx="3853313" cy="1200329"/>
          </a:xfrm>
          <a:prstGeom prst="rect">
            <a:avLst/>
          </a:prstGeom>
          <a:noFill/>
        </p:spPr>
        <p:txBody>
          <a:bodyPr wrap="square" rtlCol="0">
            <a:spAutoFit/>
          </a:bodyPr>
          <a:lstStyle/>
          <a:p>
            <a:r>
              <a:rPr lang="fr-BE" sz="7200" dirty="0" smtClean="0">
                <a:latin typeface="French Script MT" panose="03020402040607040605" pitchFamily="66" charset="0"/>
              </a:rPr>
              <a:t>Ernest Gérard</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1889 – 63 ans</a:t>
            </a:r>
          </a:p>
          <a:p>
            <a:pPr algn="ctr"/>
            <a:r>
              <a:rPr lang="fr-BE" dirty="0" smtClean="0"/>
              <a:t>Décédé le 21 </a:t>
            </a:r>
            <a:r>
              <a:rPr lang="fr-BE" dirty="0"/>
              <a:t>juin </a:t>
            </a:r>
            <a:r>
              <a:rPr lang="fr-BE" dirty="0" smtClean="0"/>
              <a:t>1952</a:t>
            </a:r>
          </a:p>
          <a:p>
            <a:pPr algn="ctr"/>
            <a:r>
              <a:rPr lang="fr-BE" dirty="0" smtClean="0"/>
              <a:t>Inhumé </a:t>
            </a:r>
          </a:p>
          <a:p>
            <a:pPr algn="ctr"/>
            <a:r>
              <a:rPr lang="fr-BE" dirty="0" smtClean="0"/>
              <a:t>Epoux de Madame Lejeune</a:t>
            </a:r>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t>
            </a:r>
            <a:r>
              <a:rPr lang="fr-BE" dirty="0"/>
              <a:t>B</a:t>
            </a:r>
            <a:endParaRPr lang="fr-BE" dirty="0" smtClean="0"/>
          </a:p>
          <a:p>
            <a:pPr algn="ctr"/>
            <a:r>
              <a:rPr lang="fr-BE" dirty="0" smtClean="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380556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209</a:t>
            </a:fld>
            <a:endParaRPr lang="fr-BE" dirty="0"/>
          </a:p>
        </p:txBody>
      </p:sp>
      <p:sp>
        <p:nvSpPr>
          <p:cNvPr id="5" name="ZoneTexte 4"/>
          <p:cNvSpPr txBox="1"/>
          <p:nvPr/>
        </p:nvSpPr>
        <p:spPr>
          <a:xfrm>
            <a:off x="1703450" y="779526"/>
            <a:ext cx="3368421" cy="1200329"/>
          </a:xfrm>
          <a:prstGeom prst="rect">
            <a:avLst/>
          </a:prstGeom>
          <a:noFill/>
        </p:spPr>
        <p:txBody>
          <a:bodyPr wrap="square" rtlCol="0">
            <a:spAutoFit/>
          </a:bodyPr>
          <a:lstStyle/>
          <a:p>
            <a:r>
              <a:rPr lang="fr-BE" sz="7200" dirty="0" smtClean="0">
                <a:latin typeface="French Script MT" panose="03020402040607040605" pitchFamily="66" charset="0"/>
              </a:rPr>
              <a:t>Jean </a:t>
            </a:r>
            <a:r>
              <a:rPr lang="fr-BE" sz="7200" dirty="0" err="1" smtClean="0">
                <a:latin typeface="French Script MT" panose="03020402040607040605" pitchFamily="66" charset="0"/>
              </a:rPr>
              <a:t>Gielen</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1906 – 69 ans</a:t>
            </a:r>
          </a:p>
          <a:p>
            <a:pPr algn="ctr"/>
            <a:r>
              <a:rPr lang="fr-BE" dirty="0" smtClean="0"/>
              <a:t>Décédé le 29 </a:t>
            </a:r>
            <a:r>
              <a:rPr lang="fr-BE" dirty="0"/>
              <a:t>mars 1975</a:t>
            </a:r>
            <a:endParaRPr lang="fr-BE" dirty="0" smtClean="0"/>
          </a:p>
          <a:p>
            <a:pPr algn="ctr"/>
            <a:r>
              <a:rPr lang="fr-BE" dirty="0" smtClean="0"/>
              <a:t>Inhumé</a:t>
            </a:r>
          </a:p>
          <a:p>
            <a:pPr algn="ctr"/>
            <a:r>
              <a:rPr lang="fr-BE" dirty="0" smtClean="0"/>
              <a:t>Epoux de Madame </a:t>
            </a:r>
            <a:r>
              <a:rPr lang="fr-BE" dirty="0" err="1" smtClean="0"/>
              <a:t>Manheims</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t>
            </a:r>
            <a:r>
              <a:rPr lang="fr-BE" dirty="0"/>
              <a:t>B</a:t>
            </a:r>
            <a:endParaRPr lang="fr-BE" dirty="0" smtClean="0"/>
          </a:p>
          <a:p>
            <a:pPr algn="ctr"/>
            <a:r>
              <a:rPr lang="fr-BE" dirty="0" smtClean="0"/>
              <a:t>Tombe 48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041212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21</a:t>
            </a:fld>
            <a:endParaRPr lang="fr-BE" dirty="0"/>
          </a:p>
        </p:txBody>
      </p:sp>
      <p:sp>
        <p:nvSpPr>
          <p:cNvPr id="5" name="ZoneTexte 4"/>
          <p:cNvSpPr txBox="1"/>
          <p:nvPr/>
        </p:nvSpPr>
        <p:spPr>
          <a:xfrm>
            <a:off x="1154178" y="782875"/>
            <a:ext cx="4137402" cy="1200329"/>
          </a:xfrm>
          <a:prstGeom prst="rect">
            <a:avLst/>
          </a:prstGeom>
          <a:noFill/>
        </p:spPr>
        <p:txBody>
          <a:bodyPr wrap="square" rtlCol="0">
            <a:spAutoFit/>
          </a:bodyPr>
          <a:lstStyle/>
          <a:p>
            <a:r>
              <a:rPr lang="fr-BE" sz="7200" dirty="0" smtClean="0">
                <a:latin typeface="French Script MT" panose="03020402040607040605" pitchFamily="66" charset="0"/>
              </a:rPr>
              <a:t>Charles </a:t>
            </a:r>
            <a:r>
              <a:rPr lang="fr-BE" sz="7200" dirty="0" err="1" smtClean="0">
                <a:latin typeface="French Script MT" panose="03020402040607040605" pitchFamily="66" charset="0"/>
              </a:rPr>
              <a:t>Dhelft</a:t>
            </a:r>
            <a:endParaRPr lang="fr-BE" sz="7200" dirty="0">
              <a:latin typeface="French Script MT" panose="03020402040607040605" pitchFamily="66" charset="0"/>
            </a:endParaRPr>
          </a:p>
        </p:txBody>
      </p:sp>
      <p:sp>
        <p:nvSpPr>
          <p:cNvPr id="6" name="ZoneTexte 5"/>
          <p:cNvSpPr txBox="1"/>
          <p:nvPr/>
        </p:nvSpPr>
        <p:spPr>
          <a:xfrm>
            <a:off x="1506761" y="2365967"/>
            <a:ext cx="3432238" cy="2031325"/>
          </a:xfrm>
          <a:prstGeom prst="rect">
            <a:avLst/>
          </a:prstGeom>
          <a:noFill/>
        </p:spPr>
        <p:txBody>
          <a:bodyPr wrap="square" rtlCol="0">
            <a:spAutoFit/>
          </a:bodyPr>
          <a:lstStyle/>
          <a:p>
            <a:pPr algn="ctr"/>
            <a:r>
              <a:rPr lang="fr-BE" dirty="0" smtClean="0"/>
              <a:t>Né le ? – 59 ans</a:t>
            </a:r>
          </a:p>
          <a:p>
            <a:pPr algn="ctr"/>
            <a:r>
              <a:rPr lang="fr-BE" dirty="0" smtClean="0"/>
              <a:t>Décédé le ?</a:t>
            </a:r>
          </a:p>
          <a:p>
            <a:pPr algn="ctr"/>
            <a:r>
              <a:rPr lang="fr-BE" dirty="0" smtClean="0"/>
              <a:t>Inhumé le 1 décembre 1945</a:t>
            </a:r>
          </a:p>
          <a:p>
            <a:pPr algn="ctr"/>
            <a:r>
              <a:rPr lang="fr-BE" dirty="0" smtClean="0"/>
              <a:t>Époux de Madame Noëlle</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a:t>
            </a:r>
          </a:p>
          <a:p>
            <a:pPr algn="ctr"/>
            <a:r>
              <a:rPr lang="fr-BE" dirty="0" smtClean="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651996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210</a:t>
            </a:fld>
            <a:endParaRPr lang="fr-BE" dirty="0"/>
          </a:p>
        </p:txBody>
      </p:sp>
      <p:sp>
        <p:nvSpPr>
          <p:cNvPr id="5" name="ZoneTexte 4"/>
          <p:cNvSpPr txBox="1"/>
          <p:nvPr/>
        </p:nvSpPr>
        <p:spPr>
          <a:xfrm>
            <a:off x="1069324" y="779526"/>
            <a:ext cx="4636673" cy="1200329"/>
          </a:xfrm>
          <a:prstGeom prst="rect">
            <a:avLst/>
          </a:prstGeom>
          <a:noFill/>
        </p:spPr>
        <p:txBody>
          <a:bodyPr wrap="square" rtlCol="0">
            <a:spAutoFit/>
          </a:bodyPr>
          <a:lstStyle/>
          <a:p>
            <a:r>
              <a:rPr lang="fr-BE" sz="7200" dirty="0" smtClean="0">
                <a:latin typeface="French Script MT" panose="03020402040607040605" pitchFamily="66" charset="0"/>
              </a:rPr>
              <a:t>Damien </a:t>
            </a:r>
            <a:r>
              <a:rPr lang="fr-BE" sz="7200" dirty="0" err="1" smtClean="0">
                <a:latin typeface="French Script MT" panose="03020402040607040605" pitchFamily="66" charset="0"/>
              </a:rPr>
              <a:t>Gilkinet</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1920 – 25 ans</a:t>
            </a:r>
          </a:p>
          <a:p>
            <a:pPr algn="ctr"/>
            <a:r>
              <a:rPr lang="fr-BE" dirty="0" smtClean="0"/>
              <a:t>Décédé  </a:t>
            </a:r>
            <a:r>
              <a:rPr lang="fr-BE" dirty="0"/>
              <a:t>en août 1945</a:t>
            </a:r>
            <a:endParaRPr lang="fr-BE" dirty="0" smtClean="0"/>
          </a:p>
          <a:p>
            <a:pPr algn="ctr"/>
            <a:r>
              <a:rPr lang="fr-BE" dirty="0" smtClean="0"/>
              <a:t>Inhumé à </a:t>
            </a:r>
            <a:r>
              <a:rPr lang="fr-BE" dirty="0" err="1" smtClean="0"/>
              <a:t>Robermont</a:t>
            </a:r>
            <a:r>
              <a:rPr lang="fr-BE" dirty="0" smtClean="0"/>
              <a:t> en 1954</a:t>
            </a:r>
          </a:p>
          <a:p>
            <a:pPr algn="ctr"/>
            <a:r>
              <a:rPr lang="fr-BE" dirty="0" smtClean="0"/>
              <a:t>Célibataire</a:t>
            </a:r>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t>
            </a:r>
            <a:r>
              <a:rPr lang="fr-BE" dirty="0"/>
              <a:t>B</a:t>
            </a:r>
            <a:endParaRPr lang="fr-BE" dirty="0" smtClean="0"/>
          </a:p>
          <a:p>
            <a:pPr algn="ctr"/>
            <a:r>
              <a:rPr lang="fr-BE" dirty="0" smtClean="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36817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211</a:t>
            </a:fld>
            <a:endParaRPr lang="fr-BE" dirty="0"/>
          </a:p>
        </p:txBody>
      </p:sp>
      <p:sp>
        <p:nvSpPr>
          <p:cNvPr id="5" name="ZoneTexte 4"/>
          <p:cNvSpPr txBox="1"/>
          <p:nvPr/>
        </p:nvSpPr>
        <p:spPr>
          <a:xfrm>
            <a:off x="1301824" y="779526"/>
            <a:ext cx="4171673" cy="1200329"/>
          </a:xfrm>
          <a:prstGeom prst="rect">
            <a:avLst/>
          </a:prstGeom>
          <a:noFill/>
        </p:spPr>
        <p:txBody>
          <a:bodyPr wrap="square" rtlCol="0">
            <a:spAutoFit/>
          </a:bodyPr>
          <a:lstStyle/>
          <a:p>
            <a:r>
              <a:rPr lang="fr-BE" sz="7200" dirty="0" smtClean="0">
                <a:latin typeface="French Script MT" panose="03020402040607040605" pitchFamily="66" charset="0"/>
              </a:rPr>
              <a:t>Joseph Hamel</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1892 – 52 ans</a:t>
            </a:r>
          </a:p>
          <a:p>
            <a:pPr algn="ctr"/>
            <a:r>
              <a:rPr lang="fr-BE" dirty="0" smtClean="0"/>
              <a:t>Décédé le 5 </a:t>
            </a:r>
            <a:r>
              <a:rPr lang="fr-BE" dirty="0"/>
              <a:t>septembre 1944</a:t>
            </a:r>
            <a:endParaRPr lang="fr-BE" dirty="0" smtClean="0"/>
          </a:p>
          <a:p>
            <a:pPr algn="ctr"/>
            <a:r>
              <a:rPr lang="fr-BE" dirty="0" smtClean="0"/>
              <a:t>Inhumé à </a:t>
            </a:r>
            <a:r>
              <a:rPr lang="fr-BE" dirty="0" err="1" smtClean="0"/>
              <a:t>Robermont</a:t>
            </a:r>
            <a:r>
              <a:rPr lang="fr-BE" dirty="0" smtClean="0"/>
              <a:t> en 1948</a:t>
            </a:r>
          </a:p>
          <a:p>
            <a:pPr algn="ctr"/>
            <a:r>
              <a:rPr lang="fr-BE" dirty="0" smtClean="0"/>
              <a:t>Epoux de Madame </a:t>
            </a:r>
            <a:r>
              <a:rPr lang="fr-BE" dirty="0" err="1" smtClean="0"/>
              <a:t>Winandy</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t>
            </a:r>
            <a:r>
              <a:rPr lang="fr-BE" dirty="0"/>
              <a:t>B</a:t>
            </a:r>
            <a:endParaRPr lang="fr-BE" dirty="0" smtClean="0"/>
          </a:p>
          <a:p>
            <a:pPr algn="ctr"/>
            <a:r>
              <a:rPr lang="fr-BE" dirty="0" smtClean="0"/>
              <a:t>Tombe </a:t>
            </a:r>
            <a:r>
              <a:rPr lang="fr-BE" dirty="0"/>
              <a:t>7</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393166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212</a:t>
            </a:fld>
            <a:endParaRPr lang="fr-BE" dirty="0"/>
          </a:p>
        </p:txBody>
      </p:sp>
      <p:sp>
        <p:nvSpPr>
          <p:cNvPr id="5" name="ZoneTexte 4"/>
          <p:cNvSpPr txBox="1"/>
          <p:nvPr/>
        </p:nvSpPr>
        <p:spPr>
          <a:xfrm>
            <a:off x="1248865" y="779526"/>
            <a:ext cx="4277592" cy="1200329"/>
          </a:xfrm>
          <a:prstGeom prst="rect">
            <a:avLst/>
          </a:prstGeom>
          <a:noFill/>
        </p:spPr>
        <p:txBody>
          <a:bodyPr wrap="square" rtlCol="0">
            <a:spAutoFit/>
          </a:bodyPr>
          <a:lstStyle/>
          <a:p>
            <a:r>
              <a:rPr lang="fr-BE" sz="7200" dirty="0" smtClean="0">
                <a:latin typeface="French Script MT" panose="03020402040607040605" pitchFamily="66" charset="0"/>
              </a:rPr>
              <a:t>Joseph </a:t>
            </a:r>
            <a:r>
              <a:rPr lang="fr-BE" sz="7200" dirty="0" err="1" smtClean="0">
                <a:latin typeface="French Script MT" panose="03020402040607040605" pitchFamily="66" charset="0"/>
              </a:rPr>
              <a:t>Husdin</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1910 – 61 ans</a:t>
            </a:r>
          </a:p>
          <a:p>
            <a:pPr algn="ctr"/>
            <a:r>
              <a:rPr lang="fr-BE" dirty="0" smtClean="0"/>
              <a:t>Décédé le 9 </a:t>
            </a:r>
            <a:r>
              <a:rPr lang="fr-BE" dirty="0"/>
              <a:t>juillet 1971</a:t>
            </a:r>
            <a:endParaRPr lang="fr-BE" dirty="0" smtClean="0"/>
          </a:p>
          <a:p>
            <a:pPr algn="ctr"/>
            <a:r>
              <a:rPr lang="fr-BE" dirty="0" smtClean="0"/>
              <a:t>Inhumé</a:t>
            </a:r>
          </a:p>
          <a:p>
            <a:pPr algn="ctr"/>
            <a:r>
              <a:rPr lang="fr-BE" dirty="0" smtClean="0"/>
              <a:t>Epoux de Madame Léonard</a:t>
            </a:r>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t>
            </a:r>
            <a:r>
              <a:rPr lang="fr-BE" dirty="0"/>
              <a:t>B</a:t>
            </a:r>
            <a:endParaRPr lang="fr-BE" dirty="0" smtClean="0"/>
          </a:p>
          <a:p>
            <a:pPr algn="ctr"/>
            <a:r>
              <a:rPr lang="fr-BE" dirty="0" smtClean="0"/>
              <a:t>Tombe 46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981150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213</a:t>
            </a:fld>
            <a:endParaRPr lang="fr-BE" dirty="0"/>
          </a:p>
        </p:txBody>
      </p:sp>
      <p:sp>
        <p:nvSpPr>
          <p:cNvPr id="5" name="ZoneTexte 4"/>
          <p:cNvSpPr txBox="1"/>
          <p:nvPr/>
        </p:nvSpPr>
        <p:spPr>
          <a:xfrm>
            <a:off x="1108366" y="779526"/>
            <a:ext cx="4558590" cy="1200329"/>
          </a:xfrm>
          <a:prstGeom prst="rect">
            <a:avLst/>
          </a:prstGeom>
          <a:noFill/>
        </p:spPr>
        <p:txBody>
          <a:bodyPr wrap="square" rtlCol="0">
            <a:spAutoFit/>
          </a:bodyPr>
          <a:lstStyle/>
          <a:p>
            <a:r>
              <a:rPr lang="fr-BE" sz="7200" dirty="0" smtClean="0">
                <a:latin typeface="French Script MT" panose="03020402040607040605" pitchFamily="66" charset="0"/>
              </a:rPr>
              <a:t>Jacques Janssen</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1912 – 43 ans</a:t>
            </a:r>
          </a:p>
          <a:p>
            <a:pPr algn="ctr"/>
            <a:r>
              <a:rPr lang="fr-BE" dirty="0" smtClean="0"/>
              <a:t>Décédé le 18 </a:t>
            </a:r>
            <a:r>
              <a:rPr lang="fr-BE" dirty="0"/>
              <a:t>janvier </a:t>
            </a:r>
            <a:r>
              <a:rPr lang="fr-BE" dirty="0" smtClean="0"/>
              <a:t>1955</a:t>
            </a:r>
          </a:p>
          <a:p>
            <a:pPr algn="ctr"/>
            <a:r>
              <a:rPr lang="fr-BE" dirty="0" smtClean="0"/>
              <a:t>Inhumé </a:t>
            </a:r>
          </a:p>
          <a:p>
            <a:pPr algn="ctr"/>
            <a:r>
              <a:rPr lang="fr-BE" dirty="0" smtClean="0"/>
              <a:t>Epoux de Madame </a:t>
            </a:r>
            <a:r>
              <a:rPr lang="fr-BE" dirty="0" err="1" smtClean="0"/>
              <a:t>Lennertz</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t>
            </a:r>
            <a:r>
              <a:rPr lang="fr-BE" dirty="0"/>
              <a:t>B</a:t>
            </a:r>
            <a:endParaRPr lang="fr-BE" dirty="0" smtClean="0"/>
          </a:p>
          <a:p>
            <a:pPr algn="ctr"/>
            <a:r>
              <a:rPr lang="fr-BE" dirty="0" smtClean="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391641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214</a:t>
            </a:fld>
            <a:endParaRPr lang="fr-BE" dirty="0"/>
          </a:p>
        </p:txBody>
      </p:sp>
      <p:sp>
        <p:nvSpPr>
          <p:cNvPr id="5" name="ZoneTexte 4"/>
          <p:cNvSpPr txBox="1"/>
          <p:nvPr/>
        </p:nvSpPr>
        <p:spPr>
          <a:xfrm>
            <a:off x="1444675" y="779526"/>
            <a:ext cx="4172353" cy="1200329"/>
          </a:xfrm>
          <a:prstGeom prst="rect">
            <a:avLst/>
          </a:prstGeom>
          <a:noFill/>
        </p:spPr>
        <p:txBody>
          <a:bodyPr wrap="square" rtlCol="0">
            <a:spAutoFit/>
          </a:bodyPr>
          <a:lstStyle/>
          <a:p>
            <a:r>
              <a:rPr lang="fr-BE" sz="7200" dirty="0" smtClean="0">
                <a:latin typeface="French Script MT" panose="03020402040607040605" pitchFamily="66" charset="0"/>
              </a:rPr>
              <a:t>Jules </a:t>
            </a:r>
            <a:r>
              <a:rPr lang="fr-BE" sz="7200" dirty="0" err="1" smtClean="0">
                <a:latin typeface="French Script MT" panose="03020402040607040605" pitchFamily="66" charset="0"/>
              </a:rPr>
              <a:t>Kepenne</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1902 – 73 ans</a:t>
            </a:r>
          </a:p>
          <a:p>
            <a:pPr algn="ctr"/>
            <a:r>
              <a:rPr lang="fr-BE" dirty="0" smtClean="0"/>
              <a:t>Décédé le 7 </a:t>
            </a:r>
            <a:r>
              <a:rPr lang="fr-BE" dirty="0"/>
              <a:t>novembre 1975</a:t>
            </a:r>
            <a:endParaRPr lang="fr-BE" dirty="0" smtClean="0"/>
          </a:p>
          <a:p>
            <a:pPr algn="ctr"/>
            <a:r>
              <a:rPr lang="fr-BE" dirty="0" smtClean="0"/>
              <a:t>Inhumé</a:t>
            </a:r>
          </a:p>
          <a:p>
            <a:pPr algn="ctr"/>
            <a:r>
              <a:rPr lang="fr-BE" dirty="0" smtClean="0"/>
              <a:t>Epoux de Madame </a:t>
            </a:r>
            <a:r>
              <a:rPr lang="fr-BE" dirty="0" err="1" smtClean="0"/>
              <a:t>Defays</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t>
            </a:r>
            <a:r>
              <a:rPr lang="fr-BE" dirty="0"/>
              <a:t>B</a:t>
            </a:r>
            <a:endParaRPr lang="fr-BE" dirty="0" smtClean="0"/>
          </a:p>
          <a:p>
            <a:pPr algn="ctr"/>
            <a:r>
              <a:rPr lang="fr-BE" dirty="0" smtClean="0"/>
              <a:t>Tombe 19-1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0944213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215</a:t>
            </a:fld>
            <a:endParaRPr lang="fr-BE" dirty="0"/>
          </a:p>
        </p:txBody>
      </p:sp>
      <p:sp>
        <p:nvSpPr>
          <p:cNvPr id="5" name="ZoneTexte 4"/>
          <p:cNvSpPr txBox="1"/>
          <p:nvPr/>
        </p:nvSpPr>
        <p:spPr>
          <a:xfrm>
            <a:off x="740870" y="779526"/>
            <a:ext cx="5293581" cy="1200329"/>
          </a:xfrm>
          <a:prstGeom prst="rect">
            <a:avLst/>
          </a:prstGeom>
          <a:noFill/>
        </p:spPr>
        <p:txBody>
          <a:bodyPr wrap="square" rtlCol="0">
            <a:spAutoFit/>
          </a:bodyPr>
          <a:lstStyle/>
          <a:p>
            <a:r>
              <a:rPr lang="fr-BE" sz="7200" dirty="0" smtClean="0">
                <a:latin typeface="French Script MT" panose="03020402040607040605" pitchFamily="66" charset="0"/>
              </a:rPr>
              <a:t>Théophile </a:t>
            </a:r>
            <a:r>
              <a:rPr lang="fr-BE" sz="7200" dirty="0" err="1" smtClean="0">
                <a:latin typeface="French Script MT" panose="03020402040607040605" pitchFamily="66" charset="0"/>
              </a:rPr>
              <a:t>Leboutte</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1901 – 51 ans</a:t>
            </a:r>
          </a:p>
          <a:p>
            <a:pPr algn="ctr"/>
            <a:r>
              <a:rPr lang="fr-BE" dirty="0" smtClean="0"/>
              <a:t>Décédé le 30 </a:t>
            </a:r>
            <a:r>
              <a:rPr lang="fr-BE" dirty="0"/>
              <a:t>octobre </a:t>
            </a:r>
            <a:r>
              <a:rPr lang="fr-BE" dirty="0" smtClean="0"/>
              <a:t>1952</a:t>
            </a:r>
          </a:p>
          <a:p>
            <a:pPr algn="ctr"/>
            <a:r>
              <a:rPr lang="fr-BE" dirty="0" smtClean="0"/>
              <a:t>Inhumé </a:t>
            </a:r>
          </a:p>
          <a:p>
            <a:pPr algn="ctr"/>
            <a:r>
              <a:rPr lang="fr-BE" dirty="0" smtClean="0"/>
              <a:t>Célibataire</a:t>
            </a:r>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t>
            </a:r>
            <a:r>
              <a:rPr lang="fr-BE" dirty="0"/>
              <a:t>B</a:t>
            </a:r>
            <a:endParaRPr lang="fr-BE" dirty="0" smtClean="0"/>
          </a:p>
          <a:p>
            <a:pPr algn="ctr"/>
            <a:r>
              <a:rPr lang="fr-BE" dirty="0" smtClean="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208593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216</a:t>
            </a:fld>
            <a:endParaRPr lang="fr-BE" dirty="0"/>
          </a:p>
        </p:txBody>
      </p:sp>
      <p:sp>
        <p:nvSpPr>
          <p:cNvPr id="5" name="ZoneTexte 4"/>
          <p:cNvSpPr txBox="1"/>
          <p:nvPr/>
        </p:nvSpPr>
        <p:spPr>
          <a:xfrm>
            <a:off x="1176151" y="779526"/>
            <a:ext cx="4423020" cy="1200329"/>
          </a:xfrm>
          <a:prstGeom prst="rect">
            <a:avLst/>
          </a:prstGeom>
          <a:noFill/>
        </p:spPr>
        <p:txBody>
          <a:bodyPr wrap="square" rtlCol="0">
            <a:spAutoFit/>
          </a:bodyPr>
          <a:lstStyle/>
          <a:p>
            <a:r>
              <a:rPr lang="fr-BE" sz="7200" dirty="0" smtClean="0">
                <a:latin typeface="French Script MT" panose="03020402040607040605" pitchFamily="66" charset="0"/>
              </a:rPr>
              <a:t>Noémie Lecocq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Née en 1899 – 72 ans</a:t>
            </a:r>
          </a:p>
          <a:p>
            <a:pPr algn="ctr"/>
            <a:r>
              <a:rPr lang="fr-BE" dirty="0" smtClean="0"/>
              <a:t>Décédée le </a:t>
            </a:r>
            <a:r>
              <a:rPr lang="fr-BE" dirty="0"/>
              <a:t>16 février 1971</a:t>
            </a:r>
            <a:endParaRPr lang="fr-BE" dirty="0" smtClean="0"/>
          </a:p>
          <a:p>
            <a:pPr algn="ctr"/>
            <a:r>
              <a:rPr lang="fr-BE" dirty="0" smtClean="0"/>
              <a:t>Inhumée</a:t>
            </a:r>
          </a:p>
          <a:p>
            <a:pPr algn="ctr"/>
            <a:r>
              <a:rPr lang="fr-BE" dirty="0" smtClean="0"/>
              <a:t>Divorcée de Monsieur </a:t>
            </a:r>
            <a:r>
              <a:rPr lang="fr-BE" dirty="0" err="1" smtClean="0"/>
              <a:t>Vincken</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t>
            </a:r>
            <a:r>
              <a:rPr lang="fr-BE" dirty="0"/>
              <a:t>B</a:t>
            </a:r>
            <a:endParaRPr lang="fr-BE" dirty="0" smtClean="0"/>
          </a:p>
          <a:p>
            <a:pPr algn="ctr"/>
            <a:r>
              <a:rPr lang="fr-BE" dirty="0" smtClean="0"/>
              <a:t>Tombe 45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884614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217</a:t>
            </a:fld>
            <a:endParaRPr lang="fr-BE" dirty="0"/>
          </a:p>
        </p:txBody>
      </p:sp>
      <p:sp>
        <p:nvSpPr>
          <p:cNvPr id="5" name="ZoneTexte 4"/>
          <p:cNvSpPr txBox="1"/>
          <p:nvPr/>
        </p:nvSpPr>
        <p:spPr>
          <a:xfrm>
            <a:off x="837915" y="779526"/>
            <a:ext cx="5099492" cy="1200329"/>
          </a:xfrm>
          <a:prstGeom prst="rect">
            <a:avLst/>
          </a:prstGeom>
          <a:noFill/>
        </p:spPr>
        <p:txBody>
          <a:bodyPr wrap="square" rtlCol="0">
            <a:spAutoFit/>
          </a:bodyPr>
          <a:lstStyle/>
          <a:p>
            <a:r>
              <a:rPr lang="fr-BE" sz="7200" dirty="0" smtClean="0">
                <a:latin typeface="French Script MT" panose="03020402040607040605" pitchFamily="66" charset="0"/>
              </a:rPr>
              <a:t>Gabriel </a:t>
            </a:r>
            <a:r>
              <a:rPr lang="fr-BE" sz="7200" dirty="0" err="1" smtClean="0">
                <a:latin typeface="French Script MT" panose="03020402040607040605" pitchFamily="66" charset="0"/>
              </a:rPr>
              <a:t>Lewkowiez</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1908  – 37 ans</a:t>
            </a:r>
          </a:p>
          <a:p>
            <a:pPr algn="ctr"/>
            <a:r>
              <a:rPr lang="fr-BE" dirty="0" smtClean="0"/>
              <a:t>Décédé le </a:t>
            </a:r>
            <a:r>
              <a:rPr lang="fr-BE" dirty="0"/>
              <a:t>7 juillet 1945</a:t>
            </a:r>
          </a:p>
          <a:p>
            <a:pPr algn="ctr"/>
            <a:r>
              <a:rPr lang="fr-BE" dirty="0" smtClean="0"/>
              <a:t>Inhumé à </a:t>
            </a:r>
            <a:r>
              <a:rPr lang="fr-BE" dirty="0" err="1" smtClean="0"/>
              <a:t>Robermont</a:t>
            </a:r>
            <a:r>
              <a:rPr lang="fr-BE" dirty="0" smtClean="0"/>
              <a:t> en 1957</a:t>
            </a:r>
          </a:p>
          <a:p>
            <a:pPr algn="ctr"/>
            <a:r>
              <a:rPr lang="fr-BE" dirty="0" smtClean="0"/>
              <a:t>Epoux de Madame </a:t>
            </a:r>
            <a:r>
              <a:rPr lang="fr-BE" dirty="0" err="1" smtClean="0"/>
              <a:t>Kassermann</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t>
            </a:r>
            <a:r>
              <a:rPr lang="fr-BE" dirty="0"/>
              <a:t>B</a:t>
            </a:r>
            <a:endParaRPr lang="fr-BE" dirty="0" smtClean="0"/>
          </a:p>
          <a:p>
            <a:pPr algn="ctr"/>
            <a:r>
              <a:rPr lang="fr-BE" dirty="0" smtClean="0"/>
              <a:t>Tombe 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607163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218</a:t>
            </a:fld>
            <a:endParaRPr lang="fr-BE" dirty="0"/>
          </a:p>
        </p:txBody>
      </p:sp>
      <p:sp>
        <p:nvSpPr>
          <p:cNvPr id="5" name="ZoneTexte 4"/>
          <p:cNvSpPr txBox="1"/>
          <p:nvPr/>
        </p:nvSpPr>
        <p:spPr>
          <a:xfrm>
            <a:off x="1762394" y="779526"/>
            <a:ext cx="3250534" cy="1200329"/>
          </a:xfrm>
          <a:prstGeom prst="rect">
            <a:avLst/>
          </a:prstGeom>
          <a:noFill/>
        </p:spPr>
        <p:txBody>
          <a:bodyPr wrap="square" rtlCol="0">
            <a:spAutoFit/>
          </a:bodyPr>
          <a:lstStyle/>
          <a:p>
            <a:r>
              <a:rPr lang="fr-BE" sz="7200" dirty="0" smtClean="0">
                <a:latin typeface="French Script MT" panose="03020402040607040605" pitchFamily="66" charset="0"/>
              </a:rPr>
              <a:t>Jean Louis</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1898 – 69 ans</a:t>
            </a:r>
          </a:p>
          <a:p>
            <a:pPr algn="ctr"/>
            <a:r>
              <a:rPr lang="fr-BE" dirty="0" smtClean="0"/>
              <a:t>Décédé le </a:t>
            </a:r>
            <a:r>
              <a:rPr lang="fr-BE" dirty="0"/>
              <a:t>1 juillet </a:t>
            </a:r>
            <a:r>
              <a:rPr lang="fr-BE" dirty="0" smtClean="0"/>
              <a:t>1967</a:t>
            </a:r>
          </a:p>
          <a:p>
            <a:pPr algn="ctr"/>
            <a:r>
              <a:rPr lang="fr-BE" dirty="0" smtClean="0"/>
              <a:t>Inhumé</a:t>
            </a:r>
          </a:p>
          <a:p>
            <a:pPr algn="ctr"/>
            <a:r>
              <a:rPr lang="fr-BE" dirty="0" smtClean="0"/>
              <a:t>Epoux de Madame </a:t>
            </a:r>
            <a:r>
              <a:rPr lang="fr-BE" dirty="0" err="1" smtClean="0"/>
              <a:t>Joissin</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t>
            </a:r>
            <a:r>
              <a:rPr lang="fr-BE" dirty="0"/>
              <a:t>B</a:t>
            </a:r>
            <a:endParaRPr lang="fr-BE" dirty="0" smtClean="0"/>
          </a:p>
          <a:p>
            <a:pPr algn="ctr"/>
            <a:r>
              <a:rPr lang="fr-BE" dirty="0" smtClean="0"/>
              <a:t>Tombe 40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8483762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219</a:t>
            </a:fld>
            <a:endParaRPr lang="fr-BE" dirty="0"/>
          </a:p>
        </p:txBody>
      </p:sp>
      <p:sp>
        <p:nvSpPr>
          <p:cNvPr id="5" name="ZoneTexte 4"/>
          <p:cNvSpPr txBox="1"/>
          <p:nvPr/>
        </p:nvSpPr>
        <p:spPr>
          <a:xfrm>
            <a:off x="1217043" y="779526"/>
            <a:ext cx="4341235" cy="1200329"/>
          </a:xfrm>
          <a:prstGeom prst="rect">
            <a:avLst/>
          </a:prstGeom>
          <a:noFill/>
        </p:spPr>
        <p:txBody>
          <a:bodyPr wrap="square" rtlCol="0">
            <a:spAutoFit/>
          </a:bodyPr>
          <a:lstStyle/>
          <a:p>
            <a:r>
              <a:rPr lang="fr-BE" sz="7200" dirty="0" smtClean="0">
                <a:latin typeface="French Script MT" panose="03020402040607040605" pitchFamily="66" charset="0"/>
              </a:rPr>
              <a:t>Gilbert </a:t>
            </a:r>
            <a:r>
              <a:rPr lang="fr-BE" sz="7200" dirty="0" err="1" smtClean="0">
                <a:latin typeface="French Script MT" panose="03020402040607040605" pitchFamily="66" charset="0"/>
              </a:rPr>
              <a:t>Mativa</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1924 – 20 ans</a:t>
            </a:r>
          </a:p>
          <a:p>
            <a:pPr algn="ctr"/>
            <a:r>
              <a:rPr lang="fr-BE" dirty="0" smtClean="0"/>
              <a:t>Décédé le 5 </a:t>
            </a:r>
            <a:r>
              <a:rPr lang="fr-BE" dirty="0"/>
              <a:t>septembre </a:t>
            </a:r>
            <a:r>
              <a:rPr lang="fr-BE" dirty="0" smtClean="0"/>
              <a:t>1944</a:t>
            </a:r>
          </a:p>
          <a:p>
            <a:pPr algn="ctr"/>
            <a:r>
              <a:rPr lang="fr-BE" dirty="0" smtClean="0"/>
              <a:t>Inhumé à </a:t>
            </a:r>
            <a:r>
              <a:rPr lang="fr-BE" dirty="0" err="1" smtClean="0"/>
              <a:t>Robermont</a:t>
            </a:r>
            <a:r>
              <a:rPr lang="fr-BE" dirty="0" smtClean="0"/>
              <a:t> en 1948</a:t>
            </a:r>
          </a:p>
          <a:p>
            <a:pPr algn="ctr"/>
            <a:r>
              <a:rPr lang="fr-BE" dirty="0" smtClean="0"/>
              <a:t>Célibataire</a:t>
            </a:r>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t>
            </a:r>
            <a:r>
              <a:rPr lang="fr-BE" dirty="0"/>
              <a:t>B</a:t>
            </a:r>
            <a:endParaRPr lang="fr-BE" dirty="0" smtClean="0"/>
          </a:p>
          <a:p>
            <a:pPr algn="ctr"/>
            <a:r>
              <a:rPr lang="fr-BE" dirty="0" smtClean="0"/>
              <a:t>Tombe 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7653641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22</a:t>
            </a:fld>
            <a:endParaRPr lang="fr-BE" dirty="0"/>
          </a:p>
        </p:txBody>
      </p:sp>
      <p:sp>
        <p:nvSpPr>
          <p:cNvPr id="5" name="ZoneTexte 4"/>
          <p:cNvSpPr txBox="1"/>
          <p:nvPr/>
        </p:nvSpPr>
        <p:spPr>
          <a:xfrm>
            <a:off x="688384" y="779526"/>
            <a:ext cx="5398553" cy="1200329"/>
          </a:xfrm>
          <a:prstGeom prst="rect">
            <a:avLst/>
          </a:prstGeom>
          <a:noFill/>
        </p:spPr>
        <p:txBody>
          <a:bodyPr wrap="square" rtlCol="0">
            <a:spAutoFit/>
          </a:bodyPr>
          <a:lstStyle/>
          <a:p>
            <a:r>
              <a:rPr lang="fr-BE" sz="7200" dirty="0" err="1" smtClean="0">
                <a:latin typeface="French Script MT" panose="03020402040607040605" pitchFamily="66" charset="0"/>
              </a:rPr>
              <a:t>Florimont</a:t>
            </a:r>
            <a:r>
              <a:rPr lang="fr-BE" sz="7200" dirty="0" smtClean="0">
                <a:latin typeface="French Script MT" panose="03020402040607040605" pitchFamily="66" charset="0"/>
              </a:rPr>
              <a:t> Delcourt</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53 ans</a:t>
            </a:r>
          </a:p>
          <a:p>
            <a:pPr algn="ctr"/>
            <a:r>
              <a:rPr lang="fr-BE" dirty="0" smtClean="0"/>
              <a:t>Décédé le ?</a:t>
            </a:r>
          </a:p>
          <a:p>
            <a:pPr algn="ctr"/>
            <a:r>
              <a:rPr lang="fr-BE" dirty="0" smtClean="0"/>
              <a:t>Inhumé le 9 juin 1946</a:t>
            </a:r>
          </a:p>
          <a:p>
            <a:pPr algn="ctr"/>
            <a:r>
              <a:rPr lang="fr-BE" dirty="0" smtClean="0"/>
              <a:t>Veuf de Madame Namur</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a:t>
            </a:r>
          </a:p>
          <a:p>
            <a:pPr algn="ctr"/>
            <a:r>
              <a:rPr lang="fr-BE" dirty="0" smtClean="0"/>
              <a:t>Tombe 67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030003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220</a:t>
            </a:fld>
            <a:endParaRPr lang="fr-BE" dirty="0"/>
          </a:p>
        </p:txBody>
      </p:sp>
      <p:sp>
        <p:nvSpPr>
          <p:cNvPr id="5" name="ZoneTexte 4"/>
          <p:cNvSpPr txBox="1"/>
          <p:nvPr/>
        </p:nvSpPr>
        <p:spPr>
          <a:xfrm>
            <a:off x="173699" y="779526"/>
            <a:ext cx="6427924" cy="1200329"/>
          </a:xfrm>
          <a:prstGeom prst="rect">
            <a:avLst/>
          </a:prstGeom>
          <a:noFill/>
        </p:spPr>
        <p:txBody>
          <a:bodyPr wrap="square" rtlCol="0">
            <a:spAutoFit/>
          </a:bodyPr>
          <a:lstStyle/>
          <a:p>
            <a:r>
              <a:rPr lang="fr-BE" sz="7200" dirty="0" smtClean="0">
                <a:latin typeface="French Script MT" panose="03020402040607040605" pitchFamily="66" charset="0"/>
              </a:rPr>
              <a:t>René Motte dit </a:t>
            </a:r>
            <a:r>
              <a:rPr lang="fr-BE" sz="7200" dirty="0" err="1" smtClean="0">
                <a:latin typeface="French Script MT" panose="03020402040607040605" pitchFamily="66" charset="0"/>
              </a:rPr>
              <a:t>Falise</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1921 – 35 ans</a:t>
            </a:r>
          </a:p>
          <a:p>
            <a:pPr algn="ctr"/>
            <a:r>
              <a:rPr lang="fr-BE" dirty="0" smtClean="0"/>
              <a:t>Décédé le 14 </a:t>
            </a:r>
            <a:r>
              <a:rPr lang="fr-BE" dirty="0"/>
              <a:t>septembre 1956</a:t>
            </a:r>
            <a:endParaRPr lang="fr-BE" dirty="0" smtClean="0"/>
          </a:p>
          <a:p>
            <a:pPr algn="ctr"/>
            <a:r>
              <a:rPr lang="fr-BE" dirty="0" smtClean="0"/>
              <a:t>Inhumé</a:t>
            </a:r>
          </a:p>
          <a:p>
            <a:pPr algn="ctr"/>
            <a:r>
              <a:rPr lang="fr-BE" dirty="0" smtClean="0"/>
              <a:t>Célibataire</a:t>
            </a:r>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t>
            </a:r>
            <a:r>
              <a:rPr lang="fr-BE" dirty="0"/>
              <a:t>B</a:t>
            </a:r>
            <a:endParaRPr lang="fr-BE" dirty="0" smtClean="0"/>
          </a:p>
          <a:p>
            <a:pPr algn="ctr"/>
            <a:r>
              <a:rPr lang="fr-BE" dirty="0" smtClean="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7969211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221</a:t>
            </a:fld>
            <a:endParaRPr lang="fr-BE" dirty="0"/>
          </a:p>
        </p:txBody>
      </p:sp>
      <p:sp>
        <p:nvSpPr>
          <p:cNvPr id="5" name="ZoneTexte 4"/>
          <p:cNvSpPr txBox="1"/>
          <p:nvPr/>
        </p:nvSpPr>
        <p:spPr>
          <a:xfrm>
            <a:off x="1074210" y="779526"/>
            <a:ext cx="4626901" cy="1200329"/>
          </a:xfrm>
          <a:prstGeom prst="rect">
            <a:avLst/>
          </a:prstGeom>
          <a:noFill/>
        </p:spPr>
        <p:txBody>
          <a:bodyPr wrap="square" rtlCol="0">
            <a:spAutoFit/>
          </a:bodyPr>
          <a:lstStyle/>
          <a:p>
            <a:r>
              <a:rPr lang="fr-BE" sz="7200" dirty="0" smtClean="0">
                <a:latin typeface="French Script MT" panose="03020402040607040605" pitchFamily="66" charset="0"/>
              </a:rPr>
              <a:t>Lucien </a:t>
            </a:r>
            <a:r>
              <a:rPr lang="fr-BE" sz="7200" dirty="0" err="1" smtClean="0">
                <a:latin typeface="French Script MT" panose="03020402040607040605" pitchFamily="66" charset="0"/>
              </a:rPr>
              <a:t>Muyters</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1923 – 34 ans</a:t>
            </a:r>
          </a:p>
          <a:p>
            <a:pPr algn="ctr"/>
            <a:r>
              <a:rPr lang="fr-BE" dirty="0" smtClean="0"/>
              <a:t>Décédé le 14 </a:t>
            </a:r>
            <a:r>
              <a:rPr lang="fr-BE" dirty="0"/>
              <a:t>mai </a:t>
            </a:r>
            <a:r>
              <a:rPr lang="fr-BE" dirty="0" smtClean="0"/>
              <a:t>1957</a:t>
            </a:r>
          </a:p>
          <a:p>
            <a:pPr algn="ctr"/>
            <a:r>
              <a:rPr lang="fr-BE" dirty="0" smtClean="0"/>
              <a:t>Inhumé </a:t>
            </a:r>
          </a:p>
          <a:p>
            <a:pPr algn="ctr"/>
            <a:r>
              <a:rPr lang="fr-BE" dirty="0" smtClean="0"/>
              <a:t>Célibataire</a:t>
            </a:r>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t>
            </a:r>
            <a:r>
              <a:rPr lang="fr-BE" dirty="0"/>
              <a:t>B</a:t>
            </a:r>
            <a:endParaRPr lang="fr-BE" dirty="0" smtClean="0"/>
          </a:p>
          <a:p>
            <a:pPr algn="ctr"/>
            <a:r>
              <a:rPr lang="fr-BE" dirty="0" smtClean="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615118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222</a:t>
            </a:fld>
            <a:endParaRPr lang="fr-BE" dirty="0"/>
          </a:p>
        </p:txBody>
      </p:sp>
      <p:sp>
        <p:nvSpPr>
          <p:cNvPr id="5" name="ZoneTexte 4"/>
          <p:cNvSpPr txBox="1"/>
          <p:nvPr/>
        </p:nvSpPr>
        <p:spPr>
          <a:xfrm>
            <a:off x="1154009" y="779526"/>
            <a:ext cx="4467303" cy="1200329"/>
          </a:xfrm>
          <a:prstGeom prst="rect">
            <a:avLst/>
          </a:prstGeom>
          <a:noFill/>
        </p:spPr>
        <p:txBody>
          <a:bodyPr wrap="square" rtlCol="0">
            <a:spAutoFit/>
          </a:bodyPr>
          <a:lstStyle/>
          <a:p>
            <a:r>
              <a:rPr lang="fr-BE" sz="7200" dirty="0" smtClean="0">
                <a:latin typeface="French Script MT" panose="03020402040607040605" pitchFamily="66" charset="0"/>
              </a:rPr>
              <a:t>Gustave Renard</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1896 – 48 ans</a:t>
            </a:r>
          </a:p>
          <a:p>
            <a:pPr algn="ctr"/>
            <a:r>
              <a:rPr lang="fr-BE" dirty="0" smtClean="0"/>
              <a:t>Décédé le 29 </a:t>
            </a:r>
            <a:r>
              <a:rPr lang="fr-BE" dirty="0"/>
              <a:t>décembre 1944</a:t>
            </a:r>
            <a:endParaRPr lang="fr-BE" dirty="0" smtClean="0"/>
          </a:p>
          <a:p>
            <a:pPr algn="ctr"/>
            <a:r>
              <a:rPr lang="fr-BE" dirty="0" smtClean="0"/>
              <a:t>Inhumé à </a:t>
            </a:r>
            <a:r>
              <a:rPr lang="fr-BE" dirty="0" err="1" smtClean="0"/>
              <a:t>Robermont</a:t>
            </a:r>
            <a:r>
              <a:rPr lang="fr-BE" dirty="0" smtClean="0"/>
              <a:t> en 1948</a:t>
            </a:r>
          </a:p>
          <a:p>
            <a:pPr algn="ctr"/>
            <a:r>
              <a:rPr lang="fr-BE" dirty="0" smtClean="0"/>
              <a:t>Epoux de Madame </a:t>
            </a:r>
            <a:r>
              <a:rPr lang="fr-BE" dirty="0" err="1" smtClean="0"/>
              <a:t>Waroux</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t>
            </a:r>
            <a:r>
              <a:rPr lang="fr-BE" dirty="0"/>
              <a:t>B</a:t>
            </a:r>
            <a:endParaRPr lang="fr-BE" dirty="0" smtClean="0"/>
          </a:p>
          <a:p>
            <a:pPr algn="ctr"/>
            <a:r>
              <a:rPr lang="fr-BE" dirty="0" smtClean="0"/>
              <a:t>Tombe 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029066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223</a:t>
            </a:fld>
            <a:endParaRPr lang="fr-BE" dirty="0"/>
          </a:p>
        </p:txBody>
      </p:sp>
      <p:sp>
        <p:nvSpPr>
          <p:cNvPr id="5" name="ZoneTexte 4"/>
          <p:cNvSpPr txBox="1"/>
          <p:nvPr/>
        </p:nvSpPr>
        <p:spPr>
          <a:xfrm>
            <a:off x="1217043" y="779526"/>
            <a:ext cx="4341235" cy="1200329"/>
          </a:xfrm>
          <a:prstGeom prst="rect">
            <a:avLst/>
          </a:prstGeom>
          <a:noFill/>
        </p:spPr>
        <p:txBody>
          <a:bodyPr wrap="square" rtlCol="0">
            <a:spAutoFit/>
          </a:bodyPr>
          <a:lstStyle/>
          <a:p>
            <a:r>
              <a:rPr lang="fr-BE" sz="7200" dirty="0" smtClean="0">
                <a:latin typeface="French Script MT" panose="03020402040607040605" pitchFamily="66" charset="0"/>
              </a:rPr>
              <a:t>Joseph Robert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1918  – 26 ans</a:t>
            </a:r>
          </a:p>
          <a:p>
            <a:pPr algn="ctr"/>
            <a:r>
              <a:rPr lang="fr-BE" dirty="0" smtClean="0"/>
              <a:t>Décédé le 5 </a:t>
            </a:r>
            <a:r>
              <a:rPr lang="fr-BE" dirty="0"/>
              <a:t>septembre 1944</a:t>
            </a:r>
            <a:endParaRPr lang="fr-BE" dirty="0" smtClean="0"/>
          </a:p>
          <a:p>
            <a:pPr algn="ctr"/>
            <a:r>
              <a:rPr lang="fr-BE" dirty="0" smtClean="0"/>
              <a:t>Inhumé à </a:t>
            </a:r>
            <a:r>
              <a:rPr lang="fr-BE" dirty="0" err="1" smtClean="0"/>
              <a:t>Robermont</a:t>
            </a:r>
            <a:r>
              <a:rPr lang="fr-BE" dirty="0" smtClean="0"/>
              <a:t> en 1948</a:t>
            </a:r>
          </a:p>
          <a:p>
            <a:pPr algn="ctr"/>
            <a:r>
              <a:rPr lang="fr-BE" dirty="0" smtClean="0"/>
              <a:t>Célibataire</a:t>
            </a:r>
          </a:p>
          <a:p>
            <a:pPr algn="ctr"/>
            <a:endParaRPr lang="fr-BE" dirty="0"/>
          </a:p>
          <a:p>
            <a:pPr algn="ctr"/>
            <a:r>
              <a:rPr lang="fr-BE" dirty="0" smtClean="0"/>
              <a:t>Régiment: ?</a:t>
            </a:r>
          </a:p>
          <a:p>
            <a:pPr algn="ctr"/>
            <a:r>
              <a:rPr lang="fr-BE" dirty="0" smtClean="0"/>
              <a:t>Statut: Déporté</a:t>
            </a:r>
            <a:endParaRPr lang="fr-BE" dirty="0"/>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t>
            </a:r>
            <a:r>
              <a:rPr lang="fr-BE" dirty="0"/>
              <a:t>B</a:t>
            </a:r>
            <a:endParaRPr lang="fr-BE" dirty="0" smtClean="0"/>
          </a:p>
          <a:p>
            <a:pPr algn="ctr"/>
            <a:r>
              <a:rPr lang="fr-BE" dirty="0" smtClean="0"/>
              <a:t>Tombe </a:t>
            </a:r>
            <a:r>
              <a:rPr lang="fr-BE" dirty="0"/>
              <a:t>1</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47109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224</a:t>
            </a:fld>
            <a:endParaRPr lang="fr-BE" dirty="0"/>
          </a:p>
        </p:txBody>
      </p:sp>
      <p:sp>
        <p:nvSpPr>
          <p:cNvPr id="5" name="ZoneTexte 4"/>
          <p:cNvSpPr txBox="1"/>
          <p:nvPr/>
        </p:nvSpPr>
        <p:spPr>
          <a:xfrm>
            <a:off x="1184334" y="764395"/>
            <a:ext cx="4406653" cy="1200329"/>
          </a:xfrm>
          <a:prstGeom prst="rect">
            <a:avLst/>
          </a:prstGeom>
          <a:noFill/>
        </p:spPr>
        <p:txBody>
          <a:bodyPr wrap="square" rtlCol="0">
            <a:spAutoFit/>
          </a:bodyPr>
          <a:lstStyle/>
          <a:p>
            <a:r>
              <a:rPr lang="fr-BE" sz="7200" dirty="0" smtClean="0">
                <a:latin typeface="French Script MT" panose="03020402040607040605" pitchFamily="66" charset="0"/>
              </a:rPr>
              <a:t>Jean </a:t>
            </a:r>
            <a:r>
              <a:rPr lang="fr-BE" sz="7200" dirty="0" err="1" smtClean="0">
                <a:latin typeface="French Script MT" panose="03020402040607040605" pitchFamily="66" charset="0"/>
              </a:rPr>
              <a:t>Scheppers</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1934 – 25 ans</a:t>
            </a:r>
          </a:p>
          <a:p>
            <a:pPr algn="ctr"/>
            <a:r>
              <a:rPr lang="fr-BE" dirty="0" smtClean="0"/>
              <a:t>Décédé le 19 </a:t>
            </a:r>
            <a:r>
              <a:rPr lang="fr-BE" dirty="0"/>
              <a:t>février 1959</a:t>
            </a:r>
            <a:endParaRPr lang="fr-BE" dirty="0" smtClean="0"/>
          </a:p>
          <a:p>
            <a:pPr algn="ctr"/>
            <a:r>
              <a:rPr lang="fr-BE" dirty="0" smtClean="0"/>
              <a:t>Inhumé</a:t>
            </a:r>
          </a:p>
          <a:p>
            <a:pPr algn="ctr"/>
            <a:r>
              <a:rPr lang="fr-BE" dirty="0" smtClean="0"/>
              <a:t>Célibataire</a:t>
            </a:r>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t>
            </a:r>
            <a:r>
              <a:rPr lang="fr-BE" dirty="0"/>
              <a:t>B</a:t>
            </a:r>
            <a:endParaRPr lang="fr-BE" dirty="0" smtClean="0"/>
          </a:p>
          <a:p>
            <a:pPr algn="ctr"/>
            <a:r>
              <a:rPr lang="fr-BE" dirty="0" smtClean="0"/>
              <a:t>Tombe 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4293780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225</a:t>
            </a:fld>
            <a:endParaRPr lang="fr-BE" dirty="0"/>
          </a:p>
        </p:txBody>
      </p:sp>
      <p:sp>
        <p:nvSpPr>
          <p:cNvPr id="5" name="ZoneTexte 4"/>
          <p:cNvSpPr txBox="1"/>
          <p:nvPr/>
        </p:nvSpPr>
        <p:spPr>
          <a:xfrm>
            <a:off x="1214856" y="779526"/>
            <a:ext cx="4345609" cy="1200329"/>
          </a:xfrm>
          <a:prstGeom prst="rect">
            <a:avLst/>
          </a:prstGeom>
          <a:noFill/>
        </p:spPr>
        <p:txBody>
          <a:bodyPr wrap="square" rtlCol="0">
            <a:spAutoFit/>
          </a:bodyPr>
          <a:lstStyle/>
          <a:p>
            <a:r>
              <a:rPr lang="fr-BE" sz="7200" dirty="0" smtClean="0">
                <a:latin typeface="French Script MT" panose="03020402040607040605" pitchFamily="66" charset="0"/>
              </a:rPr>
              <a:t>Henri </a:t>
            </a:r>
            <a:r>
              <a:rPr lang="fr-BE" sz="7200" dirty="0" err="1" smtClean="0">
                <a:latin typeface="French Script MT" panose="03020402040607040605" pitchFamily="66" charset="0"/>
              </a:rPr>
              <a:t>Schoups</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1903 – 42 ans</a:t>
            </a:r>
          </a:p>
          <a:p>
            <a:pPr algn="ctr"/>
            <a:r>
              <a:rPr lang="fr-BE" dirty="0" smtClean="0"/>
              <a:t>Décédé le 25 </a:t>
            </a:r>
            <a:r>
              <a:rPr lang="fr-BE" dirty="0"/>
              <a:t>mai 1945</a:t>
            </a:r>
            <a:endParaRPr lang="fr-BE" dirty="0" smtClean="0"/>
          </a:p>
          <a:p>
            <a:pPr algn="ctr"/>
            <a:r>
              <a:rPr lang="fr-BE" dirty="0" smtClean="0"/>
              <a:t>Inhumé à </a:t>
            </a:r>
            <a:r>
              <a:rPr lang="fr-BE" dirty="0" err="1" smtClean="0"/>
              <a:t>Robermont</a:t>
            </a:r>
            <a:r>
              <a:rPr lang="fr-BE" dirty="0" smtClean="0"/>
              <a:t> en 1960</a:t>
            </a:r>
          </a:p>
          <a:p>
            <a:pPr algn="ctr"/>
            <a:r>
              <a:rPr lang="fr-BE" dirty="0" smtClean="0"/>
              <a:t>Epoux de Madame Jacobs</a:t>
            </a:r>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t>
            </a:r>
            <a:r>
              <a:rPr lang="fr-BE" dirty="0"/>
              <a:t>B</a:t>
            </a:r>
            <a:endParaRPr lang="fr-BE" dirty="0" smtClean="0"/>
          </a:p>
          <a:p>
            <a:pPr algn="ctr"/>
            <a:r>
              <a:rPr lang="fr-BE" dirty="0" smtClean="0"/>
              <a:t>Tombe 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6277919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226</a:t>
            </a:fld>
            <a:endParaRPr lang="fr-BE" dirty="0"/>
          </a:p>
        </p:txBody>
      </p:sp>
      <p:sp>
        <p:nvSpPr>
          <p:cNvPr id="5" name="ZoneTexte 4"/>
          <p:cNvSpPr txBox="1"/>
          <p:nvPr/>
        </p:nvSpPr>
        <p:spPr>
          <a:xfrm>
            <a:off x="419566" y="775281"/>
            <a:ext cx="5936190" cy="1200329"/>
          </a:xfrm>
          <a:prstGeom prst="rect">
            <a:avLst/>
          </a:prstGeom>
          <a:noFill/>
        </p:spPr>
        <p:txBody>
          <a:bodyPr wrap="square" rtlCol="0">
            <a:spAutoFit/>
          </a:bodyPr>
          <a:lstStyle/>
          <a:p>
            <a:r>
              <a:rPr lang="fr-BE" sz="7200" dirty="0" smtClean="0">
                <a:latin typeface="French Script MT" panose="03020402040607040605" pitchFamily="66" charset="0"/>
              </a:rPr>
              <a:t>Hubert </a:t>
            </a:r>
            <a:r>
              <a:rPr lang="fr-BE" sz="7200" dirty="0" err="1" smtClean="0">
                <a:latin typeface="French Script MT" panose="03020402040607040605" pitchFamily="66" charset="0"/>
              </a:rPr>
              <a:t>Slootmaekers</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1917 – 40 ans</a:t>
            </a:r>
          </a:p>
          <a:p>
            <a:pPr algn="ctr"/>
            <a:r>
              <a:rPr lang="fr-BE" dirty="0" smtClean="0"/>
              <a:t>Décédé le 12 </a:t>
            </a:r>
            <a:r>
              <a:rPr lang="fr-BE" dirty="0"/>
              <a:t>juillet 1957</a:t>
            </a:r>
            <a:endParaRPr lang="fr-BE" dirty="0" smtClean="0"/>
          </a:p>
          <a:p>
            <a:pPr algn="ctr"/>
            <a:r>
              <a:rPr lang="fr-BE" dirty="0" smtClean="0"/>
              <a:t>Inhumé</a:t>
            </a:r>
          </a:p>
          <a:p>
            <a:pPr algn="ctr"/>
            <a:r>
              <a:rPr lang="fr-BE" dirty="0" smtClean="0"/>
              <a:t>Epoux de Madame </a:t>
            </a:r>
            <a:r>
              <a:rPr lang="fr-BE" dirty="0" err="1" smtClean="0"/>
              <a:t>Kruyts</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t>
            </a:r>
            <a:r>
              <a:rPr lang="fr-BE" dirty="0"/>
              <a:t>B</a:t>
            </a:r>
            <a:endParaRPr lang="fr-BE" dirty="0" smtClean="0"/>
          </a:p>
          <a:p>
            <a:pPr algn="ctr"/>
            <a:r>
              <a:rPr lang="fr-BE" dirty="0" smtClean="0"/>
              <a:t>Tombe 28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503983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227</a:t>
            </a:fld>
            <a:endParaRPr lang="fr-BE" dirty="0"/>
          </a:p>
        </p:txBody>
      </p:sp>
      <p:sp>
        <p:nvSpPr>
          <p:cNvPr id="5" name="ZoneTexte 4"/>
          <p:cNvSpPr txBox="1"/>
          <p:nvPr/>
        </p:nvSpPr>
        <p:spPr>
          <a:xfrm>
            <a:off x="1568727" y="779526"/>
            <a:ext cx="3637868" cy="1200329"/>
          </a:xfrm>
          <a:prstGeom prst="rect">
            <a:avLst/>
          </a:prstGeom>
          <a:noFill/>
        </p:spPr>
        <p:txBody>
          <a:bodyPr wrap="square" rtlCol="0">
            <a:spAutoFit/>
          </a:bodyPr>
          <a:lstStyle/>
          <a:p>
            <a:r>
              <a:rPr lang="fr-BE" sz="7200" dirty="0" smtClean="0">
                <a:latin typeface="French Script MT" panose="03020402040607040605" pitchFamily="66" charset="0"/>
              </a:rPr>
              <a:t>René </a:t>
            </a:r>
            <a:r>
              <a:rPr lang="fr-BE" sz="7200" dirty="0" err="1" smtClean="0">
                <a:latin typeface="French Script MT" panose="03020402040607040605" pitchFamily="66" charset="0"/>
              </a:rPr>
              <a:t>Stasse</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1911 – 33 ans</a:t>
            </a:r>
          </a:p>
          <a:p>
            <a:pPr algn="ctr"/>
            <a:r>
              <a:rPr lang="fr-BE" dirty="0" smtClean="0"/>
              <a:t>Décédé le 21 </a:t>
            </a:r>
            <a:r>
              <a:rPr lang="fr-BE" dirty="0"/>
              <a:t>juin </a:t>
            </a:r>
            <a:r>
              <a:rPr lang="fr-BE" dirty="0" smtClean="0"/>
              <a:t>1944</a:t>
            </a:r>
          </a:p>
          <a:p>
            <a:pPr algn="ctr"/>
            <a:r>
              <a:rPr lang="fr-BE" dirty="0" smtClean="0"/>
              <a:t>Inhumé à </a:t>
            </a:r>
            <a:r>
              <a:rPr lang="fr-BE" dirty="0" err="1" smtClean="0"/>
              <a:t>Robermont</a:t>
            </a:r>
            <a:r>
              <a:rPr lang="fr-BE" dirty="0" smtClean="0"/>
              <a:t> en 1948 </a:t>
            </a:r>
          </a:p>
          <a:p>
            <a:pPr algn="ctr"/>
            <a:r>
              <a:rPr lang="fr-BE" dirty="0" smtClean="0"/>
              <a:t>Célibataire</a:t>
            </a:r>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t>
            </a:r>
            <a:r>
              <a:rPr lang="fr-BE" dirty="0"/>
              <a:t>B</a:t>
            </a:r>
            <a:endParaRPr lang="fr-BE" dirty="0" smtClean="0"/>
          </a:p>
          <a:p>
            <a:pPr algn="ctr"/>
            <a:r>
              <a:rPr lang="fr-BE" dirty="0" smtClean="0"/>
              <a:t>Tombe 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Tree>
    <p:extLst>
      <p:ext uri="{BB962C8B-B14F-4D97-AF65-F5344CB8AC3E}">
        <p14:creationId xmlns:p14="http://schemas.microsoft.com/office/powerpoint/2010/main" val="8052344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228</a:t>
            </a:fld>
            <a:endParaRPr lang="fr-BE" dirty="0"/>
          </a:p>
        </p:txBody>
      </p:sp>
      <p:sp>
        <p:nvSpPr>
          <p:cNvPr id="5" name="ZoneTexte 4"/>
          <p:cNvSpPr txBox="1"/>
          <p:nvPr/>
        </p:nvSpPr>
        <p:spPr>
          <a:xfrm>
            <a:off x="810217" y="779526"/>
            <a:ext cx="5154887" cy="1200329"/>
          </a:xfrm>
          <a:prstGeom prst="rect">
            <a:avLst/>
          </a:prstGeom>
          <a:noFill/>
        </p:spPr>
        <p:txBody>
          <a:bodyPr wrap="square" rtlCol="0">
            <a:spAutoFit/>
          </a:bodyPr>
          <a:lstStyle/>
          <a:p>
            <a:r>
              <a:rPr lang="fr-BE" sz="7200" dirty="0" smtClean="0">
                <a:latin typeface="French Script MT" panose="03020402040607040605" pitchFamily="66" charset="0"/>
              </a:rPr>
              <a:t>Albert </a:t>
            </a:r>
            <a:r>
              <a:rPr lang="fr-BE" sz="7200" dirty="0" err="1" smtClean="0">
                <a:latin typeface="French Script MT" panose="03020402040607040605" pitchFamily="66" charset="0"/>
              </a:rPr>
              <a:t>Vandenberg</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1890 – 55 ans</a:t>
            </a:r>
          </a:p>
          <a:p>
            <a:pPr algn="ctr"/>
            <a:r>
              <a:rPr lang="fr-BE" dirty="0" smtClean="0"/>
              <a:t>Décédé </a:t>
            </a:r>
            <a:r>
              <a:rPr lang="fr-BE" dirty="0"/>
              <a:t>en mai </a:t>
            </a:r>
            <a:r>
              <a:rPr lang="fr-BE" dirty="0" smtClean="0"/>
              <a:t>1945</a:t>
            </a:r>
          </a:p>
          <a:p>
            <a:pPr algn="ctr"/>
            <a:r>
              <a:rPr lang="fr-BE" dirty="0" smtClean="0"/>
              <a:t>Inhumé à </a:t>
            </a:r>
            <a:r>
              <a:rPr lang="fr-BE" dirty="0" err="1" smtClean="0"/>
              <a:t>Robermont</a:t>
            </a:r>
            <a:r>
              <a:rPr lang="fr-BE" dirty="0" smtClean="0"/>
              <a:t> en 1961 </a:t>
            </a:r>
          </a:p>
          <a:p>
            <a:pPr algn="ctr"/>
            <a:r>
              <a:rPr lang="fr-BE" dirty="0" smtClean="0"/>
              <a:t>Célibataire</a:t>
            </a:r>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t>
            </a:r>
            <a:r>
              <a:rPr lang="fr-BE" dirty="0"/>
              <a:t>B</a:t>
            </a:r>
            <a:endParaRPr lang="fr-BE" dirty="0" smtClean="0"/>
          </a:p>
          <a:p>
            <a:pPr algn="ctr"/>
            <a:r>
              <a:rPr lang="fr-BE" dirty="0" smtClean="0"/>
              <a:t>Tombe 35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7096967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229</a:t>
            </a:fld>
            <a:endParaRPr lang="fr-BE" dirty="0"/>
          </a:p>
        </p:txBody>
      </p:sp>
      <p:sp>
        <p:nvSpPr>
          <p:cNvPr id="5" name="ZoneTexte 4"/>
          <p:cNvSpPr txBox="1"/>
          <p:nvPr/>
        </p:nvSpPr>
        <p:spPr>
          <a:xfrm>
            <a:off x="1464440" y="779526"/>
            <a:ext cx="3846442" cy="1200329"/>
          </a:xfrm>
          <a:prstGeom prst="rect">
            <a:avLst/>
          </a:prstGeom>
          <a:noFill/>
        </p:spPr>
        <p:txBody>
          <a:bodyPr wrap="square" rtlCol="0">
            <a:spAutoFit/>
          </a:bodyPr>
          <a:lstStyle/>
          <a:p>
            <a:r>
              <a:rPr lang="fr-BE" sz="7200" dirty="0" smtClean="0">
                <a:latin typeface="French Script MT" panose="03020402040607040605" pitchFamily="66" charset="0"/>
              </a:rPr>
              <a:t>Louis </a:t>
            </a:r>
            <a:r>
              <a:rPr lang="fr-BE" sz="7200" dirty="0" err="1" smtClean="0">
                <a:latin typeface="French Script MT" panose="03020402040607040605" pitchFamily="66" charset="0"/>
              </a:rPr>
              <a:t>Weerts</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1899 – 70 ans</a:t>
            </a:r>
          </a:p>
          <a:p>
            <a:pPr algn="ctr"/>
            <a:r>
              <a:rPr lang="fr-BE" dirty="0" smtClean="0"/>
              <a:t>Décédé le </a:t>
            </a:r>
            <a:r>
              <a:rPr lang="fr-BE" dirty="0"/>
              <a:t>9 janvier 1969</a:t>
            </a:r>
          </a:p>
          <a:p>
            <a:pPr algn="ctr"/>
            <a:r>
              <a:rPr lang="fr-BE" dirty="0" smtClean="0"/>
              <a:t>Inhumé</a:t>
            </a:r>
          </a:p>
          <a:p>
            <a:pPr algn="ctr"/>
            <a:r>
              <a:rPr lang="fr-BE" dirty="0" smtClean="0"/>
              <a:t>Epoux de Madame Thorez</a:t>
            </a:r>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t>
            </a:r>
            <a:r>
              <a:rPr lang="fr-BE" dirty="0"/>
              <a:t>B</a:t>
            </a:r>
            <a:endParaRPr lang="fr-BE" dirty="0" smtClean="0"/>
          </a:p>
          <a:p>
            <a:pPr algn="ctr"/>
            <a:r>
              <a:rPr lang="fr-BE" dirty="0" smtClean="0"/>
              <a:t>Tombe 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2775285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23</a:t>
            </a:fld>
            <a:endParaRPr lang="fr-BE" dirty="0"/>
          </a:p>
        </p:txBody>
      </p:sp>
      <p:sp>
        <p:nvSpPr>
          <p:cNvPr id="5" name="ZoneTexte 4"/>
          <p:cNvSpPr txBox="1"/>
          <p:nvPr/>
        </p:nvSpPr>
        <p:spPr>
          <a:xfrm>
            <a:off x="1171704" y="779526"/>
            <a:ext cx="4431914" cy="1200329"/>
          </a:xfrm>
          <a:prstGeom prst="rect">
            <a:avLst/>
          </a:prstGeom>
          <a:noFill/>
        </p:spPr>
        <p:txBody>
          <a:bodyPr wrap="square" rtlCol="0">
            <a:spAutoFit/>
          </a:bodyPr>
          <a:lstStyle/>
          <a:p>
            <a:r>
              <a:rPr lang="fr-BE" sz="7200" dirty="0" smtClean="0">
                <a:latin typeface="French Script MT" panose="03020402040607040605" pitchFamily="66" charset="0"/>
              </a:rPr>
              <a:t>Henri </a:t>
            </a:r>
            <a:r>
              <a:rPr lang="fr-BE" sz="7200" dirty="0" err="1" smtClean="0">
                <a:latin typeface="French Script MT" panose="03020402040607040605" pitchFamily="66" charset="0"/>
              </a:rPr>
              <a:t>Delplace</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79 ans</a:t>
            </a:r>
          </a:p>
          <a:p>
            <a:pPr algn="ctr"/>
            <a:r>
              <a:rPr lang="fr-BE" dirty="0" smtClean="0"/>
              <a:t>Décédé le ?</a:t>
            </a:r>
          </a:p>
          <a:p>
            <a:pPr algn="ctr"/>
            <a:r>
              <a:rPr lang="fr-BE" dirty="0" smtClean="0"/>
              <a:t>Inhumé le 1 mai 1946</a:t>
            </a:r>
          </a:p>
          <a:p>
            <a:pPr algn="ctr"/>
            <a:r>
              <a:rPr lang="fr-BE" dirty="0" smtClean="0"/>
              <a:t>Epoux de Madame </a:t>
            </a:r>
            <a:r>
              <a:rPr lang="fr-BE" dirty="0" err="1" smtClean="0"/>
              <a:t>Linsens</a:t>
            </a:r>
            <a:endParaRPr lang="fr-BE" dirty="0" smtClean="0"/>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a:t>
            </a:r>
          </a:p>
          <a:p>
            <a:pPr algn="ctr"/>
            <a:r>
              <a:rPr lang="fr-BE" dirty="0" smtClean="0"/>
              <a:t>Tombe 70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934316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230</a:t>
            </a:fld>
            <a:endParaRPr lang="fr-BE" dirty="0"/>
          </a:p>
        </p:txBody>
      </p:sp>
      <p:sp>
        <p:nvSpPr>
          <p:cNvPr id="5" name="ZoneTexte 4"/>
          <p:cNvSpPr txBox="1"/>
          <p:nvPr/>
        </p:nvSpPr>
        <p:spPr>
          <a:xfrm>
            <a:off x="1149658" y="779526"/>
            <a:ext cx="4476005" cy="1200329"/>
          </a:xfrm>
          <a:prstGeom prst="rect">
            <a:avLst/>
          </a:prstGeom>
          <a:noFill/>
        </p:spPr>
        <p:txBody>
          <a:bodyPr wrap="square" rtlCol="0">
            <a:spAutoFit/>
          </a:bodyPr>
          <a:lstStyle/>
          <a:p>
            <a:r>
              <a:rPr lang="fr-BE" sz="7200" dirty="0" smtClean="0">
                <a:latin typeface="French Script MT" panose="03020402040607040605" pitchFamily="66" charset="0"/>
              </a:rPr>
              <a:t>Joseph Wouters</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1919  – 36 ans</a:t>
            </a:r>
          </a:p>
          <a:p>
            <a:pPr algn="ctr"/>
            <a:r>
              <a:rPr lang="fr-BE" dirty="0" smtClean="0"/>
              <a:t>Décédé le 1 </a:t>
            </a:r>
            <a:r>
              <a:rPr lang="fr-BE" dirty="0"/>
              <a:t>décembre </a:t>
            </a:r>
            <a:r>
              <a:rPr lang="fr-BE" dirty="0" smtClean="0"/>
              <a:t>1955</a:t>
            </a:r>
          </a:p>
          <a:p>
            <a:pPr algn="ctr"/>
            <a:r>
              <a:rPr lang="fr-BE" dirty="0" smtClean="0"/>
              <a:t>Inhumé </a:t>
            </a:r>
          </a:p>
          <a:p>
            <a:pPr algn="ctr"/>
            <a:r>
              <a:rPr lang="fr-BE" dirty="0" smtClean="0"/>
              <a:t>Epoux de Madame </a:t>
            </a:r>
            <a:r>
              <a:rPr lang="fr-BE" dirty="0" err="1" smtClean="0"/>
              <a:t>Gielen</a:t>
            </a:r>
            <a:endParaRPr lang="fr-BE" dirty="0" smtClean="0"/>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t>
            </a:r>
            <a:r>
              <a:rPr lang="fr-BE" dirty="0"/>
              <a:t>B</a:t>
            </a:r>
            <a:endParaRPr lang="fr-BE" dirty="0" smtClean="0"/>
          </a:p>
          <a:p>
            <a:pPr algn="ctr"/>
            <a:r>
              <a:rPr lang="fr-BE" dirty="0" smtClean="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833309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231</a:t>
            </a:fld>
            <a:endParaRPr lang="fr-BE" dirty="0"/>
          </a:p>
        </p:txBody>
      </p:sp>
      <p:pic>
        <p:nvPicPr>
          <p:cNvPr id="5" name="Image 4"/>
          <p:cNvPicPr>
            <a:picLocks noChangeAspect="1"/>
          </p:cNvPicPr>
          <p:nvPr/>
        </p:nvPicPr>
        <p:blipFill>
          <a:blip r:embed="rId2"/>
          <a:stretch>
            <a:fillRect/>
          </a:stretch>
        </p:blipFill>
        <p:spPr>
          <a:xfrm rot="16200000">
            <a:off x="4526756" y="-935302"/>
            <a:ext cx="2222503" cy="10620907"/>
          </a:xfrm>
          <a:prstGeom prst="rect">
            <a:avLst/>
          </a:prstGeom>
        </p:spPr>
      </p:pic>
      <p:sp>
        <p:nvSpPr>
          <p:cNvPr id="7" name="ZoneTexte 6"/>
          <p:cNvSpPr txBox="1"/>
          <p:nvPr/>
        </p:nvSpPr>
        <p:spPr>
          <a:xfrm>
            <a:off x="3111500" y="1625600"/>
            <a:ext cx="5334000" cy="769441"/>
          </a:xfrm>
          <a:prstGeom prst="rect">
            <a:avLst/>
          </a:prstGeom>
          <a:noFill/>
        </p:spPr>
        <p:txBody>
          <a:bodyPr wrap="square" rtlCol="0">
            <a:spAutoFit/>
          </a:bodyPr>
          <a:lstStyle/>
          <a:p>
            <a:pPr algn="ctr"/>
            <a:r>
              <a:rPr lang="fr-BE" sz="4400" dirty="0" smtClean="0">
                <a:latin typeface="Blackadder ITC" panose="04020505051007020D02" pitchFamily="82" charset="0"/>
              </a:rPr>
              <a:t>Parcelle 163 – B  bis</a:t>
            </a:r>
            <a:endParaRPr lang="fr-BE" sz="4400" dirty="0">
              <a:latin typeface="Blackadder ITC" panose="04020505051007020D02" pitchFamily="82" charset="0"/>
            </a:endParaRPr>
          </a:p>
        </p:txBody>
      </p:sp>
    </p:spTree>
    <p:extLst>
      <p:ext uri="{BB962C8B-B14F-4D97-AF65-F5344CB8AC3E}">
        <p14:creationId xmlns:p14="http://schemas.microsoft.com/office/powerpoint/2010/main" val="138661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232</a:t>
            </a:fld>
            <a:endParaRPr lang="fr-BE" dirty="0"/>
          </a:p>
        </p:txBody>
      </p:sp>
      <p:sp>
        <p:nvSpPr>
          <p:cNvPr id="5" name="ZoneTexte 4"/>
          <p:cNvSpPr txBox="1"/>
          <p:nvPr/>
        </p:nvSpPr>
        <p:spPr>
          <a:xfrm>
            <a:off x="1461356" y="779526"/>
            <a:ext cx="3852609" cy="1200329"/>
          </a:xfrm>
          <a:prstGeom prst="rect">
            <a:avLst/>
          </a:prstGeom>
          <a:noFill/>
        </p:spPr>
        <p:txBody>
          <a:bodyPr wrap="square" rtlCol="0">
            <a:spAutoFit/>
          </a:bodyPr>
          <a:lstStyle/>
          <a:p>
            <a:r>
              <a:rPr lang="fr-BE" sz="7200" dirty="0" smtClean="0">
                <a:latin typeface="French Script MT" panose="03020402040607040605" pitchFamily="66" charset="0"/>
              </a:rPr>
              <a:t>Henri </a:t>
            </a:r>
            <a:r>
              <a:rPr lang="fr-BE" sz="7200" dirty="0" err="1" smtClean="0">
                <a:latin typeface="French Script MT" panose="03020402040607040605" pitchFamily="66" charset="0"/>
              </a:rPr>
              <a:t>Ancion</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1894 – 71 ans</a:t>
            </a:r>
          </a:p>
          <a:p>
            <a:pPr algn="ctr"/>
            <a:r>
              <a:rPr lang="fr-BE" dirty="0" smtClean="0"/>
              <a:t>Décédé le 15 novembre 1965</a:t>
            </a:r>
            <a:endParaRPr lang="fr-BE" dirty="0"/>
          </a:p>
          <a:p>
            <a:pPr algn="ctr"/>
            <a:r>
              <a:rPr lang="fr-BE" dirty="0" smtClean="0"/>
              <a:t>Inhumé</a:t>
            </a:r>
          </a:p>
          <a:p>
            <a:pPr algn="ctr"/>
            <a:r>
              <a:rPr lang="fr-BE" dirty="0" smtClean="0"/>
              <a:t>Epoux de Madame Philippe</a:t>
            </a:r>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B - bis</a:t>
            </a:r>
          </a:p>
          <a:p>
            <a:pPr algn="ctr"/>
            <a:r>
              <a:rPr lang="fr-BE" dirty="0" smtClean="0"/>
              <a:t>Tombe 2-14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8840902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233</a:t>
            </a:fld>
            <a:endParaRPr lang="fr-BE" dirty="0"/>
          </a:p>
        </p:txBody>
      </p:sp>
      <p:sp>
        <p:nvSpPr>
          <p:cNvPr id="5" name="ZoneTexte 4"/>
          <p:cNvSpPr txBox="1"/>
          <p:nvPr/>
        </p:nvSpPr>
        <p:spPr>
          <a:xfrm>
            <a:off x="1150669" y="779526"/>
            <a:ext cx="4473984" cy="1200329"/>
          </a:xfrm>
          <a:prstGeom prst="rect">
            <a:avLst/>
          </a:prstGeom>
          <a:noFill/>
        </p:spPr>
        <p:txBody>
          <a:bodyPr wrap="square" rtlCol="0">
            <a:spAutoFit/>
          </a:bodyPr>
          <a:lstStyle/>
          <a:p>
            <a:r>
              <a:rPr lang="fr-BE" sz="7200" dirty="0" smtClean="0">
                <a:latin typeface="French Script MT" panose="03020402040607040605" pitchFamily="66" charset="0"/>
              </a:rPr>
              <a:t>Emile </a:t>
            </a:r>
            <a:r>
              <a:rPr lang="fr-BE" sz="7200" dirty="0" err="1" smtClean="0">
                <a:latin typeface="French Script MT" panose="03020402040607040605" pitchFamily="66" charset="0"/>
              </a:rPr>
              <a:t>Appeltans</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1896 – </a:t>
            </a:r>
            <a:r>
              <a:rPr lang="fr-BE" dirty="0"/>
              <a:t>6</a:t>
            </a:r>
            <a:r>
              <a:rPr lang="fr-BE" dirty="0" smtClean="0"/>
              <a:t>9 ans</a:t>
            </a:r>
          </a:p>
          <a:p>
            <a:pPr algn="ctr"/>
            <a:r>
              <a:rPr lang="fr-BE" dirty="0" smtClean="0"/>
              <a:t>Décédé le 1 février 1965</a:t>
            </a:r>
            <a:endParaRPr lang="fr-BE" dirty="0"/>
          </a:p>
          <a:p>
            <a:pPr algn="ctr"/>
            <a:r>
              <a:rPr lang="fr-BE" dirty="0" smtClean="0"/>
              <a:t>Inhumé</a:t>
            </a:r>
          </a:p>
          <a:p>
            <a:pPr algn="ctr"/>
            <a:r>
              <a:rPr lang="fr-BE" dirty="0" smtClean="0"/>
              <a:t>Epoux de Madame Evrard</a:t>
            </a:r>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B - bis</a:t>
            </a:r>
          </a:p>
          <a:p>
            <a:pPr algn="ctr"/>
            <a:r>
              <a:rPr lang="fr-BE" dirty="0" smtClean="0"/>
              <a:t>Tombe 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193949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234</a:t>
            </a:fld>
            <a:endParaRPr lang="fr-BE" dirty="0"/>
          </a:p>
        </p:txBody>
      </p:sp>
      <p:sp>
        <p:nvSpPr>
          <p:cNvPr id="5" name="ZoneTexte 4"/>
          <p:cNvSpPr txBox="1"/>
          <p:nvPr/>
        </p:nvSpPr>
        <p:spPr>
          <a:xfrm>
            <a:off x="1390781" y="779526"/>
            <a:ext cx="3993760" cy="1200329"/>
          </a:xfrm>
          <a:prstGeom prst="rect">
            <a:avLst/>
          </a:prstGeom>
          <a:noFill/>
        </p:spPr>
        <p:txBody>
          <a:bodyPr wrap="square" rtlCol="0">
            <a:spAutoFit/>
          </a:bodyPr>
          <a:lstStyle/>
          <a:p>
            <a:r>
              <a:rPr lang="fr-BE" sz="7200" dirty="0" smtClean="0">
                <a:latin typeface="French Script MT" panose="03020402040607040605" pitchFamily="66" charset="0"/>
              </a:rPr>
              <a:t>Yvan Bouche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65 ans</a:t>
            </a:r>
          </a:p>
          <a:p>
            <a:pPr algn="ctr"/>
            <a:r>
              <a:rPr lang="fr-BE" dirty="0" smtClean="0"/>
              <a:t>Décédé le ?</a:t>
            </a:r>
          </a:p>
          <a:p>
            <a:pPr algn="ctr"/>
            <a:r>
              <a:rPr lang="fr-BE" dirty="0" smtClean="0"/>
              <a:t>Inhumé le 27 février 1956</a:t>
            </a:r>
          </a:p>
          <a:p>
            <a:pPr algn="ctr"/>
            <a:r>
              <a:rPr lang="fr-BE" dirty="0" smtClean="0"/>
              <a:t>Veuf de Madame Jansen</a:t>
            </a:r>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B - bis</a:t>
            </a:r>
          </a:p>
          <a:p>
            <a:pPr algn="ctr"/>
            <a:r>
              <a:rPr lang="fr-BE" dirty="0" smtClean="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940255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235</a:t>
            </a:fld>
            <a:endParaRPr lang="fr-BE" dirty="0"/>
          </a:p>
        </p:txBody>
      </p:sp>
      <p:sp>
        <p:nvSpPr>
          <p:cNvPr id="5" name="ZoneTexte 4"/>
          <p:cNvSpPr txBox="1"/>
          <p:nvPr/>
        </p:nvSpPr>
        <p:spPr>
          <a:xfrm>
            <a:off x="1093814" y="779526"/>
            <a:ext cx="4587693" cy="1200329"/>
          </a:xfrm>
          <a:prstGeom prst="rect">
            <a:avLst/>
          </a:prstGeom>
          <a:noFill/>
        </p:spPr>
        <p:txBody>
          <a:bodyPr wrap="square" rtlCol="0">
            <a:spAutoFit/>
          </a:bodyPr>
          <a:lstStyle/>
          <a:p>
            <a:r>
              <a:rPr lang="fr-BE" sz="7200" dirty="0" smtClean="0">
                <a:latin typeface="French Script MT" panose="03020402040607040605" pitchFamily="66" charset="0"/>
              </a:rPr>
              <a:t>Joseph Brabant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79 ans</a:t>
            </a:r>
          </a:p>
          <a:p>
            <a:pPr algn="ctr"/>
            <a:r>
              <a:rPr lang="fr-BE" dirty="0" smtClean="0"/>
              <a:t>Décédé le ?</a:t>
            </a:r>
          </a:p>
          <a:p>
            <a:pPr algn="ctr"/>
            <a:r>
              <a:rPr lang="fr-BE" dirty="0" smtClean="0"/>
              <a:t>Inhumé le 2 août 1958</a:t>
            </a:r>
          </a:p>
          <a:p>
            <a:pPr algn="ctr"/>
            <a:r>
              <a:rPr lang="fr-BE" dirty="0" smtClean="0"/>
              <a:t>Epoux de Madame </a:t>
            </a:r>
            <a:r>
              <a:rPr lang="fr-BE" dirty="0" err="1" smtClean="0"/>
              <a:t>Berthrumé</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B - bis</a:t>
            </a:r>
          </a:p>
          <a:p>
            <a:pPr algn="ctr"/>
            <a:r>
              <a:rPr lang="fr-BE" dirty="0" smtClean="0"/>
              <a:t>Tombe 1-25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2117355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236</a:t>
            </a:fld>
            <a:endParaRPr lang="fr-BE" dirty="0"/>
          </a:p>
        </p:txBody>
      </p:sp>
      <p:sp>
        <p:nvSpPr>
          <p:cNvPr id="5" name="ZoneTexte 4"/>
          <p:cNvSpPr txBox="1"/>
          <p:nvPr/>
        </p:nvSpPr>
        <p:spPr>
          <a:xfrm>
            <a:off x="1013892" y="779526"/>
            <a:ext cx="4747538" cy="1200329"/>
          </a:xfrm>
          <a:prstGeom prst="rect">
            <a:avLst/>
          </a:prstGeom>
          <a:noFill/>
        </p:spPr>
        <p:txBody>
          <a:bodyPr wrap="square" rtlCol="0">
            <a:spAutoFit/>
          </a:bodyPr>
          <a:lstStyle/>
          <a:p>
            <a:r>
              <a:rPr lang="fr-BE" sz="7200" dirty="0" smtClean="0">
                <a:latin typeface="French Script MT" panose="03020402040607040605" pitchFamily="66" charset="0"/>
              </a:rPr>
              <a:t>Ernest Carpentier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72 ans</a:t>
            </a:r>
          </a:p>
          <a:p>
            <a:pPr algn="ctr"/>
            <a:r>
              <a:rPr lang="fr-BE" dirty="0" smtClean="0"/>
              <a:t>Décédé le 14 novembre 1970</a:t>
            </a:r>
            <a:endParaRPr lang="fr-BE" dirty="0"/>
          </a:p>
          <a:p>
            <a:pPr algn="ctr"/>
            <a:r>
              <a:rPr lang="fr-BE" dirty="0"/>
              <a:t>Inhumé le </a:t>
            </a:r>
            <a:r>
              <a:rPr lang="fr-BE" dirty="0" smtClean="0"/>
              <a:t>?</a:t>
            </a:r>
          </a:p>
          <a:p>
            <a:pPr algn="ctr"/>
            <a:r>
              <a:rPr lang="fr-BE" dirty="0" smtClean="0"/>
              <a:t>Veuf de Madame </a:t>
            </a:r>
            <a:r>
              <a:rPr lang="fr-BE" dirty="0" err="1" smtClean="0"/>
              <a:t>Yserwyn</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B - bis</a:t>
            </a:r>
          </a:p>
          <a:p>
            <a:pPr algn="ctr"/>
            <a:r>
              <a:rPr lang="fr-BE" dirty="0" smtClean="0"/>
              <a:t>Tombe 2-20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873395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237</a:t>
            </a:fld>
            <a:endParaRPr lang="fr-BE" dirty="0"/>
          </a:p>
        </p:txBody>
      </p:sp>
      <p:sp>
        <p:nvSpPr>
          <p:cNvPr id="5" name="ZoneTexte 4"/>
          <p:cNvSpPr txBox="1"/>
          <p:nvPr/>
        </p:nvSpPr>
        <p:spPr>
          <a:xfrm>
            <a:off x="587211" y="779526"/>
            <a:ext cx="5600900" cy="1200329"/>
          </a:xfrm>
          <a:prstGeom prst="rect">
            <a:avLst/>
          </a:prstGeom>
          <a:noFill/>
        </p:spPr>
        <p:txBody>
          <a:bodyPr wrap="square" rtlCol="0">
            <a:spAutoFit/>
          </a:bodyPr>
          <a:lstStyle/>
          <a:p>
            <a:r>
              <a:rPr lang="fr-BE" sz="7200" dirty="0" smtClean="0">
                <a:latin typeface="French Script MT" panose="03020402040607040605" pitchFamily="66" charset="0"/>
              </a:rPr>
              <a:t>Maurice </a:t>
            </a:r>
            <a:r>
              <a:rPr lang="fr-BE" sz="7200" dirty="0" err="1" smtClean="0">
                <a:latin typeface="French Script MT" panose="03020402040607040605" pitchFamily="66" charset="0"/>
              </a:rPr>
              <a:t>Corombelle</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61 ans</a:t>
            </a:r>
          </a:p>
          <a:p>
            <a:pPr algn="ctr"/>
            <a:r>
              <a:rPr lang="fr-BE" dirty="0" smtClean="0"/>
              <a:t>Décédé le ?</a:t>
            </a:r>
          </a:p>
          <a:p>
            <a:pPr algn="ctr"/>
            <a:r>
              <a:rPr lang="fr-BE" dirty="0" smtClean="0"/>
              <a:t>Inhumé le 24 novembre 1958</a:t>
            </a:r>
          </a:p>
          <a:p>
            <a:pPr algn="ctr"/>
            <a:r>
              <a:rPr lang="fr-BE" dirty="0" smtClean="0"/>
              <a:t>Epoux de Madame </a:t>
            </a:r>
            <a:r>
              <a:rPr lang="fr-BE" dirty="0" err="1" smtClean="0"/>
              <a:t>Obermans</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B - bis</a:t>
            </a:r>
          </a:p>
          <a:p>
            <a:pPr algn="ctr"/>
            <a:r>
              <a:rPr lang="fr-BE" dirty="0" smtClean="0"/>
              <a:t>Tombe 1-26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106506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238</a:t>
            </a:fld>
            <a:endParaRPr lang="fr-BE" dirty="0"/>
          </a:p>
        </p:txBody>
      </p:sp>
      <p:sp>
        <p:nvSpPr>
          <p:cNvPr id="5" name="ZoneTexte 4"/>
          <p:cNvSpPr txBox="1"/>
          <p:nvPr/>
        </p:nvSpPr>
        <p:spPr>
          <a:xfrm>
            <a:off x="948439" y="779526"/>
            <a:ext cx="4878443" cy="1200329"/>
          </a:xfrm>
          <a:prstGeom prst="rect">
            <a:avLst/>
          </a:prstGeom>
          <a:noFill/>
        </p:spPr>
        <p:txBody>
          <a:bodyPr wrap="square" rtlCol="0">
            <a:spAutoFit/>
          </a:bodyPr>
          <a:lstStyle/>
          <a:p>
            <a:r>
              <a:rPr lang="fr-BE" sz="7200" dirty="0" smtClean="0">
                <a:latin typeface="French Script MT" panose="03020402040607040605" pitchFamily="66" charset="0"/>
              </a:rPr>
              <a:t>Grégoire Couvreur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1892 – 77 ans</a:t>
            </a:r>
          </a:p>
          <a:p>
            <a:pPr algn="ctr"/>
            <a:r>
              <a:rPr lang="fr-BE" dirty="0" smtClean="0"/>
              <a:t>Décédé </a:t>
            </a:r>
            <a:r>
              <a:rPr lang="fr-BE" dirty="0"/>
              <a:t>le </a:t>
            </a:r>
            <a:r>
              <a:rPr lang="fr-BE" dirty="0" smtClean="0"/>
              <a:t>11 </a:t>
            </a:r>
            <a:r>
              <a:rPr lang="fr-BE" dirty="0"/>
              <a:t>mars </a:t>
            </a:r>
            <a:r>
              <a:rPr lang="fr-BE" dirty="0" smtClean="0"/>
              <a:t>1969</a:t>
            </a:r>
            <a:endParaRPr lang="fr-BE" dirty="0"/>
          </a:p>
          <a:p>
            <a:pPr algn="ctr"/>
            <a:r>
              <a:rPr lang="fr-BE" dirty="0" smtClean="0"/>
              <a:t>Inhumé </a:t>
            </a:r>
          </a:p>
          <a:p>
            <a:pPr algn="ctr"/>
            <a:r>
              <a:rPr lang="fr-BE" dirty="0" smtClean="0"/>
              <a:t>Epoux de Madame </a:t>
            </a:r>
            <a:r>
              <a:rPr lang="fr-BE" dirty="0" err="1" smtClean="0"/>
              <a:t>Coemans</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B - bis</a:t>
            </a:r>
          </a:p>
          <a:p>
            <a:pPr algn="ctr"/>
            <a:r>
              <a:rPr lang="fr-BE" dirty="0" smtClean="0"/>
              <a:t>Tombe 3-8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703699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239</a:t>
            </a:fld>
            <a:endParaRPr lang="fr-BE" dirty="0"/>
          </a:p>
        </p:txBody>
      </p:sp>
      <p:sp>
        <p:nvSpPr>
          <p:cNvPr id="5" name="ZoneTexte 4"/>
          <p:cNvSpPr txBox="1"/>
          <p:nvPr/>
        </p:nvSpPr>
        <p:spPr>
          <a:xfrm>
            <a:off x="1202579" y="779526"/>
            <a:ext cx="4370163" cy="1200329"/>
          </a:xfrm>
          <a:prstGeom prst="rect">
            <a:avLst/>
          </a:prstGeom>
          <a:noFill/>
        </p:spPr>
        <p:txBody>
          <a:bodyPr wrap="square" rtlCol="0">
            <a:spAutoFit/>
          </a:bodyPr>
          <a:lstStyle/>
          <a:p>
            <a:r>
              <a:rPr lang="fr-BE" sz="7200" dirty="0" smtClean="0">
                <a:latin typeface="French Script MT" panose="03020402040607040605" pitchFamily="66" charset="0"/>
              </a:rPr>
              <a:t>François </a:t>
            </a:r>
            <a:r>
              <a:rPr lang="fr-BE" sz="7200" dirty="0" err="1" smtClean="0">
                <a:latin typeface="French Script MT" panose="03020402040607040605" pitchFamily="66" charset="0"/>
              </a:rPr>
              <a:t>Dehut</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63 ans</a:t>
            </a:r>
          </a:p>
          <a:p>
            <a:pPr algn="ctr"/>
            <a:r>
              <a:rPr lang="fr-BE" dirty="0" smtClean="0"/>
              <a:t>Décédé le ?</a:t>
            </a:r>
          </a:p>
          <a:p>
            <a:pPr algn="ctr"/>
            <a:r>
              <a:rPr lang="fr-BE" dirty="0" smtClean="0"/>
              <a:t>Inhumé le 8 mai 1959</a:t>
            </a:r>
          </a:p>
          <a:p>
            <a:pPr algn="ctr"/>
            <a:r>
              <a:rPr lang="fr-BE" dirty="0" smtClean="0"/>
              <a:t>Epoux de Madame Chasseur</a:t>
            </a:r>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B - bis</a:t>
            </a:r>
          </a:p>
          <a:p>
            <a:pPr algn="ctr"/>
            <a:r>
              <a:rPr lang="fr-BE" dirty="0" smtClean="0"/>
              <a:t>Tombe 1-33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9429937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24</a:t>
            </a:fld>
            <a:endParaRPr lang="fr-BE" dirty="0"/>
          </a:p>
        </p:txBody>
      </p:sp>
      <p:sp>
        <p:nvSpPr>
          <p:cNvPr id="5" name="ZoneTexte 4"/>
          <p:cNvSpPr txBox="1"/>
          <p:nvPr/>
        </p:nvSpPr>
        <p:spPr>
          <a:xfrm>
            <a:off x="985659" y="779526"/>
            <a:ext cx="4474440" cy="1200329"/>
          </a:xfrm>
          <a:prstGeom prst="rect">
            <a:avLst/>
          </a:prstGeom>
          <a:noFill/>
        </p:spPr>
        <p:txBody>
          <a:bodyPr wrap="square" rtlCol="0">
            <a:spAutoFit/>
          </a:bodyPr>
          <a:lstStyle/>
          <a:p>
            <a:r>
              <a:rPr lang="fr-BE" sz="7200" dirty="0" smtClean="0">
                <a:latin typeface="French Script MT" panose="03020402040607040605" pitchFamily="66" charset="0"/>
              </a:rPr>
              <a:t>François </a:t>
            </a:r>
            <a:r>
              <a:rPr lang="fr-BE" sz="7200" dirty="0" err="1" smtClean="0">
                <a:latin typeface="French Script MT" panose="03020402040607040605" pitchFamily="66" charset="0"/>
              </a:rPr>
              <a:t>Delrez</a:t>
            </a:r>
            <a:endParaRPr lang="fr-BE" sz="7200" dirty="0">
              <a:latin typeface="French Script MT" panose="03020402040607040605" pitchFamily="66" charset="0"/>
            </a:endParaRPr>
          </a:p>
        </p:txBody>
      </p:sp>
      <p:sp>
        <p:nvSpPr>
          <p:cNvPr id="6" name="ZoneTexte 5"/>
          <p:cNvSpPr txBox="1"/>
          <p:nvPr/>
        </p:nvSpPr>
        <p:spPr>
          <a:xfrm>
            <a:off x="1506761" y="2365967"/>
            <a:ext cx="3432238" cy="2031325"/>
          </a:xfrm>
          <a:prstGeom prst="rect">
            <a:avLst/>
          </a:prstGeom>
          <a:noFill/>
        </p:spPr>
        <p:txBody>
          <a:bodyPr wrap="square" rtlCol="0">
            <a:spAutoFit/>
          </a:bodyPr>
          <a:lstStyle/>
          <a:p>
            <a:pPr algn="ctr"/>
            <a:r>
              <a:rPr lang="fr-BE" dirty="0" smtClean="0"/>
              <a:t>Né le </a:t>
            </a:r>
            <a:r>
              <a:rPr lang="fr-BE" dirty="0"/>
              <a:t>?</a:t>
            </a:r>
            <a:r>
              <a:rPr lang="fr-BE" dirty="0" smtClean="0"/>
              <a:t> – 64 ans</a:t>
            </a:r>
          </a:p>
          <a:p>
            <a:pPr algn="ctr"/>
            <a:r>
              <a:rPr lang="fr-BE" dirty="0" smtClean="0"/>
              <a:t>Décédé le </a:t>
            </a:r>
          </a:p>
          <a:p>
            <a:pPr algn="ctr"/>
            <a:r>
              <a:rPr lang="fr-BE" dirty="0" smtClean="0"/>
              <a:t>Inhumé le 22 septembre 1944</a:t>
            </a:r>
          </a:p>
          <a:p>
            <a:pPr algn="ctr"/>
            <a:r>
              <a:rPr lang="fr-BE" dirty="0" smtClean="0"/>
              <a:t>Époux de Madame Sibille</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a:t>
            </a:r>
          </a:p>
          <a:p>
            <a:pPr algn="ctr"/>
            <a:r>
              <a:rPr lang="fr-BE" dirty="0" smtClean="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4842760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240</a:t>
            </a:fld>
            <a:endParaRPr lang="fr-BE" dirty="0"/>
          </a:p>
        </p:txBody>
      </p:sp>
      <p:sp>
        <p:nvSpPr>
          <p:cNvPr id="5" name="ZoneTexte 4"/>
          <p:cNvSpPr txBox="1"/>
          <p:nvPr/>
        </p:nvSpPr>
        <p:spPr>
          <a:xfrm>
            <a:off x="935951" y="775281"/>
            <a:ext cx="4903419" cy="1200329"/>
          </a:xfrm>
          <a:prstGeom prst="rect">
            <a:avLst/>
          </a:prstGeom>
          <a:noFill/>
        </p:spPr>
        <p:txBody>
          <a:bodyPr wrap="square" rtlCol="0">
            <a:spAutoFit/>
          </a:bodyPr>
          <a:lstStyle/>
          <a:p>
            <a:r>
              <a:rPr lang="fr-BE" sz="7200" dirty="0" smtClean="0">
                <a:latin typeface="French Script MT" panose="03020402040607040605" pitchFamily="66" charset="0"/>
              </a:rPr>
              <a:t>Robert </a:t>
            </a:r>
            <a:r>
              <a:rPr lang="fr-BE" sz="7200" dirty="0" err="1" smtClean="0">
                <a:latin typeface="French Script MT" panose="03020402040607040605" pitchFamily="66" charset="0"/>
              </a:rPr>
              <a:t>Delanghe</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1890 – 66 ans</a:t>
            </a:r>
          </a:p>
          <a:p>
            <a:pPr algn="ctr"/>
            <a:r>
              <a:rPr lang="fr-BE" dirty="0" smtClean="0"/>
              <a:t>Décédé le 19 octobre 1965</a:t>
            </a:r>
            <a:endParaRPr lang="fr-BE" dirty="0"/>
          </a:p>
          <a:p>
            <a:pPr algn="ctr"/>
            <a:r>
              <a:rPr lang="fr-BE" dirty="0" smtClean="0"/>
              <a:t>Inhumé</a:t>
            </a:r>
          </a:p>
          <a:p>
            <a:pPr algn="ctr"/>
            <a:r>
              <a:rPr lang="fr-BE" dirty="0" smtClean="0"/>
              <a:t>Epoux de Madame </a:t>
            </a:r>
            <a:r>
              <a:rPr lang="fr-BE" dirty="0" err="1" smtClean="0"/>
              <a:t>Counasse</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B - bis</a:t>
            </a:r>
          </a:p>
          <a:p>
            <a:pPr algn="ctr"/>
            <a:r>
              <a:rPr lang="fr-BE" dirty="0" smtClean="0"/>
              <a:t>Tombe 2-11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77529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241</a:t>
            </a:fld>
            <a:endParaRPr lang="fr-BE" dirty="0"/>
          </a:p>
        </p:txBody>
      </p:sp>
      <p:sp>
        <p:nvSpPr>
          <p:cNvPr id="5" name="ZoneTexte 4"/>
          <p:cNvSpPr txBox="1"/>
          <p:nvPr/>
        </p:nvSpPr>
        <p:spPr>
          <a:xfrm>
            <a:off x="1403806" y="764395"/>
            <a:ext cx="3967710" cy="1200329"/>
          </a:xfrm>
          <a:prstGeom prst="rect">
            <a:avLst/>
          </a:prstGeom>
          <a:noFill/>
        </p:spPr>
        <p:txBody>
          <a:bodyPr wrap="square" rtlCol="0">
            <a:spAutoFit/>
          </a:bodyPr>
          <a:lstStyle/>
          <a:p>
            <a:r>
              <a:rPr lang="fr-BE" sz="7200" dirty="0" smtClean="0">
                <a:latin typeface="French Script MT" panose="03020402040607040605" pitchFamily="66" charset="0"/>
              </a:rPr>
              <a:t>Jean Delvaux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1885 – 82 ans</a:t>
            </a:r>
          </a:p>
          <a:p>
            <a:pPr algn="ctr"/>
            <a:r>
              <a:rPr lang="fr-BE" dirty="0" smtClean="0"/>
              <a:t>Décédé le 25 février 1967</a:t>
            </a:r>
            <a:endParaRPr lang="fr-BE" dirty="0"/>
          </a:p>
          <a:p>
            <a:pPr algn="ctr"/>
            <a:r>
              <a:rPr lang="fr-BE" dirty="0" smtClean="0"/>
              <a:t>Inhumé4,</a:t>
            </a:r>
          </a:p>
          <a:p>
            <a:pPr algn="ctr"/>
            <a:r>
              <a:rPr lang="fr-BE" dirty="0" smtClean="0"/>
              <a:t>Epoux de Madame </a:t>
            </a:r>
            <a:r>
              <a:rPr lang="fr-BE" dirty="0" err="1" smtClean="0"/>
              <a:t>Bachren</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B - bis</a:t>
            </a:r>
          </a:p>
          <a:p>
            <a:pPr algn="ctr"/>
            <a:r>
              <a:rPr lang="fr-BE" dirty="0" smtClean="0"/>
              <a:t>Tombe 3-4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4107415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242</a:t>
            </a:fld>
            <a:endParaRPr lang="fr-BE" dirty="0"/>
          </a:p>
        </p:txBody>
      </p:sp>
      <p:sp>
        <p:nvSpPr>
          <p:cNvPr id="5" name="ZoneTexte 4"/>
          <p:cNvSpPr txBox="1"/>
          <p:nvPr/>
        </p:nvSpPr>
        <p:spPr>
          <a:xfrm>
            <a:off x="867392" y="779526"/>
            <a:ext cx="5040537" cy="1200329"/>
          </a:xfrm>
          <a:prstGeom prst="rect">
            <a:avLst/>
          </a:prstGeom>
          <a:noFill/>
        </p:spPr>
        <p:txBody>
          <a:bodyPr wrap="square" rtlCol="0">
            <a:spAutoFit/>
          </a:bodyPr>
          <a:lstStyle/>
          <a:p>
            <a:r>
              <a:rPr lang="fr-BE" sz="7200" dirty="0" smtClean="0">
                <a:latin typeface="French Script MT" panose="03020402040607040605" pitchFamily="66" charset="0"/>
              </a:rPr>
              <a:t>Maurice Delvaux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1890 – 66 ans</a:t>
            </a:r>
          </a:p>
          <a:p>
            <a:pPr algn="ctr"/>
            <a:r>
              <a:rPr lang="fr-BE" dirty="0" smtClean="0"/>
              <a:t>Décédé le 15 décembre 1956</a:t>
            </a:r>
            <a:endParaRPr lang="fr-BE" dirty="0"/>
          </a:p>
          <a:p>
            <a:pPr algn="ctr"/>
            <a:r>
              <a:rPr lang="fr-BE" dirty="0" smtClean="0"/>
              <a:t>Inhumé</a:t>
            </a:r>
          </a:p>
          <a:p>
            <a:pPr algn="ctr"/>
            <a:r>
              <a:rPr lang="fr-BE" dirty="0" smtClean="0"/>
              <a:t>Epoux de Madame </a:t>
            </a:r>
            <a:r>
              <a:rPr lang="fr-BE" dirty="0" err="1" smtClean="0"/>
              <a:t>Hontekiet</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B - bis</a:t>
            </a:r>
          </a:p>
          <a:p>
            <a:pPr algn="ctr"/>
            <a:r>
              <a:rPr lang="fr-BE" dirty="0" smtClean="0"/>
              <a:t>Tombe 3-14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855449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243</a:t>
            </a:fld>
            <a:endParaRPr lang="fr-BE" dirty="0"/>
          </a:p>
        </p:txBody>
      </p:sp>
      <p:sp>
        <p:nvSpPr>
          <p:cNvPr id="5" name="ZoneTexte 4"/>
          <p:cNvSpPr txBox="1"/>
          <p:nvPr/>
        </p:nvSpPr>
        <p:spPr>
          <a:xfrm>
            <a:off x="1542116" y="779526"/>
            <a:ext cx="3691090" cy="1200329"/>
          </a:xfrm>
          <a:prstGeom prst="rect">
            <a:avLst/>
          </a:prstGeom>
          <a:noFill/>
        </p:spPr>
        <p:txBody>
          <a:bodyPr wrap="square" rtlCol="0">
            <a:spAutoFit/>
          </a:bodyPr>
          <a:lstStyle/>
          <a:p>
            <a:r>
              <a:rPr lang="fr-BE" sz="7200" dirty="0" smtClean="0">
                <a:latin typeface="French Script MT" panose="03020402040607040605" pitchFamily="66" charset="0"/>
              </a:rPr>
              <a:t>Henri Denis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1893– 84 ans</a:t>
            </a:r>
          </a:p>
          <a:p>
            <a:pPr algn="ctr"/>
            <a:r>
              <a:rPr lang="fr-BE" dirty="0" smtClean="0"/>
              <a:t>Décédé le 2 juin 1970</a:t>
            </a:r>
            <a:endParaRPr lang="fr-BE" dirty="0"/>
          </a:p>
          <a:p>
            <a:pPr algn="ctr"/>
            <a:r>
              <a:rPr lang="fr-BE" dirty="0" smtClean="0"/>
              <a:t>Inhumé</a:t>
            </a:r>
          </a:p>
          <a:p>
            <a:pPr algn="ctr"/>
            <a:r>
              <a:rPr lang="fr-BE" dirty="0" smtClean="0"/>
              <a:t>Célibataire</a:t>
            </a:r>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B - bis</a:t>
            </a:r>
          </a:p>
          <a:p>
            <a:pPr algn="ctr"/>
            <a:r>
              <a:rPr lang="fr-BE" dirty="0" smtClean="0"/>
              <a:t>Tombe 3-15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467111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244</a:t>
            </a:fld>
            <a:endParaRPr lang="fr-BE" dirty="0"/>
          </a:p>
        </p:txBody>
      </p:sp>
      <p:sp>
        <p:nvSpPr>
          <p:cNvPr id="5" name="ZoneTexte 4"/>
          <p:cNvSpPr txBox="1"/>
          <p:nvPr/>
        </p:nvSpPr>
        <p:spPr>
          <a:xfrm>
            <a:off x="946526" y="779526"/>
            <a:ext cx="4882269" cy="1200329"/>
          </a:xfrm>
          <a:prstGeom prst="rect">
            <a:avLst/>
          </a:prstGeom>
          <a:noFill/>
        </p:spPr>
        <p:txBody>
          <a:bodyPr wrap="square" rtlCol="0">
            <a:spAutoFit/>
          </a:bodyPr>
          <a:lstStyle/>
          <a:p>
            <a:r>
              <a:rPr lang="fr-BE" sz="7200" dirty="0" smtClean="0">
                <a:latin typeface="French Script MT" panose="03020402040607040605" pitchFamily="66" charset="0"/>
              </a:rPr>
              <a:t>Emile Deschamps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1891 – 68 ans</a:t>
            </a:r>
          </a:p>
          <a:p>
            <a:pPr algn="ctr"/>
            <a:r>
              <a:rPr lang="fr-BE" dirty="0" smtClean="0"/>
              <a:t>Décédé le 17 </a:t>
            </a:r>
            <a:r>
              <a:rPr lang="fr-BE" dirty="0"/>
              <a:t>avril </a:t>
            </a:r>
            <a:r>
              <a:rPr lang="fr-BE" dirty="0" smtClean="0"/>
              <a:t>1959</a:t>
            </a:r>
          </a:p>
          <a:p>
            <a:pPr algn="ctr"/>
            <a:r>
              <a:rPr lang="fr-BE" dirty="0" smtClean="0"/>
              <a:t>Inhumé </a:t>
            </a:r>
          </a:p>
          <a:p>
            <a:pPr algn="ctr"/>
            <a:r>
              <a:rPr lang="fr-BE" dirty="0" smtClean="0"/>
              <a:t>Epoux de Madame </a:t>
            </a:r>
            <a:r>
              <a:rPr lang="fr-BE" dirty="0" err="1" smtClean="0"/>
              <a:t>Jeanjean</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B - bis</a:t>
            </a:r>
          </a:p>
          <a:p>
            <a:pPr algn="ctr"/>
            <a:r>
              <a:rPr lang="fr-BE" dirty="0" smtClean="0"/>
              <a:t>Tombe 1-31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624125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245</a:t>
            </a:fld>
            <a:endParaRPr lang="fr-BE" dirty="0"/>
          </a:p>
        </p:txBody>
      </p:sp>
      <p:sp>
        <p:nvSpPr>
          <p:cNvPr id="5" name="ZoneTexte 4"/>
          <p:cNvSpPr txBox="1"/>
          <p:nvPr/>
        </p:nvSpPr>
        <p:spPr>
          <a:xfrm>
            <a:off x="1101435" y="779526"/>
            <a:ext cx="4572451" cy="1200329"/>
          </a:xfrm>
          <a:prstGeom prst="rect">
            <a:avLst/>
          </a:prstGeom>
          <a:noFill/>
        </p:spPr>
        <p:txBody>
          <a:bodyPr wrap="square" rtlCol="0">
            <a:spAutoFit/>
          </a:bodyPr>
          <a:lstStyle/>
          <a:p>
            <a:r>
              <a:rPr lang="fr-BE" sz="7200" dirty="0" smtClean="0">
                <a:latin typeface="French Script MT" panose="03020402040607040605" pitchFamily="66" charset="0"/>
              </a:rPr>
              <a:t>Henri </a:t>
            </a:r>
            <a:r>
              <a:rPr lang="fr-BE" sz="7200" dirty="0" err="1" smtClean="0">
                <a:latin typeface="French Script MT" panose="03020402040607040605" pitchFamily="66" charset="0"/>
              </a:rPr>
              <a:t>Detilleux</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1886 – 81 ans</a:t>
            </a:r>
          </a:p>
          <a:p>
            <a:pPr algn="ctr"/>
            <a:r>
              <a:rPr lang="fr-BE" dirty="0" smtClean="0"/>
              <a:t>Décédé le 8 juillet 1967</a:t>
            </a:r>
            <a:endParaRPr lang="fr-BE" dirty="0"/>
          </a:p>
          <a:p>
            <a:pPr algn="ctr"/>
            <a:r>
              <a:rPr lang="fr-BE" dirty="0" smtClean="0"/>
              <a:t>Inhumé</a:t>
            </a:r>
          </a:p>
          <a:p>
            <a:pPr algn="ctr"/>
            <a:r>
              <a:rPr lang="fr-BE" dirty="0" smtClean="0"/>
              <a:t>Epoux de Madame Mignon</a:t>
            </a:r>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B - bis</a:t>
            </a:r>
          </a:p>
          <a:p>
            <a:pPr algn="ctr"/>
            <a:r>
              <a:rPr lang="fr-BE" dirty="0" smtClean="0"/>
              <a:t>Tombe 3-5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2440527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246</a:t>
            </a:fld>
            <a:endParaRPr lang="fr-BE" dirty="0"/>
          </a:p>
        </p:txBody>
      </p:sp>
      <p:sp>
        <p:nvSpPr>
          <p:cNvPr id="5" name="ZoneTexte 4"/>
          <p:cNvSpPr txBox="1"/>
          <p:nvPr/>
        </p:nvSpPr>
        <p:spPr>
          <a:xfrm>
            <a:off x="1531161" y="784352"/>
            <a:ext cx="3713000" cy="1200329"/>
          </a:xfrm>
          <a:prstGeom prst="rect">
            <a:avLst/>
          </a:prstGeom>
          <a:noFill/>
        </p:spPr>
        <p:txBody>
          <a:bodyPr wrap="square" rtlCol="0">
            <a:spAutoFit/>
          </a:bodyPr>
          <a:lstStyle/>
          <a:p>
            <a:r>
              <a:rPr lang="fr-BE" sz="7200" dirty="0" smtClean="0">
                <a:latin typeface="French Script MT" panose="03020402040607040605" pitchFamily="66" charset="0"/>
              </a:rPr>
              <a:t>Alfred </a:t>
            </a:r>
            <a:r>
              <a:rPr lang="fr-BE" sz="7200" dirty="0" err="1" smtClean="0">
                <a:latin typeface="French Script MT" panose="03020402040607040605" pitchFamily="66" charset="0"/>
              </a:rPr>
              <a:t>Dohet</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1892 – 64 ans</a:t>
            </a:r>
          </a:p>
          <a:p>
            <a:pPr algn="ctr"/>
            <a:r>
              <a:rPr lang="fr-BE" dirty="0" smtClean="0"/>
              <a:t>Décédé le  </a:t>
            </a:r>
            <a:r>
              <a:rPr lang="fr-BE" dirty="0"/>
              <a:t>17 mars 1956</a:t>
            </a:r>
            <a:endParaRPr lang="fr-BE" dirty="0" smtClean="0"/>
          </a:p>
          <a:p>
            <a:pPr algn="ctr"/>
            <a:r>
              <a:rPr lang="fr-BE" dirty="0" smtClean="0"/>
              <a:t>Inhumé</a:t>
            </a:r>
          </a:p>
          <a:p>
            <a:pPr algn="ctr"/>
            <a:r>
              <a:rPr lang="fr-BE" dirty="0" smtClean="0"/>
              <a:t>Epoux de Madame </a:t>
            </a:r>
            <a:r>
              <a:rPr lang="fr-BE" dirty="0" err="1" smtClean="0"/>
              <a:t>Vanguestaine</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B - bis</a:t>
            </a:r>
          </a:p>
          <a:p>
            <a:pPr algn="ctr"/>
            <a:r>
              <a:rPr lang="fr-BE" dirty="0" smtClean="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585981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247</a:t>
            </a:fld>
            <a:endParaRPr lang="fr-BE" dirty="0"/>
          </a:p>
        </p:txBody>
      </p:sp>
      <p:sp>
        <p:nvSpPr>
          <p:cNvPr id="5" name="ZoneTexte 4"/>
          <p:cNvSpPr txBox="1"/>
          <p:nvPr/>
        </p:nvSpPr>
        <p:spPr>
          <a:xfrm>
            <a:off x="1449966" y="779526"/>
            <a:ext cx="3875389" cy="1200329"/>
          </a:xfrm>
          <a:prstGeom prst="rect">
            <a:avLst/>
          </a:prstGeom>
          <a:noFill/>
        </p:spPr>
        <p:txBody>
          <a:bodyPr wrap="square" rtlCol="0">
            <a:spAutoFit/>
          </a:bodyPr>
          <a:lstStyle/>
          <a:p>
            <a:r>
              <a:rPr lang="fr-BE" sz="7200" dirty="0" smtClean="0">
                <a:latin typeface="French Script MT" panose="03020402040607040605" pitchFamily="66" charset="0"/>
              </a:rPr>
              <a:t>Henri Doyen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1887 – 77 ans</a:t>
            </a:r>
          </a:p>
          <a:p>
            <a:pPr algn="ctr"/>
            <a:r>
              <a:rPr lang="fr-BE" dirty="0" smtClean="0"/>
              <a:t>Décédé le  </a:t>
            </a:r>
            <a:r>
              <a:rPr lang="fr-BE" dirty="0"/>
              <a:t>12 août 1964</a:t>
            </a:r>
            <a:endParaRPr lang="fr-BE" dirty="0" smtClean="0"/>
          </a:p>
          <a:p>
            <a:pPr algn="ctr"/>
            <a:r>
              <a:rPr lang="fr-BE" dirty="0" smtClean="0"/>
              <a:t>Inhumé</a:t>
            </a:r>
          </a:p>
          <a:p>
            <a:pPr algn="ctr"/>
            <a:r>
              <a:rPr lang="fr-BE" dirty="0" smtClean="0"/>
              <a:t>Veuf de Madame </a:t>
            </a:r>
            <a:r>
              <a:rPr lang="fr-BE" dirty="0" err="1" smtClean="0"/>
              <a:t>Defrène</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B - bis</a:t>
            </a:r>
          </a:p>
          <a:p>
            <a:pPr algn="ctr"/>
            <a:r>
              <a:rPr lang="fr-BE" dirty="0" smtClean="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607298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248</a:t>
            </a:fld>
            <a:endParaRPr lang="fr-BE" dirty="0"/>
          </a:p>
        </p:txBody>
      </p:sp>
      <p:sp>
        <p:nvSpPr>
          <p:cNvPr id="5" name="ZoneTexte 4"/>
          <p:cNvSpPr txBox="1"/>
          <p:nvPr/>
        </p:nvSpPr>
        <p:spPr>
          <a:xfrm>
            <a:off x="1304482" y="779526"/>
            <a:ext cx="4166358" cy="1200329"/>
          </a:xfrm>
          <a:prstGeom prst="rect">
            <a:avLst/>
          </a:prstGeom>
          <a:noFill/>
        </p:spPr>
        <p:txBody>
          <a:bodyPr wrap="square" rtlCol="0">
            <a:spAutoFit/>
          </a:bodyPr>
          <a:lstStyle/>
          <a:p>
            <a:r>
              <a:rPr lang="fr-BE" sz="7200" dirty="0" smtClean="0">
                <a:latin typeface="French Script MT" panose="03020402040607040605" pitchFamily="66" charset="0"/>
              </a:rPr>
              <a:t>Victor </a:t>
            </a:r>
            <a:r>
              <a:rPr lang="fr-BE" sz="7200" dirty="0" err="1" smtClean="0">
                <a:latin typeface="French Script MT" panose="03020402040607040605" pitchFamily="66" charset="0"/>
              </a:rPr>
              <a:t>Evraets</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1893 – 73 ans</a:t>
            </a:r>
          </a:p>
          <a:p>
            <a:pPr algn="ctr"/>
            <a:r>
              <a:rPr lang="fr-BE" dirty="0" smtClean="0"/>
              <a:t>Décédé le 8 février 1966</a:t>
            </a:r>
            <a:endParaRPr lang="fr-BE" dirty="0"/>
          </a:p>
          <a:p>
            <a:pPr algn="ctr"/>
            <a:r>
              <a:rPr lang="fr-BE" dirty="0" smtClean="0"/>
              <a:t>Inhumé</a:t>
            </a:r>
          </a:p>
          <a:p>
            <a:pPr algn="ctr"/>
            <a:r>
              <a:rPr lang="fr-BE" dirty="0" smtClean="0"/>
              <a:t>Epoux de Madame </a:t>
            </a:r>
            <a:r>
              <a:rPr lang="fr-BE" dirty="0" err="1" smtClean="0"/>
              <a:t>Froidmont</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B - bis</a:t>
            </a:r>
          </a:p>
          <a:p>
            <a:pPr algn="ctr"/>
            <a:r>
              <a:rPr lang="fr-BE" dirty="0" smtClean="0"/>
              <a:t>Tombe 2-17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8323108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249</a:t>
            </a:fld>
            <a:endParaRPr lang="fr-BE" dirty="0"/>
          </a:p>
        </p:txBody>
      </p:sp>
      <p:sp>
        <p:nvSpPr>
          <p:cNvPr id="5" name="ZoneTexte 4"/>
          <p:cNvSpPr txBox="1"/>
          <p:nvPr/>
        </p:nvSpPr>
        <p:spPr>
          <a:xfrm>
            <a:off x="1304482" y="779526"/>
            <a:ext cx="4166358" cy="1200329"/>
          </a:xfrm>
          <a:prstGeom prst="rect">
            <a:avLst/>
          </a:prstGeom>
          <a:noFill/>
        </p:spPr>
        <p:txBody>
          <a:bodyPr wrap="square" rtlCol="0">
            <a:spAutoFit/>
          </a:bodyPr>
          <a:lstStyle/>
          <a:p>
            <a:r>
              <a:rPr lang="fr-BE" sz="7200" dirty="0" smtClean="0">
                <a:latin typeface="French Script MT" panose="03020402040607040605" pitchFamily="66" charset="0"/>
              </a:rPr>
              <a:t>Joseph </a:t>
            </a:r>
            <a:r>
              <a:rPr lang="fr-BE" sz="7200" dirty="0" err="1" smtClean="0">
                <a:latin typeface="French Script MT" panose="03020402040607040605" pitchFamily="66" charset="0"/>
              </a:rPr>
              <a:t>Fagard</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1895 – 71 ans</a:t>
            </a:r>
          </a:p>
          <a:p>
            <a:pPr algn="ctr"/>
            <a:r>
              <a:rPr lang="fr-BE" dirty="0" smtClean="0"/>
              <a:t>Décédé le 20 octobre 1966</a:t>
            </a:r>
            <a:endParaRPr lang="fr-BE" dirty="0"/>
          </a:p>
          <a:p>
            <a:pPr algn="ctr"/>
            <a:r>
              <a:rPr lang="fr-BE" dirty="0" smtClean="0"/>
              <a:t>Inhumé</a:t>
            </a:r>
          </a:p>
          <a:p>
            <a:pPr algn="ctr"/>
            <a:r>
              <a:rPr lang="fr-BE" dirty="0" smtClean="0"/>
              <a:t>Epoux de Madame </a:t>
            </a:r>
            <a:r>
              <a:rPr lang="fr-BE" dirty="0" err="1" smtClean="0"/>
              <a:t>Lefèbvre</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B - bis</a:t>
            </a:r>
          </a:p>
          <a:p>
            <a:pPr algn="ctr"/>
            <a:r>
              <a:rPr lang="fr-BE" dirty="0" smtClean="0"/>
              <a:t>Tombe 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1121375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25</a:t>
            </a:fld>
            <a:endParaRPr lang="fr-BE" dirty="0"/>
          </a:p>
        </p:txBody>
      </p:sp>
      <p:sp>
        <p:nvSpPr>
          <p:cNvPr id="5" name="ZoneTexte 4"/>
          <p:cNvSpPr txBox="1"/>
          <p:nvPr/>
        </p:nvSpPr>
        <p:spPr>
          <a:xfrm>
            <a:off x="1025666" y="779526"/>
            <a:ext cx="4394426" cy="1200329"/>
          </a:xfrm>
          <a:prstGeom prst="rect">
            <a:avLst/>
          </a:prstGeom>
          <a:noFill/>
        </p:spPr>
        <p:txBody>
          <a:bodyPr wrap="square" rtlCol="0">
            <a:spAutoFit/>
          </a:bodyPr>
          <a:lstStyle/>
          <a:p>
            <a:r>
              <a:rPr lang="fr-BE" sz="7200" dirty="0" smtClean="0">
                <a:latin typeface="French Script MT" panose="03020402040607040605" pitchFamily="66" charset="0"/>
              </a:rPr>
              <a:t>Pierre </a:t>
            </a:r>
            <a:r>
              <a:rPr lang="fr-BE" sz="7200" dirty="0" err="1" smtClean="0">
                <a:latin typeface="French Script MT" panose="03020402040607040605" pitchFamily="66" charset="0"/>
              </a:rPr>
              <a:t>Depaifve</a:t>
            </a:r>
            <a:endParaRPr lang="fr-BE" sz="7200" dirty="0">
              <a:latin typeface="French Script MT" panose="03020402040607040605" pitchFamily="66" charset="0"/>
            </a:endParaRPr>
          </a:p>
        </p:txBody>
      </p:sp>
      <p:sp>
        <p:nvSpPr>
          <p:cNvPr id="6" name="ZoneTexte 5"/>
          <p:cNvSpPr txBox="1"/>
          <p:nvPr/>
        </p:nvSpPr>
        <p:spPr>
          <a:xfrm>
            <a:off x="1506761" y="2365967"/>
            <a:ext cx="3432238" cy="2031325"/>
          </a:xfrm>
          <a:prstGeom prst="rect">
            <a:avLst/>
          </a:prstGeom>
          <a:noFill/>
        </p:spPr>
        <p:txBody>
          <a:bodyPr wrap="square" rtlCol="0">
            <a:spAutoFit/>
          </a:bodyPr>
          <a:lstStyle/>
          <a:p>
            <a:pPr algn="ctr"/>
            <a:r>
              <a:rPr lang="fr-BE" dirty="0" smtClean="0"/>
              <a:t>Né le ? – 59 ans</a:t>
            </a:r>
          </a:p>
          <a:p>
            <a:pPr algn="ctr"/>
            <a:r>
              <a:rPr lang="fr-BE" dirty="0" smtClean="0"/>
              <a:t>Décédé le ?</a:t>
            </a:r>
          </a:p>
          <a:p>
            <a:pPr algn="ctr"/>
            <a:r>
              <a:rPr lang="fr-BE" dirty="0" smtClean="0"/>
              <a:t>Inhumé le 28 novembre 1945</a:t>
            </a:r>
          </a:p>
          <a:p>
            <a:pPr algn="ctr"/>
            <a:r>
              <a:rPr lang="fr-BE" dirty="0" smtClean="0"/>
              <a:t>Époux de Madame </a:t>
            </a:r>
            <a:r>
              <a:rPr lang="fr-BE" dirty="0" err="1" smtClean="0"/>
              <a:t>Gielen</a:t>
            </a:r>
            <a:endParaRPr lang="fr-BE" dirty="0" smtClean="0"/>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a:t>
            </a:r>
          </a:p>
          <a:p>
            <a:pPr algn="ctr"/>
            <a:r>
              <a:rPr lang="fr-BE" dirty="0" smtClean="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614852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250</a:t>
            </a:fld>
            <a:endParaRPr lang="fr-BE" dirty="0"/>
          </a:p>
        </p:txBody>
      </p:sp>
      <p:sp>
        <p:nvSpPr>
          <p:cNvPr id="5" name="ZoneTexte 4"/>
          <p:cNvSpPr txBox="1"/>
          <p:nvPr/>
        </p:nvSpPr>
        <p:spPr>
          <a:xfrm>
            <a:off x="1065967" y="779526"/>
            <a:ext cx="4643388" cy="1200329"/>
          </a:xfrm>
          <a:prstGeom prst="rect">
            <a:avLst/>
          </a:prstGeom>
          <a:noFill/>
        </p:spPr>
        <p:txBody>
          <a:bodyPr wrap="square" rtlCol="0">
            <a:spAutoFit/>
          </a:bodyPr>
          <a:lstStyle/>
          <a:p>
            <a:r>
              <a:rPr lang="fr-BE" sz="7200" dirty="0" smtClean="0">
                <a:latin typeface="French Script MT" panose="03020402040607040605" pitchFamily="66" charset="0"/>
              </a:rPr>
              <a:t>Joseph </a:t>
            </a:r>
            <a:r>
              <a:rPr lang="fr-BE" sz="7200" dirty="0" err="1" smtClean="0">
                <a:latin typeface="French Script MT" panose="03020402040607040605" pitchFamily="66" charset="0"/>
              </a:rPr>
              <a:t>Geirnaert</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1893– 84 ans</a:t>
            </a:r>
          </a:p>
          <a:p>
            <a:pPr algn="ctr"/>
            <a:r>
              <a:rPr lang="fr-BE" dirty="0" smtClean="0"/>
              <a:t>Décédé le 14 janvier 1970</a:t>
            </a:r>
            <a:endParaRPr lang="fr-BE" dirty="0"/>
          </a:p>
          <a:p>
            <a:pPr algn="ctr"/>
            <a:r>
              <a:rPr lang="fr-BE" dirty="0" smtClean="0"/>
              <a:t>Inhumé</a:t>
            </a:r>
          </a:p>
          <a:p>
            <a:pPr algn="ctr"/>
            <a:r>
              <a:rPr lang="fr-BE" dirty="0" smtClean="0"/>
              <a:t>Epoux de Madame </a:t>
            </a:r>
            <a:r>
              <a:rPr lang="fr-BE" dirty="0" err="1" smtClean="0"/>
              <a:t>Stubbe</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B - bis</a:t>
            </a:r>
          </a:p>
          <a:p>
            <a:pPr algn="ctr"/>
            <a:r>
              <a:rPr lang="fr-BE" dirty="0" smtClean="0"/>
              <a:t>Tombe 3-14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244810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251</a:t>
            </a:fld>
            <a:endParaRPr lang="fr-BE" dirty="0"/>
          </a:p>
        </p:txBody>
      </p:sp>
      <p:sp>
        <p:nvSpPr>
          <p:cNvPr id="5" name="ZoneTexte 4"/>
          <p:cNvSpPr txBox="1"/>
          <p:nvPr/>
        </p:nvSpPr>
        <p:spPr>
          <a:xfrm>
            <a:off x="1055840" y="779526"/>
            <a:ext cx="4663642" cy="1200329"/>
          </a:xfrm>
          <a:prstGeom prst="rect">
            <a:avLst/>
          </a:prstGeom>
          <a:noFill/>
        </p:spPr>
        <p:txBody>
          <a:bodyPr wrap="square" rtlCol="0">
            <a:spAutoFit/>
          </a:bodyPr>
          <a:lstStyle/>
          <a:p>
            <a:r>
              <a:rPr lang="fr-BE" sz="7200" dirty="0" smtClean="0">
                <a:latin typeface="French Script MT" panose="03020402040607040605" pitchFamily="66" charset="0"/>
              </a:rPr>
              <a:t>Charles </a:t>
            </a:r>
            <a:r>
              <a:rPr lang="fr-BE" sz="7200" dirty="0" err="1" smtClean="0">
                <a:latin typeface="French Script MT" panose="03020402040607040605" pitchFamily="66" charset="0"/>
              </a:rPr>
              <a:t>Gilliquet</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1887 – 77 ans</a:t>
            </a:r>
          </a:p>
          <a:p>
            <a:pPr algn="ctr"/>
            <a:r>
              <a:rPr lang="fr-BE" dirty="0" smtClean="0"/>
              <a:t>Décédé le  </a:t>
            </a:r>
            <a:r>
              <a:rPr lang="fr-BE" dirty="0"/>
              <a:t>19 mai 1964</a:t>
            </a:r>
          </a:p>
          <a:p>
            <a:pPr algn="ctr"/>
            <a:r>
              <a:rPr lang="fr-BE" dirty="0" smtClean="0"/>
              <a:t>Inhumé</a:t>
            </a:r>
          </a:p>
          <a:p>
            <a:pPr algn="ctr"/>
            <a:r>
              <a:rPr lang="fr-BE" dirty="0" smtClean="0"/>
              <a:t>Veuf de Madame Georges</a:t>
            </a:r>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B - bis</a:t>
            </a:r>
          </a:p>
          <a:p>
            <a:pPr algn="ctr"/>
            <a:r>
              <a:rPr lang="fr-BE" dirty="0" smtClean="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6203667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252</a:t>
            </a:fld>
            <a:endParaRPr lang="fr-BE" dirty="0"/>
          </a:p>
        </p:txBody>
      </p:sp>
      <p:sp>
        <p:nvSpPr>
          <p:cNvPr id="5" name="ZoneTexte 4"/>
          <p:cNvSpPr txBox="1"/>
          <p:nvPr/>
        </p:nvSpPr>
        <p:spPr>
          <a:xfrm>
            <a:off x="1365493" y="779526"/>
            <a:ext cx="4044335" cy="1200329"/>
          </a:xfrm>
          <a:prstGeom prst="rect">
            <a:avLst/>
          </a:prstGeom>
          <a:noFill/>
        </p:spPr>
        <p:txBody>
          <a:bodyPr wrap="square" rtlCol="0">
            <a:spAutoFit/>
          </a:bodyPr>
          <a:lstStyle/>
          <a:p>
            <a:r>
              <a:rPr lang="fr-BE" sz="7200" dirty="0" smtClean="0">
                <a:latin typeface="French Script MT" panose="03020402040607040605" pitchFamily="66" charset="0"/>
              </a:rPr>
              <a:t>Hubert </a:t>
            </a:r>
            <a:r>
              <a:rPr lang="fr-BE" sz="7200" dirty="0" err="1" smtClean="0">
                <a:latin typeface="French Script MT" panose="03020402040607040605" pitchFamily="66" charset="0"/>
              </a:rPr>
              <a:t>Gillon</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1888 – 71 ans</a:t>
            </a:r>
          </a:p>
          <a:p>
            <a:pPr algn="ctr"/>
            <a:r>
              <a:rPr lang="fr-BE" dirty="0" smtClean="0"/>
              <a:t>Décédé le 15 </a:t>
            </a:r>
            <a:r>
              <a:rPr lang="fr-BE" dirty="0"/>
              <a:t>mai 1959</a:t>
            </a:r>
            <a:endParaRPr lang="fr-BE" dirty="0" smtClean="0"/>
          </a:p>
          <a:p>
            <a:pPr algn="ctr"/>
            <a:r>
              <a:rPr lang="fr-BE" dirty="0" smtClean="0"/>
              <a:t>Inhumé</a:t>
            </a:r>
          </a:p>
          <a:p>
            <a:pPr algn="ctr"/>
            <a:r>
              <a:rPr lang="fr-BE" dirty="0" smtClean="0"/>
              <a:t>Epoux de Madame </a:t>
            </a:r>
            <a:r>
              <a:rPr lang="fr-BE" dirty="0" err="1" smtClean="0"/>
              <a:t>Pauchenne</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B - bis</a:t>
            </a:r>
          </a:p>
          <a:p>
            <a:pPr algn="ctr"/>
            <a:r>
              <a:rPr lang="fr-BE" dirty="0" smtClean="0"/>
              <a:t>Tombe 1-34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050365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253</a:t>
            </a:fld>
            <a:endParaRPr lang="fr-BE" dirty="0"/>
          </a:p>
        </p:txBody>
      </p:sp>
      <p:sp>
        <p:nvSpPr>
          <p:cNvPr id="5" name="ZoneTexte 4"/>
          <p:cNvSpPr txBox="1"/>
          <p:nvPr/>
        </p:nvSpPr>
        <p:spPr>
          <a:xfrm>
            <a:off x="1671543" y="779526"/>
            <a:ext cx="3436235" cy="1200329"/>
          </a:xfrm>
          <a:prstGeom prst="rect">
            <a:avLst/>
          </a:prstGeom>
          <a:noFill/>
        </p:spPr>
        <p:txBody>
          <a:bodyPr wrap="square" rtlCol="0">
            <a:spAutoFit/>
          </a:bodyPr>
          <a:lstStyle/>
          <a:p>
            <a:r>
              <a:rPr lang="fr-BE" sz="7200" dirty="0" smtClean="0">
                <a:latin typeface="French Script MT" panose="03020402040607040605" pitchFamily="66" charset="0"/>
              </a:rPr>
              <a:t>Léon Gonda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1891 – 78 ans</a:t>
            </a:r>
          </a:p>
          <a:p>
            <a:pPr algn="ctr"/>
            <a:r>
              <a:rPr lang="fr-BE" dirty="0" smtClean="0"/>
              <a:t>Décédé le 11 août 1969</a:t>
            </a:r>
            <a:endParaRPr lang="fr-BE" dirty="0"/>
          </a:p>
          <a:p>
            <a:pPr algn="ctr"/>
            <a:r>
              <a:rPr lang="fr-BE" dirty="0" smtClean="0"/>
              <a:t>Inhumé	</a:t>
            </a:r>
          </a:p>
          <a:p>
            <a:pPr algn="ctr"/>
            <a:r>
              <a:rPr lang="fr-BE" dirty="0" smtClean="0"/>
              <a:t>Epoux de ?</a:t>
            </a:r>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B - bis</a:t>
            </a:r>
          </a:p>
          <a:p>
            <a:pPr algn="ctr"/>
            <a:r>
              <a:rPr lang="fr-BE" dirty="0" smtClean="0"/>
              <a:t>Tombe 3-11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437089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254</a:t>
            </a:fld>
            <a:endParaRPr lang="fr-BE" dirty="0"/>
          </a:p>
        </p:txBody>
      </p:sp>
      <p:sp>
        <p:nvSpPr>
          <p:cNvPr id="5" name="ZoneTexte 4"/>
          <p:cNvSpPr txBox="1"/>
          <p:nvPr/>
        </p:nvSpPr>
        <p:spPr>
          <a:xfrm>
            <a:off x="1515539" y="779526"/>
            <a:ext cx="3744243" cy="1200329"/>
          </a:xfrm>
          <a:prstGeom prst="rect">
            <a:avLst/>
          </a:prstGeom>
          <a:noFill/>
        </p:spPr>
        <p:txBody>
          <a:bodyPr wrap="square" rtlCol="0">
            <a:spAutoFit/>
          </a:bodyPr>
          <a:lstStyle/>
          <a:p>
            <a:r>
              <a:rPr lang="fr-BE" sz="7200" dirty="0" smtClean="0">
                <a:latin typeface="French Script MT" panose="03020402040607040605" pitchFamily="66" charset="0"/>
              </a:rPr>
              <a:t>Gérard </a:t>
            </a:r>
            <a:r>
              <a:rPr lang="fr-BE" sz="7200" dirty="0" err="1" smtClean="0">
                <a:latin typeface="French Script MT" panose="03020402040607040605" pitchFamily="66" charset="0"/>
              </a:rPr>
              <a:t>Gysen</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1885 – 79 ans</a:t>
            </a:r>
          </a:p>
          <a:p>
            <a:pPr algn="ctr"/>
            <a:r>
              <a:rPr lang="fr-BE" dirty="0" smtClean="0"/>
              <a:t>Décédé le 27 </a:t>
            </a:r>
            <a:r>
              <a:rPr lang="fr-BE" dirty="0"/>
              <a:t>juin </a:t>
            </a:r>
            <a:r>
              <a:rPr lang="fr-BE" dirty="0" smtClean="0"/>
              <a:t>1956</a:t>
            </a:r>
          </a:p>
          <a:p>
            <a:pPr algn="ctr"/>
            <a:r>
              <a:rPr lang="fr-BE" dirty="0" smtClean="0"/>
              <a:t>Inhumé</a:t>
            </a:r>
          </a:p>
          <a:p>
            <a:pPr algn="ctr"/>
            <a:r>
              <a:rPr lang="fr-BE" dirty="0" smtClean="0"/>
              <a:t>Epoux de Madame </a:t>
            </a:r>
            <a:r>
              <a:rPr lang="fr-BE" dirty="0" err="1" smtClean="0"/>
              <a:t>Horax</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B - bis</a:t>
            </a:r>
          </a:p>
          <a:p>
            <a:pPr algn="ctr"/>
            <a:r>
              <a:rPr lang="fr-BE" dirty="0" smtClean="0"/>
              <a:t>Tombe 1-10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304101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255</a:t>
            </a:fld>
            <a:endParaRPr lang="fr-BE" dirty="0"/>
          </a:p>
        </p:txBody>
      </p:sp>
      <p:sp>
        <p:nvSpPr>
          <p:cNvPr id="5" name="ZoneTexte 4"/>
          <p:cNvSpPr txBox="1"/>
          <p:nvPr/>
        </p:nvSpPr>
        <p:spPr>
          <a:xfrm>
            <a:off x="1315015" y="775281"/>
            <a:ext cx="4145291" cy="1200329"/>
          </a:xfrm>
          <a:prstGeom prst="rect">
            <a:avLst/>
          </a:prstGeom>
          <a:noFill/>
        </p:spPr>
        <p:txBody>
          <a:bodyPr wrap="square" rtlCol="0">
            <a:spAutoFit/>
          </a:bodyPr>
          <a:lstStyle/>
          <a:p>
            <a:r>
              <a:rPr lang="fr-BE" sz="7200" dirty="0" smtClean="0">
                <a:latin typeface="French Script MT" panose="03020402040607040605" pitchFamily="66" charset="0"/>
              </a:rPr>
              <a:t>Gaston Hamel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1891 – 73 ans</a:t>
            </a:r>
          </a:p>
          <a:p>
            <a:pPr algn="ctr"/>
            <a:r>
              <a:rPr lang="fr-BE" dirty="0" smtClean="0"/>
              <a:t>Décédé le  </a:t>
            </a:r>
            <a:r>
              <a:rPr lang="fr-BE" dirty="0"/>
              <a:t>4 septembre 1964</a:t>
            </a:r>
            <a:endParaRPr lang="fr-BE" dirty="0" smtClean="0"/>
          </a:p>
          <a:p>
            <a:pPr algn="ctr"/>
            <a:r>
              <a:rPr lang="fr-BE" dirty="0" smtClean="0"/>
              <a:t>Inhumé</a:t>
            </a:r>
          </a:p>
          <a:p>
            <a:pPr algn="ctr"/>
            <a:r>
              <a:rPr lang="fr-BE" dirty="0" smtClean="0"/>
              <a:t>Veuf de Madame </a:t>
            </a:r>
            <a:r>
              <a:rPr lang="fr-BE" dirty="0" err="1" smtClean="0"/>
              <a:t>Rorive</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B - bis</a:t>
            </a:r>
          </a:p>
          <a:p>
            <a:pPr algn="ctr"/>
            <a:r>
              <a:rPr lang="fr-BE" dirty="0" smtClean="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3106482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256</a:t>
            </a:fld>
            <a:endParaRPr lang="fr-BE" dirty="0"/>
          </a:p>
        </p:txBody>
      </p:sp>
      <p:sp>
        <p:nvSpPr>
          <p:cNvPr id="5" name="ZoneTexte 4"/>
          <p:cNvSpPr txBox="1"/>
          <p:nvPr/>
        </p:nvSpPr>
        <p:spPr>
          <a:xfrm>
            <a:off x="1453376" y="779526"/>
            <a:ext cx="3868570" cy="1200329"/>
          </a:xfrm>
          <a:prstGeom prst="rect">
            <a:avLst/>
          </a:prstGeom>
          <a:noFill/>
        </p:spPr>
        <p:txBody>
          <a:bodyPr wrap="square" rtlCol="0">
            <a:spAutoFit/>
          </a:bodyPr>
          <a:lstStyle/>
          <a:p>
            <a:r>
              <a:rPr lang="fr-BE" sz="7200" dirty="0" smtClean="0">
                <a:latin typeface="French Script MT" panose="03020402040607040605" pitchFamily="66" charset="0"/>
              </a:rPr>
              <a:t>Jean </a:t>
            </a:r>
            <a:r>
              <a:rPr lang="fr-BE" sz="7200" dirty="0" err="1" smtClean="0">
                <a:latin typeface="French Script MT" panose="03020402040607040605" pitchFamily="66" charset="0"/>
              </a:rPr>
              <a:t>Hamers</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1894 – 73 ans</a:t>
            </a:r>
          </a:p>
          <a:p>
            <a:pPr algn="ctr"/>
            <a:r>
              <a:rPr lang="fr-BE" dirty="0" smtClean="0"/>
              <a:t>Décédé le 8 février 1967</a:t>
            </a:r>
            <a:endParaRPr lang="fr-BE" dirty="0"/>
          </a:p>
          <a:p>
            <a:pPr algn="ctr"/>
            <a:r>
              <a:rPr lang="fr-BE" dirty="0" smtClean="0"/>
              <a:t>Inhumé</a:t>
            </a:r>
          </a:p>
          <a:p>
            <a:pPr algn="ctr"/>
            <a:r>
              <a:rPr lang="fr-BE" dirty="0" smtClean="0"/>
              <a:t>Epoux de Madame </a:t>
            </a:r>
            <a:r>
              <a:rPr lang="fr-BE" dirty="0" err="1" smtClean="0"/>
              <a:t>Balaes</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B - bis</a:t>
            </a:r>
          </a:p>
          <a:p>
            <a:pPr algn="ctr"/>
            <a:r>
              <a:rPr lang="fr-BE" dirty="0" smtClean="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483842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257</a:t>
            </a:fld>
            <a:endParaRPr lang="fr-BE" dirty="0"/>
          </a:p>
        </p:txBody>
      </p:sp>
      <p:sp>
        <p:nvSpPr>
          <p:cNvPr id="5" name="ZoneTexte 4"/>
          <p:cNvSpPr txBox="1"/>
          <p:nvPr/>
        </p:nvSpPr>
        <p:spPr>
          <a:xfrm>
            <a:off x="1750121" y="786166"/>
            <a:ext cx="3275079" cy="1200329"/>
          </a:xfrm>
          <a:prstGeom prst="rect">
            <a:avLst/>
          </a:prstGeom>
          <a:noFill/>
        </p:spPr>
        <p:txBody>
          <a:bodyPr wrap="square" rtlCol="0">
            <a:spAutoFit/>
          </a:bodyPr>
          <a:lstStyle/>
          <a:p>
            <a:r>
              <a:rPr lang="fr-BE" sz="7200" dirty="0" smtClean="0">
                <a:latin typeface="French Script MT" panose="03020402040607040605" pitchFamily="66" charset="0"/>
              </a:rPr>
              <a:t>Jean </a:t>
            </a:r>
            <a:r>
              <a:rPr lang="fr-BE" sz="7200" dirty="0" err="1" smtClean="0">
                <a:latin typeface="French Script MT" panose="03020402040607040605" pitchFamily="66" charset="0"/>
              </a:rPr>
              <a:t>Hary</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1881 – 89 ans</a:t>
            </a:r>
          </a:p>
          <a:p>
            <a:pPr algn="ctr"/>
            <a:r>
              <a:rPr lang="fr-BE" dirty="0" smtClean="0"/>
              <a:t>Décédé le 5 décembre 1970</a:t>
            </a:r>
            <a:endParaRPr lang="fr-BE" dirty="0"/>
          </a:p>
          <a:p>
            <a:pPr algn="ctr"/>
            <a:r>
              <a:rPr lang="fr-BE" dirty="0" smtClean="0"/>
              <a:t>Inhumé</a:t>
            </a:r>
          </a:p>
          <a:p>
            <a:pPr algn="ctr"/>
            <a:r>
              <a:rPr lang="fr-BE" dirty="0" smtClean="0"/>
              <a:t>Epoux de Madame </a:t>
            </a:r>
            <a:r>
              <a:rPr lang="fr-BE" dirty="0" err="1" smtClean="0"/>
              <a:t>Catelain</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B - bis</a:t>
            </a:r>
          </a:p>
          <a:p>
            <a:pPr algn="ctr"/>
            <a:r>
              <a:rPr lang="fr-BE" dirty="0" smtClean="0"/>
              <a:t>Tombe 2-21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3915892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258</a:t>
            </a:fld>
            <a:endParaRPr lang="fr-BE" dirty="0"/>
          </a:p>
        </p:txBody>
      </p:sp>
      <p:sp>
        <p:nvSpPr>
          <p:cNvPr id="5" name="ZoneTexte 4"/>
          <p:cNvSpPr txBox="1"/>
          <p:nvPr/>
        </p:nvSpPr>
        <p:spPr>
          <a:xfrm>
            <a:off x="1127656" y="779526"/>
            <a:ext cx="4516570" cy="1200329"/>
          </a:xfrm>
          <a:prstGeom prst="rect">
            <a:avLst/>
          </a:prstGeom>
          <a:noFill/>
        </p:spPr>
        <p:txBody>
          <a:bodyPr wrap="square" rtlCol="0">
            <a:spAutoFit/>
          </a:bodyPr>
          <a:lstStyle/>
          <a:p>
            <a:r>
              <a:rPr lang="fr-BE" sz="7200" dirty="0" smtClean="0">
                <a:latin typeface="French Script MT" panose="03020402040607040605" pitchFamily="66" charset="0"/>
              </a:rPr>
              <a:t>Joseph </a:t>
            </a:r>
            <a:r>
              <a:rPr lang="fr-BE" sz="7200" dirty="0" err="1" smtClean="0">
                <a:latin typeface="French Script MT" panose="03020402040607040605" pitchFamily="66" charset="0"/>
              </a:rPr>
              <a:t>Hauben</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1888 – </a:t>
            </a:r>
            <a:r>
              <a:rPr lang="fr-BE" dirty="0"/>
              <a:t>7</a:t>
            </a:r>
            <a:r>
              <a:rPr lang="fr-BE" dirty="0" smtClean="0"/>
              <a:t>1 ans</a:t>
            </a:r>
          </a:p>
          <a:p>
            <a:pPr algn="ctr"/>
            <a:r>
              <a:rPr lang="fr-BE" dirty="0" smtClean="0"/>
              <a:t>Décédé le </a:t>
            </a:r>
            <a:r>
              <a:rPr lang="fr-BE" dirty="0"/>
              <a:t>6 janvier </a:t>
            </a:r>
            <a:r>
              <a:rPr lang="fr-BE" dirty="0" smtClean="0"/>
              <a:t>1959</a:t>
            </a:r>
          </a:p>
          <a:p>
            <a:pPr algn="ctr"/>
            <a:r>
              <a:rPr lang="fr-BE" dirty="0" smtClean="0"/>
              <a:t>Inhumé </a:t>
            </a:r>
          </a:p>
          <a:p>
            <a:pPr algn="ctr"/>
            <a:r>
              <a:rPr lang="fr-BE" dirty="0" smtClean="0"/>
              <a:t>Epoux de Madame Olivier</a:t>
            </a:r>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B - bis</a:t>
            </a:r>
          </a:p>
          <a:p>
            <a:pPr algn="ctr"/>
            <a:r>
              <a:rPr lang="fr-BE" dirty="0" smtClean="0"/>
              <a:t>Tombe 1-27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030397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259</a:t>
            </a:fld>
            <a:endParaRPr lang="fr-BE" dirty="0"/>
          </a:p>
        </p:txBody>
      </p:sp>
      <p:sp>
        <p:nvSpPr>
          <p:cNvPr id="5" name="ZoneTexte 4"/>
          <p:cNvSpPr txBox="1"/>
          <p:nvPr/>
        </p:nvSpPr>
        <p:spPr>
          <a:xfrm>
            <a:off x="627230" y="779526"/>
            <a:ext cx="5520861" cy="1200329"/>
          </a:xfrm>
          <a:prstGeom prst="rect">
            <a:avLst/>
          </a:prstGeom>
          <a:noFill/>
        </p:spPr>
        <p:txBody>
          <a:bodyPr wrap="square" rtlCol="0">
            <a:spAutoFit/>
          </a:bodyPr>
          <a:lstStyle/>
          <a:p>
            <a:r>
              <a:rPr lang="fr-BE" sz="7200" dirty="0" err="1" smtClean="0">
                <a:latin typeface="French Script MT" panose="03020402040607040605" pitchFamily="66" charset="0"/>
              </a:rPr>
              <a:t>Adolphus</a:t>
            </a:r>
            <a:r>
              <a:rPr lang="fr-BE" sz="7200" dirty="0" smtClean="0">
                <a:latin typeface="French Script MT" panose="03020402040607040605" pitchFamily="66" charset="0"/>
              </a:rPr>
              <a:t> </a:t>
            </a:r>
            <a:r>
              <a:rPr lang="fr-BE" sz="7200" dirty="0" err="1" smtClean="0">
                <a:latin typeface="French Script MT" panose="03020402040607040605" pitchFamily="66" charset="0"/>
              </a:rPr>
              <a:t>Hollebeke</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1895 – 71 ans</a:t>
            </a:r>
          </a:p>
          <a:p>
            <a:pPr algn="ctr"/>
            <a:r>
              <a:rPr lang="fr-BE" dirty="0" smtClean="0"/>
              <a:t>Décédé le 2 novembre 1966</a:t>
            </a:r>
            <a:endParaRPr lang="fr-BE" dirty="0"/>
          </a:p>
          <a:p>
            <a:pPr algn="ctr"/>
            <a:r>
              <a:rPr lang="fr-BE" dirty="0" smtClean="0"/>
              <a:t>Inhumé</a:t>
            </a:r>
          </a:p>
          <a:p>
            <a:pPr algn="ctr"/>
            <a:r>
              <a:rPr lang="fr-BE" dirty="0" smtClean="0"/>
              <a:t>Epoux de Madame </a:t>
            </a:r>
            <a:r>
              <a:rPr lang="fr-BE" dirty="0" err="1" smtClean="0"/>
              <a:t>Lefèbvre</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B - bis</a:t>
            </a:r>
          </a:p>
          <a:p>
            <a:pPr algn="ctr"/>
            <a:r>
              <a:rPr lang="fr-BE" dirty="0" smtClean="0"/>
              <a:t>Tombe 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2082264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26</a:t>
            </a:fld>
            <a:endParaRPr lang="fr-BE" dirty="0"/>
          </a:p>
        </p:txBody>
      </p:sp>
      <p:sp>
        <p:nvSpPr>
          <p:cNvPr id="5" name="ZoneTexte 4"/>
          <p:cNvSpPr txBox="1"/>
          <p:nvPr/>
        </p:nvSpPr>
        <p:spPr>
          <a:xfrm>
            <a:off x="953712" y="779526"/>
            <a:ext cx="4538333" cy="1200329"/>
          </a:xfrm>
          <a:prstGeom prst="rect">
            <a:avLst/>
          </a:prstGeom>
          <a:noFill/>
        </p:spPr>
        <p:txBody>
          <a:bodyPr wrap="square" rtlCol="0">
            <a:spAutoFit/>
          </a:bodyPr>
          <a:lstStyle/>
          <a:p>
            <a:r>
              <a:rPr lang="fr-BE" sz="7200" dirty="0" smtClean="0">
                <a:latin typeface="French Script MT" panose="03020402040607040605" pitchFamily="66" charset="0"/>
              </a:rPr>
              <a:t>Henri </a:t>
            </a:r>
            <a:r>
              <a:rPr lang="fr-BE" sz="7200" dirty="0" err="1" smtClean="0">
                <a:latin typeface="French Script MT" panose="03020402040607040605" pitchFamily="66" charset="0"/>
              </a:rPr>
              <a:t>Depireux</a:t>
            </a:r>
            <a:endParaRPr lang="fr-BE" sz="7200" dirty="0">
              <a:latin typeface="French Script MT" panose="03020402040607040605" pitchFamily="66" charset="0"/>
            </a:endParaRPr>
          </a:p>
        </p:txBody>
      </p:sp>
      <p:sp>
        <p:nvSpPr>
          <p:cNvPr id="6" name="ZoneTexte 5"/>
          <p:cNvSpPr txBox="1"/>
          <p:nvPr/>
        </p:nvSpPr>
        <p:spPr>
          <a:xfrm>
            <a:off x="1506761" y="2365967"/>
            <a:ext cx="3432238" cy="2031325"/>
          </a:xfrm>
          <a:prstGeom prst="rect">
            <a:avLst/>
          </a:prstGeom>
          <a:noFill/>
        </p:spPr>
        <p:txBody>
          <a:bodyPr wrap="square" rtlCol="0">
            <a:spAutoFit/>
          </a:bodyPr>
          <a:lstStyle/>
          <a:p>
            <a:pPr algn="ctr"/>
            <a:r>
              <a:rPr lang="fr-BE" dirty="0" smtClean="0"/>
              <a:t>Né le </a:t>
            </a:r>
            <a:r>
              <a:rPr lang="fr-BE" dirty="0"/>
              <a:t>?</a:t>
            </a:r>
            <a:r>
              <a:rPr lang="fr-BE" dirty="0" smtClean="0"/>
              <a:t> – 50 ans</a:t>
            </a:r>
          </a:p>
          <a:p>
            <a:pPr algn="ctr"/>
            <a:r>
              <a:rPr lang="fr-BE" dirty="0" smtClean="0"/>
              <a:t>Décédé le ?</a:t>
            </a:r>
          </a:p>
          <a:p>
            <a:pPr algn="ctr"/>
            <a:r>
              <a:rPr lang="fr-BE" dirty="0" smtClean="0"/>
              <a:t>Inhumé le 20 avril 1944</a:t>
            </a:r>
          </a:p>
          <a:p>
            <a:pPr algn="ctr"/>
            <a:r>
              <a:rPr lang="fr-BE" dirty="0" smtClean="0"/>
              <a:t>Époux de Madame </a:t>
            </a:r>
            <a:r>
              <a:rPr lang="fr-BE" dirty="0" err="1" smtClean="0"/>
              <a:t>Massart</a:t>
            </a:r>
            <a:endParaRPr lang="fr-BE" dirty="0" smtClean="0"/>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a:t>
            </a:r>
          </a:p>
          <a:p>
            <a:pPr algn="ctr"/>
            <a:r>
              <a:rPr lang="fr-BE" dirty="0" smtClean="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89597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260</a:t>
            </a:fld>
            <a:endParaRPr lang="fr-BE" dirty="0"/>
          </a:p>
        </p:txBody>
      </p:sp>
      <p:sp>
        <p:nvSpPr>
          <p:cNvPr id="5" name="ZoneTexte 4"/>
          <p:cNvSpPr txBox="1"/>
          <p:nvPr/>
        </p:nvSpPr>
        <p:spPr>
          <a:xfrm>
            <a:off x="1178614" y="779526"/>
            <a:ext cx="4418094" cy="1200329"/>
          </a:xfrm>
          <a:prstGeom prst="rect">
            <a:avLst/>
          </a:prstGeom>
          <a:noFill/>
        </p:spPr>
        <p:txBody>
          <a:bodyPr wrap="square" rtlCol="0">
            <a:spAutoFit/>
          </a:bodyPr>
          <a:lstStyle/>
          <a:p>
            <a:r>
              <a:rPr lang="fr-BE" sz="7200" dirty="0" smtClean="0">
                <a:latin typeface="French Script MT" panose="03020402040607040605" pitchFamily="66" charset="0"/>
              </a:rPr>
              <a:t>Léopold </a:t>
            </a:r>
            <a:r>
              <a:rPr lang="fr-BE" sz="7200" dirty="0" err="1" smtClean="0">
                <a:latin typeface="French Script MT" panose="03020402040607040605" pitchFamily="66" charset="0"/>
              </a:rPr>
              <a:t>Henuy</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1891 – 66 ans</a:t>
            </a:r>
          </a:p>
          <a:p>
            <a:pPr algn="ctr"/>
            <a:r>
              <a:rPr lang="fr-BE" dirty="0" smtClean="0"/>
              <a:t>Décédé le 2 </a:t>
            </a:r>
            <a:r>
              <a:rPr lang="fr-BE" dirty="0"/>
              <a:t>juillet 1957</a:t>
            </a:r>
            <a:endParaRPr lang="fr-BE" dirty="0" smtClean="0"/>
          </a:p>
          <a:p>
            <a:pPr algn="ctr"/>
            <a:r>
              <a:rPr lang="fr-BE" dirty="0" smtClean="0"/>
              <a:t>Inhumé</a:t>
            </a:r>
          </a:p>
          <a:p>
            <a:pPr algn="ctr"/>
            <a:r>
              <a:rPr lang="fr-BE" dirty="0" smtClean="0"/>
              <a:t>Epoux de </a:t>
            </a:r>
            <a:r>
              <a:rPr lang="fr-BE" dirty="0"/>
              <a:t>?</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B - bis</a:t>
            </a:r>
          </a:p>
          <a:p>
            <a:pPr algn="ctr"/>
            <a:r>
              <a:rPr lang="fr-BE" dirty="0" smtClean="0"/>
              <a:t>Tombe 1-19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950496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261</a:t>
            </a:fld>
            <a:endParaRPr lang="fr-BE" dirty="0"/>
          </a:p>
        </p:txBody>
      </p:sp>
      <p:sp>
        <p:nvSpPr>
          <p:cNvPr id="5" name="ZoneTexte 4"/>
          <p:cNvSpPr txBox="1"/>
          <p:nvPr/>
        </p:nvSpPr>
        <p:spPr>
          <a:xfrm>
            <a:off x="962755" y="779526"/>
            <a:ext cx="4849811" cy="1200329"/>
          </a:xfrm>
          <a:prstGeom prst="rect">
            <a:avLst/>
          </a:prstGeom>
          <a:noFill/>
        </p:spPr>
        <p:txBody>
          <a:bodyPr wrap="square" rtlCol="0">
            <a:spAutoFit/>
          </a:bodyPr>
          <a:lstStyle/>
          <a:p>
            <a:r>
              <a:rPr lang="fr-BE" sz="7200" dirty="0" err="1" smtClean="0">
                <a:latin typeface="French Script MT" panose="03020402040607040605" pitchFamily="66" charset="0"/>
              </a:rPr>
              <a:t>Frédérik</a:t>
            </a:r>
            <a:r>
              <a:rPr lang="fr-BE" sz="7200" dirty="0" smtClean="0">
                <a:latin typeface="French Script MT" panose="03020402040607040605" pitchFamily="66" charset="0"/>
              </a:rPr>
              <a:t> </a:t>
            </a:r>
            <a:r>
              <a:rPr lang="fr-BE" sz="7200" dirty="0" err="1" smtClean="0">
                <a:latin typeface="French Script MT" panose="03020402040607040605" pitchFamily="66" charset="0"/>
              </a:rPr>
              <a:t>Hillaert</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1893 – 76 ans</a:t>
            </a:r>
          </a:p>
          <a:p>
            <a:pPr algn="ctr"/>
            <a:r>
              <a:rPr lang="fr-BE" dirty="0" smtClean="0"/>
              <a:t>Décédé le 27 novembre 1969</a:t>
            </a:r>
            <a:endParaRPr lang="fr-BE" dirty="0"/>
          </a:p>
          <a:p>
            <a:pPr algn="ctr"/>
            <a:r>
              <a:rPr lang="fr-BE" dirty="0" smtClean="0"/>
              <a:t>Inhumé</a:t>
            </a:r>
          </a:p>
          <a:p>
            <a:pPr algn="ctr"/>
            <a:r>
              <a:rPr lang="fr-BE" dirty="0" smtClean="0"/>
              <a:t>Epoux de Madame </a:t>
            </a:r>
            <a:r>
              <a:rPr lang="fr-BE" dirty="0" err="1" smtClean="0"/>
              <a:t>Célis</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B - bis</a:t>
            </a:r>
          </a:p>
          <a:p>
            <a:pPr algn="ctr"/>
            <a:r>
              <a:rPr lang="fr-BE" dirty="0" smtClean="0"/>
              <a:t>Tombe 3-13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153045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262</a:t>
            </a:fld>
            <a:endParaRPr lang="fr-BE" dirty="0"/>
          </a:p>
        </p:txBody>
      </p:sp>
      <p:sp>
        <p:nvSpPr>
          <p:cNvPr id="5" name="ZoneTexte 4"/>
          <p:cNvSpPr txBox="1"/>
          <p:nvPr/>
        </p:nvSpPr>
        <p:spPr>
          <a:xfrm>
            <a:off x="1303746" y="779526"/>
            <a:ext cx="4167830" cy="1200329"/>
          </a:xfrm>
          <a:prstGeom prst="rect">
            <a:avLst/>
          </a:prstGeom>
          <a:noFill/>
        </p:spPr>
        <p:txBody>
          <a:bodyPr wrap="square" rtlCol="0">
            <a:spAutoFit/>
          </a:bodyPr>
          <a:lstStyle/>
          <a:p>
            <a:r>
              <a:rPr lang="fr-BE" sz="7200" dirty="0" smtClean="0">
                <a:latin typeface="French Script MT" panose="03020402040607040605" pitchFamily="66" charset="0"/>
              </a:rPr>
              <a:t>Désiré </a:t>
            </a:r>
            <a:r>
              <a:rPr lang="fr-BE" sz="7200" dirty="0" err="1" smtClean="0">
                <a:latin typeface="French Script MT" panose="03020402040607040605" pitchFamily="66" charset="0"/>
              </a:rPr>
              <a:t>Hosdin</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1893 – 72 ans</a:t>
            </a:r>
          </a:p>
          <a:p>
            <a:pPr algn="ctr"/>
            <a:r>
              <a:rPr lang="fr-BE" dirty="0" smtClean="0"/>
              <a:t>Décédé le 31 octobre 1965</a:t>
            </a:r>
            <a:endParaRPr lang="fr-BE" dirty="0"/>
          </a:p>
          <a:p>
            <a:pPr algn="ctr"/>
            <a:r>
              <a:rPr lang="fr-BE" dirty="0" smtClean="0"/>
              <a:t>Inhumé</a:t>
            </a:r>
          </a:p>
          <a:p>
            <a:pPr algn="ctr"/>
            <a:r>
              <a:rPr lang="fr-BE" dirty="0" smtClean="0"/>
              <a:t>Epoux de Madame </a:t>
            </a:r>
            <a:r>
              <a:rPr lang="fr-BE" dirty="0" err="1" smtClean="0"/>
              <a:t>Desmecht</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B - bis</a:t>
            </a:r>
          </a:p>
          <a:p>
            <a:pPr algn="ctr"/>
            <a:r>
              <a:rPr lang="fr-BE" dirty="0" smtClean="0"/>
              <a:t>Tombe 2-12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70438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263</a:t>
            </a:fld>
            <a:endParaRPr lang="fr-BE" dirty="0"/>
          </a:p>
        </p:txBody>
      </p:sp>
      <p:sp>
        <p:nvSpPr>
          <p:cNvPr id="5" name="ZoneTexte 4"/>
          <p:cNvSpPr txBox="1"/>
          <p:nvPr/>
        </p:nvSpPr>
        <p:spPr>
          <a:xfrm>
            <a:off x="1037794" y="779526"/>
            <a:ext cx="4699734" cy="1200329"/>
          </a:xfrm>
          <a:prstGeom prst="rect">
            <a:avLst/>
          </a:prstGeom>
          <a:noFill/>
        </p:spPr>
        <p:txBody>
          <a:bodyPr wrap="square" rtlCol="0">
            <a:spAutoFit/>
          </a:bodyPr>
          <a:lstStyle/>
          <a:p>
            <a:r>
              <a:rPr lang="fr-BE" sz="7200" dirty="0" smtClean="0">
                <a:latin typeface="French Script MT" panose="03020402040607040605" pitchFamily="66" charset="0"/>
              </a:rPr>
              <a:t>Lambert </a:t>
            </a:r>
            <a:r>
              <a:rPr lang="fr-BE" sz="7200" dirty="0" err="1" smtClean="0">
                <a:latin typeface="French Script MT" panose="03020402040607040605" pitchFamily="66" charset="0"/>
              </a:rPr>
              <a:t>Hosdin</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1894 – 75 ans</a:t>
            </a:r>
          </a:p>
          <a:p>
            <a:pPr algn="ctr"/>
            <a:r>
              <a:rPr lang="fr-BE" dirty="0" smtClean="0"/>
              <a:t>Décédé le 2 mai 1969</a:t>
            </a:r>
            <a:endParaRPr lang="fr-BE" dirty="0"/>
          </a:p>
          <a:p>
            <a:pPr algn="ctr"/>
            <a:r>
              <a:rPr lang="fr-BE" dirty="0" smtClean="0"/>
              <a:t>Inhumé</a:t>
            </a:r>
          </a:p>
          <a:p>
            <a:pPr algn="ctr"/>
            <a:r>
              <a:rPr lang="fr-BE" dirty="0" smtClean="0"/>
              <a:t>Veuf de Madame </a:t>
            </a:r>
            <a:r>
              <a:rPr lang="fr-BE" dirty="0" err="1" smtClean="0"/>
              <a:t>Dallemagne</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B - bis</a:t>
            </a:r>
          </a:p>
          <a:p>
            <a:pPr algn="ctr"/>
            <a:r>
              <a:rPr lang="fr-BE" dirty="0" smtClean="0"/>
              <a:t>Tombe 3-10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3814824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264</a:t>
            </a:fld>
            <a:endParaRPr lang="fr-BE" dirty="0"/>
          </a:p>
        </p:txBody>
      </p:sp>
      <p:sp>
        <p:nvSpPr>
          <p:cNvPr id="5" name="ZoneTexte 4"/>
          <p:cNvSpPr txBox="1"/>
          <p:nvPr/>
        </p:nvSpPr>
        <p:spPr>
          <a:xfrm>
            <a:off x="895493" y="779526"/>
            <a:ext cx="4984335" cy="1200329"/>
          </a:xfrm>
          <a:prstGeom prst="rect">
            <a:avLst/>
          </a:prstGeom>
          <a:noFill/>
        </p:spPr>
        <p:txBody>
          <a:bodyPr wrap="square" rtlCol="0">
            <a:spAutoFit/>
          </a:bodyPr>
          <a:lstStyle/>
          <a:p>
            <a:r>
              <a:rPr lang="fr-BE" sz="7200" dirty="0" smtClean="0">
                <a:latin typeface="French Script MT" panose="03020402040607040605" pitchFamily="66" charset="0"/>
              </a:rPr>
              <a:t>Lucien </a:t>
            </a:r>
            <a:r>
              <a:rPr lang="fr-BE" sz="7200" dirty="0" err="1" smtClean="0">
                <a:latin typeface="French Script MT" panose="03020402040607040605" pitchFamily="66" charset="0"/>
              </a:rPr>
              <a:t>Hougrand</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1898 – 59 ans</a:t>
            </a:r>
          </a:p>
          <a:p>
            <a:pPr algn="ctr"/>
            <a:r>
              <a:rPr lang="fr-BE" dirty="0" smtClean="0"/>
              <a:t>Décédé le 20 </a:t>
            </a:r>
            <a:r>
              <a:rPr lang="fr-BE" dirty="0"/>
              <a:t>août 1957</a:t>
            </a:r>
            <a:endParaRPr lang="fr-BE" dirty="0" smtClean="0"/>
          </a:p>
          <a:p>
            <a:pPr algn="ctr"/>
            <a:r>
              <a:rPr lang="fr-BE" dirty="0" smtClean="0"/>
              <a:t>Inhumé</a:t>
            </a:r>
          </a:p>
          <a:p>
            <a:pPr algn="ctr"/>
            <a:r>
              <a:rPr lang="fr-BE" dirty="0" smtClean="0"/>
              <a:t>Epoux de Madame </a:t>
            </a:r>
            <a:r>
              <a:rPr lang="fr-BE" dirty="0" err="1" smtClean="0"/>
              <a:t>Fassin</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B - bis</a:t>
            </a:r>
          </a:p>
          <a:p>
            <a:pPr algn="ctr"/>
            <a:r>
              <a:rPr lang="fr-BE" dirty="0" smtClean="0"/>
              <a:t>Tombe 1-23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929961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265</a:t>
            </a:fld>
            <a:endParaRPr lang="fr-BE" dirty="0"/>
          </a:p>
        </p:txBody>
      </p:sp>
      <p:sp>
        <p:nvSpPr>
          <p:cNvPr id="5" name="ZoneTexte 4"/>
          <p:cNvSpPr txBox="1"/>
          <p:nvPr/>
        </p:nvSpPr>
        <p:spPr>
          <a:xfrm>
            <a:off x="828504" y="775281"/>
            <a:ext cx="5118313" cy="1200329"/>
          </a:xfrm>
          <a:prstGeom prst="rect">
            <a:avLst/>
          </a:prstGeom>
          <a:noFill/>
        </p:spPr>
        <p:txBody>
          <a:bodyPr wrap="square" rtlCol="0">
            <a:spAutoFit/>
          </a:bodyPr>
          <a:lstStyle/>
          <a:p>
            <a:r>
              <a:rPr lang="fr-BE" sz="7200" dirty="0" err="1" smtClean="0">
                <a:latin typeface="French Script MT" panose="03020402040607040605" pitchFamily="66" charset="0"/>
              </a:rPr>
              <a:t>Walthère</a:t>
            </a:r>
            <a:r>
              <a:rPr lang="fr-BE" sz="7200" dirty="0" smtClean="0">
                <a:latin typeface="French Script MT" panose="03020402040607040605" pitchFamily="66" charset="0"/>
              </a:rPr>
              <a:t> </a:t>
            </a:r>
            <a:r>
              <a:rPr lang="fr-BE" sz="7200" dirty="0" err="1" smtClean="0">
                <a:latin typeface="French Script MT" panose="03020402040607040605" pitchFamily="66" charset="0"/>
              </a:rPr>
              <a:t>Jangette</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1890 – 66 ans</a:t>
            </a:r>
          </a:p>
          <a:p>
            <a:pPr algn="ctr"/>
            <a:r>
              <a:rPr lang="fr-BE" dirty="0" smtClean="0"/>
              <a:t>Décédé le 10 </a:t>
            </a:r>
            <a:r>
              <a:rPr lang="fr-BE" dirty="0"/>
              <a:t>novembre </a:t>
            </a:r>
            <a:r>
              <a:rPr lang="fr-BE" dirty="0" smtClean="0"/>
              <a:t>1956</a:t>
            </a:r>
          </a:p>
          <a:p>
            <a:pPr algn="ctr"/>
            <a:r>
              <a:rPr lang="fr-BE" dirty="0" smtClean="0"/>
              <a:t>Inhumé </a:t>
            </a:r>
          </a:p>
          <a:p>
            <a:pPr algn="ctr"/>
            <a:r>
              <a:rPr lang="fr-BE" dirty="0" smtClean="0"/>
              <a:t>Epoux de Madame </a:t>
            </a:r>
            <a:r>
              <a:rPr lang="fr-BE" dirty="0" err="1" smtClean="0"/>
              <a:t>Longrée</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B - bis</a:t>
            </a:r>
          </a:p>
          <a:p>
            <a:pPr algn="ctr"/>
            <a:r>
              <a:rPr lang="fr-BE" dirty="0" smtClean="0"/>
              <a:t>Tombe 1-12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8569290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266</a:t>
            </a:fld>
            <a:endParaRPr lang="fr-BE" dirty="0"/>
          </a:p>
        </p:txBody>
      </p:sp>
      <p:sp>
        <p:nvSpPr>
          <p:cNvPr id="5" name="ZoneTexte 4"/>
          <p:cNvSpPr txBox="1"/>
          <p:nvPr/>
        </p:nvSpPr>
        <p:spPr>
          <a:xfrm>
            <a:off x="1347184" y="779526"/>
            <a:ext cx="4080953" cy="1200329"/>
          </a:xfrm>
          <a:prstGeom prst="rect">
            <a:avLst/>
          </a:prstGeom>
          <a:noFill/>
        </p:spPr>
        <p:txBody>
          <a:bodyPr wrap="square" rtlCol="0">
            <a:spAutoFit/>
          </a:bodyPr>
          <a:lstStyle/>
          <a:p>
            <a:r>
              <a:rPr lang="fr-BE" sz="7200" dirty="0" smtClean="0">
                <a:latin typeface="French Script MT" panose="03020402040607040605" pitchFamily="66" charset="0"/>
              </a:rPr>
              <a:t>Pierre Juprelle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1898 – 58 ans</a:t>
            </a:r>
          </a:p>
          <a:p>
            <a:pPr algn="ctr"/>
            <a:r>
              <a:rPr lang="fr-BE" dirty="0" smtClean="0"/>
              <a:t>Décédé le </a:t>
            </a:r>
            <a:r>
              <a:rPr lang="fr-BE" dirty="0"/>
              <a:t>8 décembre </a:t>
            </a:r>
            <a:r>
              <a:rPr lang="fr-BE" dirty="0" smtClean="0"/>
              <a:t>1956</a:t>
            </a:r>
          </a:p>
          <a:p>
            <a:pPr algn="ctr"/>
            <a:r>
              <a:rPr lang="fr-BE" dirty="0" smtClean="0"/>
              <a:t>Inhumé le </a:t>
            </a:r>
          </a:p>
          <a:p>
            <a:pPr algn="ctr"/>
            <a:r>
              <a:rPr lang="fr-BE" dirty="0" smtClean="0"/>
              <a:t>Epoux de Madame Evrard</a:t>
            </a:r>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B - bis</a:t>
            </a:r>
          </a:p>
          <a:p>
            <a:pPr algn="ctr"/>
            <a:r>
              <a:rPr lang="fr-BE" dirty="0" smtClean="0"/>
              <a:t>Tombe 1-13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505556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267</a:t>
            </a:fld>
            <a:endParaRPr lang="fr-BE" dirty="0"/>
          </a:p>
        </p:txBody>
      </p:sp>
      <p:sp>
        <p:nvSpPr>
          <p:cNvPr id="5" name="ZoneTexte 4"/>
          <p:cNvSpPr txBox="1"/>
          <p:nvPr/>
        </p:nvSpPr>
        <p:spPr>
          <a:xfrm>
            <a:off x="1178614" y="779526"/>
            <a:ext cx="4418094" cy="1200329"/>
          </a:xfrm>
          <a:prstGeom prst="rect">
            <a:avLst/>
          </a:prstGeom>
          <a:noFill/>
        </p:spPr>
        <p:txBody>
          <a:bodyPr wrap="square" rtlCol="0">
            <a:spAutoFit/>
          </a:bodyPr>
          <a:lstStyle/>
          <a:p>
            <a:r>
              <a:rPr lang="fr-BE" sz="7200" dirty="0" smtClean="0">
                <a:latin typeface="French Script MT" panose="03020402040607040605" pitchFamily="66" charset="0"/>
              </a:rPr>
              <a:t>Joannes </a:t>
            </a:r>
            <a:r>
              <a:rPr lang="fr-BE" sz="7200" dirty="0" err="1" smtClean="0">
                <a:latin typeface="French Script MT" panose="03020402040607040605" pitchFamily="66" charset="0"/>
              </a:rPr>
              <a:t>Klock</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1896 – 71 ans</a:t>
            </a:r>
          </a:p>
          <a:p>
            <a:pPr algn="ctr"/>
            <a:r>
              <a:rPr lang="fr-BE" dirty="0" smtClean="0"/>
              <a:t>Décédé le 6 </a:t>
            </a:r>
            <a:r>
              <a:rPr lang="fr-BE" dirty="0"/>
              <a:t>juillet 1957</a:t>
            </a:r>
            <a:endParaRPr lang="fr-BE" dirty="0" smtClean="0"/>
          </a:p>
          <a:p>
            <a:pPr algn="ctr"/>
            <a:r>
              <a:rPr lang="fr-BE" dirty="0" smtClean="0"/>
              <a:t>Inhumé</a:t>
            </a:r>
          </a:p>
          <a:p>
            <a:pPr algn="ctr"/>
            <a:r>
              <a:rPr lang="fr-BE" dirty="0" smtClean="0"/>
              <a:t>Epoux de </a:t>
            </a:r>
            <a:r>
              <a:rPr lang="fr-BE" dirty="0"/>
              <a:t>?</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B - bis</a:t>
            </a:r>
          </a:p>
          <a:p>
            <a:pPr algn="ctr"/>
            <a:r>
              <a:rPr lang="fr-BE" dirty="0" smtClean="0"/>
              <a:t>Tombe 1-20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093774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268</a:t>
            </a:fld>
            <a:endParaRPr lang="fr-BE" dirty="0"/>
          </a:p>
        </p:txBody>
      </p:sp>
      <p:sp>
        <p:nvSpPr>
          <p:cNvPr id="5" name="ZoneTexte 4"/>
          <p:cNvSpPr txBox="1"/>
          <p:nvPr/>
        </p:nvSpPr>
        <p:spPr>
          <a:xfrm>
            <a:off x="1441791" y="779526"/>
            <a:ext cx="3891739" cy="1200329"/>
          </a:xfrm>
          <a:prstGeom prst="rect">
            <a:avLst/>
          </a:prstGeom>
          <a:noFill/>
        </p:spPr>
        <p:txBody>
          <a:bodyPr wrap="square" rtlCol="0">
            <a:spAutoFit/>
          </a:bodyPr>
          <a:lstStyle/>
          <a:p>
            <a:r>
              <a:rPr lang="fr-BE" sz="7200" dirty="0" smtClean="0">
                <a:latin typeface="French Script MT" panose="03020402040607040605" pitchFamily="66" charset="0"/>
              </a:rPr>
              <a:t>Henri </a:t>
            </a:r>
            <a:r>
              <a:rPr lang="fr-BE" sz="7200" dirty="0" err="1" smtClean="0">
                <a:latin typeface="French Script MT" panose="03020402040607040605" pitchFamily="66" charset="0"/>
              </a:rPr>
              <a:t>Labbé</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1886 – 70 ans</a:t>
            </a:r>
          </a:p>
          <a:p>
            <a:pPr algn="ctr"/>
            <a:r>
              <a:rPr lang="fr-BE" dirty="0" smtClean="0"/>
              <a:t>Décédé le </a:t>
            </a:r>
            <a:r>
              <a:rPr lang="fr-BE" dirty="0"/>
              <a:t>24 avril 1956</a:t>
            </a:r>
            <a:endParaRPr lang="fr-BE" dirty="0" smtClean="0"/>
          </a:p>
          <a:p>
            <a:pPr algn="ctr"/>
            <a:r>
              <a:rPr lang="fr-BE" dirty="0" smtClean="0"/>
              <a:t>Inhumé</a:t>
            </a:r>
          </a:p>
          <a:p>
            <a:pPr algn="ctr"/>
            <a:r>
              <a:rPr lang="fr-BE" dirty="0" smtClean="0"/>
              <a:t>Epoux de Madame </a:t>
            </a:r>
            <a:r>
              <a:rPr lang="fr-BE" dirty="0" err="1" smtClean="0"/>
              <a:t>Meurice</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B - bis</a:t>
            </a:r>
          </a:p>
          <a:p>
            <a:pPr algn="ctr"/>
            <a:r>
              <a:rPr lang="fr-BE" dirty="0" smtClean="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678005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269</a:t>
            </a:fld>
            <a:endParaRPr lang="fr-BE" dirty="0"/>
          </a:p>
        </p:txBody>
      </p:sp>
      <p:sp>
        <p:nvSpPr>
          <p:cNvPr id="5" name="ZoneTexte 4"/>
          <p:cNvSpPr txBox="1"/>
          <p:nvPr/>
        </p:nvSpPr>
        <p:spPr>
          <a:xfrm>
            <a:off x="800074" y="775281"/>
            <a:ext cx="4555697" cy="1200329"/>
          </a:xfrm>
          <a:prstGeom prst="rect">
            <a:avLst/>
          </a:prstGeom>
          <a:noFill/>
        </p:spPr>
        <p:txBody>
          <a:bodyPr wrap="square" rtlCol="0">
            <a:spAutoFit/>
          </a:bodyPr>
          <a:lstStyle/>
          <a:p>
            <a:r>
              <a:rPr lang="fr-BE" sz="7200" dirty="0" smtClean="0">
                <a:latin typeface="French Script MT" panose="03020402040607040605" pitchFamily="66" charset="0"/>
              </a:rPr>
              <a:t>Marcel Lacroix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1899 – 60 ans</a:t>
            </a:r>
          </a:p>
          <a:p>
            <a:pPr algn="ctr"/>
            <a:r>
              <a:rPr lang="fr-BE" dirty="0" smtClean="0"/>
              <a:t>Décédé le 11 </a:t>
            </a:r>
            <a:r>
              <a:rPr lang="fr-BE" dirty="0"/>
              <a:t>février 1959</a:t>
            </a:r>
            <a:endParaRPr lang="fr-BE" dirty="0" smtClean="0"/>
          </a:p>
          <a:p>
            <a:pPr algn="ctr"/>
            <a:r>
              <a:rPr lang="fr-BE" dirty="0" smtClean="0"/>
              <a:t>Inhumé</a:t>
            </a:r>
          </a:p>
          <a:p>
            <a:pPr algn="ctr"/>
            <a:r>
              <a:rPr lang="fr-BE" dirty="0" smtClean="0"/>
              <a:t>Epoux de Madame </a:t>
            </a:r>
            <a:r>
              <a:rPr lang="fr-BE" dirty="0" err="1" smtClean="0"/>
              <a:t>Margaillon</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B - bis</a:t>
            </a:r>
          </a:p>
          <a:p>
            <a:pPr algn="ctr"/>
            <a:r>
              <a:rPr lang="fr-BE" dirty="0" smtClean="0"/>
              <a:t>Tombe 1-30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893213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27</a:t>
            </a:fld>
            <a:endParaRPr lang="fr-BE" dirty="0"/>
          </a:p>
        </p:txBody>
      </p:sp>
      <p:sp>
        <p:nvSpPr>
          <p:cNvPr id="5" name="ZoneTexte 4"/>
          <p:cNvSpPr txBox="1"/>
          <p:nvPr/>
        </p:nvSpPr>
        <p:spPr>
          <a:xfrm>
            <a:off x="808763" y="779526"/>
            <a:ext cx="4828232" cy="1200329"/>
          </a:xfrm>
          <a:prstGeom prst="rect">
            <a:avLst/>
          </a:prstGeom>
          <a:noFill/>
        </p:spPr>
        <p:txBody>
          <a:bodyPr wrap="square" rtlCol="0">
            <a:spAutoFit/>
          </a:bodyPr>
          <a:lstStyle/>
          <a:p>
            <a:r>
              <a:rPr lang="fr-BE" sz="7200" dirty="0" smtClean="0">
                <a:latin typeface="French Script MT" panose="03020402040607040605" pitchFamily="66" charset="0"/>
              </a:rPr>
              <a:t>Edouard </a:t>
            </a:r>
            <a:r>
              <a:rPr lang="fr-BE" sz="7200" dirty="0" err="1" smtClean="0">
                <a:latin typeface="French Script MT" panose="03020402040607040605" pitchFamily="66" charset="0"/>
              </a:rPr>
              <a:t>Dereppe</a:t>
            </a:r>
            <a:endParaRPr lang="fr-BE" sz="7200" dirty="0">
              <a:latin typeface="French Script MT" panose="03020402040607040605" pitchFamily="66" charset="0"/>
            </a:endParaRPr>
          </a:p>
        </p:txBody>
      </p:sp>
      <p:sp>
        <p:nvSpPr>
          <p:cNvPr id="6" name="ZoneTexte 5"/>
          <p:cNvSpPr txBox="1"/>
          <p:nvPr/>
        </p:nvSpPr>
        <p:spPr>
          <a:xfrm>
            <a:off x="1506761" y="2365967"/>
            <a:ext cx="3432238" cy="2031325"/>
          </a:xfrm>
          <a:prstGeom prst="rect">
            <a:avLst/>
          </a:prstGeom>
          <a:noFill/>
        </p:spPr>
        <p:txBody>
          <a:bodyPr wrap="square" rtlCol="0">
            <a:spAutoFit/>
          </a:bodyPr>
          <a:lstStyle/>
          <a:p>
            <a:pPr algn="ctr"/>
            <a:r>
              <a:rPr lang="fr-BE" dirty="0" smtClean="0"/>
              <a:t>Né le ? – 55 ans</a:t>
            </a:r>
          </a:p>
          <a:p>
            <a:pPr algn="ctr"/>
            <a:r>
              <a:rPr lang="fr-BE" dirty="0" smtClean="0"/>
              <a:t>Décédé le</a:t>
            </a:r>
          </a:p>
          <a:p>
            <a:pPr algn="ctr"/>
            <a:r>
              <a:rPr lang="fr-BE" dirty="0" smtClean="0"/>
              <a:t>Inhumé le 5 janvier 1946</a:t>
            </a:r>
          </a:p>
          <a:p>
            <a:pPr algn="ctr"/>
            <a:r>
              <a:rPr lang="fr-BE" dirty="0" smtClean="0"/>
              <a:t>Époux de Madame </a:t>
            </a:r>
            <a:r>
              <a:rPr lang="fr-BE" dirty="0" err="1" smtClean="0"/>
              <a:t>Delhez</a:t>
            </a:r>
            <a:endParaRPr lang="fr-BE" dirty="0" smtClean="0"/>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a:t>
            </a:r>
          </a:p>
          <a:p>
            <a:pPr algn="ctr"/>
            <a:r>
              <a:rPr lang="fr-BE" dirty="0" smtClean="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759991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270</a:t>
            </a:fld>
            <a:endParaRPr lang="fr-BE" dirty="0"/>
          </a:p>
        </p:txBody>
      </p:sp>
      <p:sp>
        <p:nvSpPr>
          <p:cNvPr id="5" name="ZoneTexte 4"/>
          <p:cNvSpPr txBox="1"/>
          <p:nvPr/>
        </p:nvSpPr>
        <p:spPr>
          <a:xfrm>
            <a:off x="749471" y="779526"/>
            <a:ext cx="5276379" cy="1200329"/>
          </a:xfrm>
          <a:prstGeom prst="rect">
            <a:avLst/>
          </a:prstGeom>
          <a:noFill/>
        </p:spPr>
        <p:txBody>
          <a:bodyPr wrap="square" rtlCol="0">
            <a:spAutoFit/>
          </a:bodyPr>
          <a:lstStyle/>
          <a:p>
            <a:r>
              <a:rPr lang="fr-BE" sz="7200" dirty="0" smtClean="0">
                <a:latin typeface="French Script MT" panose="03020402040607040605" pitchFamily="66" charset="0"/>
              </a:rPr>
              <a:t>Adrien La Gravière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1886 – 75 ans</a:t>
            </a:r>
          </a:p>
          <a:p>
            <a:pPr algn="ctr"/>
            <a:r>
              <a:rPr lang="fr-BE" dirty="0" smtClean="0"/>
              <a:t>Décédé le 2 novembre 1967</a:t>
            </a:r>
            <a:endParaRPr lang="fr-BE" dirty="0"/>
          </a:p>
          <a:p>
            <a:pPr algn="ctr"/>
            <a:r>
              <a:rPr lang="fr-BE" dirty="0" smtClean="0"/>
              <a:t>Inhumé</a:t>
            </a:r>
          </a:p>
          <a:p>
            <a:pPr algn="ctr"/>
            <a:r>
              <a:rPr lang="fr-BE" dirty="0" smtClean="0"/>
              <a:t>Epoux de Madame </a:t>
            </a:r>
            <a:r>
              <a:rPr lang="fr-BE" dirty="0" err="1" smtClean="0"/>
              <a:t>Meynel</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B - bis</a:t>
            </a:r>
          </a:p>
          <a:p>
            <a:pPr algn="ctr"/>
            <a:r>
              <a:rPr lang="fr-BE" dirty="0" smtClean="0"/>
              <a:t>Tombe 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32824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271</a:t>
            </a:fld>
            <a:endParaRPr lang="fr-BE" dirty="0"/>
          </a:p>
        </p:txBody>
      </p:sp>
      <p:sp>
        <p:nvSpPr>
          <p:cNvPr id="5" name="ZoneTexte 4"/>
          <p:cNvSpPr txBox="1"/>
          <p:nvPr/>
        </p:nvSpPr>
        <p:spPr>
          <a:xfrm>
            <a:off x="1283517" y="779526"/>
            <a:ext cx="4208288" cy="1200329"/>
          </a:xfrm>
          <a:prstGeom prst="rect">
            <a:avLst/>
          </a:prstGeom>
          <a:noFill/>
        </p:spPr>
        <p:txBody>
          <a:bodyPr wrap="square" rtlCol="0">
            <a:spAutoFit/>
          </a:bodyPr>
          <a:lstStyle/>
          <a:p>
            <a:r>
              <a:rPr lang="fr-BE" sz="7200" dirty="0" smtClean="0">
                <a:latin typeface="French Script MT" panose="03020402040607040605" pitchFamily="66" charset="0"/>
              </a:rPr>
              <a:t>Albert Lefebvre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1892 – 66 ans</a:t>
            </a:r>
          </a:p>
          <a:p>
            <a:pPr algn="ctr"/>
            <a:r>
              <a:rPr lang="fr-BE" dirty="0" smtClean="0"/>
              <a:t>Décédé le 28 </a:t>
            </a:r>
            <a:r>
              <a:rPr lang="fr-BE" dirty="0"/>
              <a:t>avril 1958</a:t>
            </a:r>
            <a:endParaRPr lang="fr-BE" dirty="0" smtClean="0"/>
          </a:p>
          <a:p>
            <a:pPr algn="ctr"/>
            <a:r>
              <a:rPr lang="fr-BE" dirty="0" smtClean="0"/>
              <a:t>Inhumé</a:t>
            </a:r>
          </a:p>
          <a:p>
            <a:pPr algn="ctr"/>
            <a:r>
              <a:rPr lang="fr-BE" dirty="0" smtClean="0"/>
              <a:t>Epoux de Madame </a:t>
            </a:r>
            <a:r>
              <a:rPr lang="fr-BE" dirty="0" err="1" smtClean="0"/>
              <a:t>Berthrumé</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B - bis</a:t>
            </a:r>
          </a:p>
          <a:p>
            <a:pPr algn="ctr"/>
            <a:r>
              <a:rPr lang="fr-BE" dirty="0" smtClean="0"/>
              <a:t>Tombe 1-24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9785767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272</a:t>
            </a:fld>
            <a:endParaRPr lang="fr-BE" dirty="0"/>
          </a:p>
        </p:txBody>
      </p:sp>
      <p:sp>
        <p:nvSpPr>
          <p:cNvPr id="5" name="ZoneTexte 4"/>
          <p:cNvSpPr txBox="1"/>
          <p:nvPr/>
        </p:nvSpPr>
        <p:spPr>
          <a:xfrm>
            <a:off x="1039055" y="779526"/>
            <a:ext cx="4697212" cy="1200329"/>
          </a:xfrm>
          <a:prstGeom prst="rect">
            <a:avLst/>
          </a:prstGeom>
          <a:noFill/>
        </p:spPr>
        <p:txBody>
          <a:bodyPr wrap="square" rtlCol="0">
            <a:spAutoFit/>
          </a:bodyPr>
          <a:lstStyle/>
          <a:p>
            <a:r>
              <a:rPr lang="fr-BE" sz="7200" dirty="0" smtClean="0">
                <a:latin typeface="French Script MT" panose="03020402040607040605" pitchFamily="66" charset="0"/>
              </a:rPr>
              <a:t>Thomas Lefebvre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1892 – 67 ans</a:t>
            </a:r>
          </a:p>
          <a:p>
            <a:pPr algn="ctr"/>
            <a:r>
              <a:rPr lang="fr-BE" dirty="0" smtClean="0"/>
              <a:t>Décédé le </a:t>
            </a:r>
            <a:r>
              <a:rPr lang="fr-BE" dirty="0"/>
              <a:t>16 janvier </a:t>
            </a:r>
            <a:r>
              <a:rPr lang="fr-BE" dirty="0" smtClean="0"/>
              <a:t>1959</a:t>
            </a:r>
          </a:p>
          <a:p>
            <a:pPr algn="ctr"/>
            <a:r>
              <a:rPr lang="fr-BE" dirty="0" smtClean="0"/>
              <a:t>Inhumé </a:t>
            </a:r>
          </a:p>
          <a:p>
            <a:pPr algn="ctr"/>
            <a:r>
              <a:rPr lang="fr-BE" dirty="0" smtClean="0"/>
              <a:t>Célibataire</a:t>
            </a:r>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B - bis</a:t>
            </a:r>
          </a:p>
          <a:p>
            <a:pPr algn="ctr"/>
            <a:r>
              <a:rPr lang="fr-BE" dirty="0" smtClean="0"/>
              <a:t>Tombe 1-29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3566331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273</a:t>
            </a:fld>
            <a:endParaRPr lang="fr-BE" dirty="0"/>
          </a:p>
        </p:txBody>
      </p:sp>
      <p:sp>
        <p:nvSpPr>
          <p:cNvPr id="5" name="ZoneTexte 4"/>
          <p:cNvSpPr txBox="1"/>
          <p:nvPr/>
        </p:nvSpPr>
        <p:spPr>
          <a:xfrm>
            <a:off x="1344981" y="779526"/>
            <a:ext cx="4085360" cy="1200329"/>
          </a:xfrm>
          <a:prstGeom prst="rect">
            <a:avLst/>
          </a:prstGeom>
          <a:noFill/>
        </p:spPr>
        <p:txBody>
          <a:bodyPr wrap="square" rtlCol="0">
            <a:spAutoFit/>
          </a:bodyPr>
          <a:lstStyle/>
          <a:p>
            <a:r>
              <a:rPr lang="fr-BE" sz="7200" dirty="0" smtClean="0">
                <a:latin typeface="French Script MT" panose="03020402040607040605" pitchFamily="66" charset="0"/>
              </a:rPr>
              <a:t>Gaston </a:t>
            </a:r>
            <a:r>
              <a:rPr lang="fr-BE" sz="7200" dirty="0" err="1" smtClean="0">
                <a:latin typeface="French Script MT" panose="03020402040607040605" pitchFamily="66" charset="0"/>
              </a:rPr>
              <a:t>Leloup</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1892 – 73 ans</a:t>
            </a:r>
          </a:p>
          <a:p>
            <a:pPr algn="ctr"/>
            <a:r>
              <a:rPr lang="fr-BE" dirty="0" smtClean="0"/>
              <a:t>Décédé le 30 juin 1965</a:t>
            </a:r>
            <a:endParaRPr lang="fr-BE" dirty="0"/>
          </a:p>
          <a:p>
            <a:pPr algn="ctr"/>
            <a:r>
              <a:rPr lang="fr-BE" dirty="0" smtClean="0"/>
              <a:t>Inhumé</a:t>
            </a:r>
          </a:p>
          <a:p>
            <a:pPr algn="ctr"/>
            <a:r>
              <a:rPr lang="fr-BE" dirty="0" smtClean="0"/>
              <a:t>Epoux de Madame Constant</a:t>
            </a:r>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B - bis</a:t>
            </a:r>
          </a:p>
          <a:p>
            <a:pPr algn="ctr"/>
            <a:r>
              <a:rPr lang="fr-BE" dirty="0" smtClean="0"/>
              <a:t>Tombe 2-10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261515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274</a:t>
            </a:fld>
            <a:endParaRPr lang="fr-BE" dirty="0"/>
          </a:p>
        </p:txBody>
      </p:sp>
      <p:sp>
        <p:nvSpPr>
          <p:cNvPr id="5" name="ZoneTexte 4"/>
          <p:cNvSpPr txBox="1"/>
          <p:nvPr/>
        </p:nvSpPr>
        <p:spPr>
          <a:xfrm>
            <a:off x="1231592" y="779526"/>
            <a:ext cx="4312137" cy="1200329"/>
          </a:xfrm>
          <a:prstGeom prst="rect">
            <a:avLst/>
          </a:prstGeom>
          <a:noFill/>
        </p:spPr>
        <p:txBody>
          <a:bodyPr wrap="square" rtlCol="0">
            <a:spAutoFit/>
          </a:bodyPr>
          <a:lstStyle/>
          <a:p>
            <a:r>
              <a:rPr lang="fr-BE" sz="7200" dirty="0" smtClean="0">
                <a:latin typeface="French Script MT" panose="03020402040607040605" pitchFamily="66" charset="0"/>
              </a:rPr>
              <a:t>Joseph Limage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1890 – 67 ans</a:t>
            </a:r>
          </a:p>
          <a:p>
            <a:pPr algn="ctr"/>
            <a:r>
              <a:rPr lang="fr-BE" dirty="0" smtClean="0"/>
              <a:t>Décédé le 4 </a:t>
            </a:r>
            <a:r>
              <a:rPr lang="fr-BE" dirty="0"/>
              <a:t>mars 1957</a:t>
            </a:r>
            <a:endParaRPr lang="fr-BE" dirty="0" smtClean="0"/>
          </a:p>
          <a:p>
            <a:pPr algn="ctr"/>
            <a:r>
              <a:rPr lang="fr-BE" dirty="0" smtClean="0"/>
              <a:t>Inhumé </a:t>
            </a:r>
          </a:p>
          <a:p>
            <a:pPr algn="ctr"/>
            <a:r>
              <a:rPr lang="fr-BE" dirty="0" smtClean="0"/>
              <a:t>Epoux de Madame </a:t>
            </a:r>
            <a:r>
              <a:rPr lang="fr-BE" dirty="0" err="1" smtClean="0"/>
              <a:t>Lamberechts</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B - bis</a:t>
            </a:r>
          </a:p>
          <a:p>
            <a:pPr algn="ctr"/>
            <a:r>
              <a:rPr lang="fr-BE" dirty="0" smtClean="0"/>
              <a:t>Tombe 1-18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664294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275</a:t>
            </a:fld>
            <a:endParaRPr lang="fr-BE" dirty="0"/>
          </a:p>
        </p:txBody>
      </p:sp>
      <p:sp>
        <p:nvSpPr>
          <p:cNvPr id="5" name="ZoneTexte 4"/>
          <p:cNvSpPr txBox="1"/>
          <p:nvPr/>
        </p:nvSpPr>
        <p:spPr>
          <a:xfrm>
            <a:off x="1840128" y="779526"/>
            <a:ext cx="3095065" cy="1200329"/>
          </a:xfrm>
          <a:prstGeom prst="rect">
            <a:avLst/>
          </a:prstGeom>
          <a:noFill/>
        </p:spPr>
        <p:txBody>
          <a:bodyPr wrap="square" rtlCol="0">
            <a:spAutoFit/>
          </a:bodyPr>
          <a:lstStyle/>
          <a:p>
            <a:r>
              <a:rPr lang="fr-BE" sz="7200" dirty="0" smtClean="0">
                <a:latin typeface="French Script MT" panose="03020402040607040605" pitchFamily="66" charset="0"/>
              </a:rPr>
              <a:t>Louis </a:t>
            </a:r>
            <a:r>
              <a:rPr lang="fr-BE" sz="7200" dirty="0" err="1" smtClean="0">
                <a:latin typeface="French Script MT" panose="03020402040607040605" pitchFamily="66" charset="0"/>
              </a:rPr>
              <a:t>Loy</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1892 – 64 ans</a:t>
            </a:r>
          </a:p>
          <a:p>
            <a:pPr algn="ctr"/>
            <a:r>
              <a:rPr lang="fr-BE" dirty="0" smtClean="0"/>
              <a:t>Décédé le 15 </a:t>
            </a:r>
            <a:r>
              <a:rPr lang="fr-BE" dirty="0"/>
              <a:t>juin </a:t>
            </a:r>
            <a:r>
              <a:rPr lang="fr-BE" dirty="0" smtClean="0"/>
              <a:t>1956</a:t>
            </a:r>
          </a:p>
          <a:p>
            <a:pPr algn="ctr"/>
            <a:r>
              <a:rPr lang="fr-BE" dirty="0" smtClean="0"/>
              <a:t>Inhumé </a:t>
            </a:r>
          </a:p>
          <a:p>
            <a:pPr algn="ctr"/>
            <a:r>
              <a:rPr lang="fr-BE" dirty="0" smtClean="0"/>
              <a:t>Epoux de Madame Garé</a:t>
            </a:r>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B - bis</a:t>
            </a:r>
          </a:p>
          <a:p>
            <a:pPr algn="ctr"/>
            <a:r>
              <a:rPr lang="fr-BE" dirty="0" smtClean="0"/>
              <a:t>Tombe 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7769647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276</a:t>
            </a:fld>
            <a:endParaRPr lang="fr-BE" dirty="0"/>
          </a:p>
        </p:txBody>
      </p:sp>
      <p:sp>
        <p:nvSpPr>
          <p:cNvPr id="5" name="ZoneTexte 4"/>
          <p:cNvSpPr txBox="1"/>
          <p:nvPr/>
        </p:nvSpPr>
        <p:spPr>
          <a:xfrm>
            <a:off x="1134539" y="779526"/>
            <a:ext cx="4506243" cy="1200329"/>
          </a:xfrm>
          <a:prstGeom prst="rect">
            <a:avLst/>
          </a:prstGeom>
          <a:noFill/>
        </p:spPr>
        <p:txBody>
          <a:bodyPr wrap="square" rtlCol="0">
            <a:spAutoFit/>
          </a:bodyPr>
          <a:lstStyle/>
          <a:p>
            <a:r>
              <a:rPr lang="fr-BE" sz="7200" dirty="0" smtClean="0">
                <a:latin typeface="French Script MT" panose="03020402040607040605" pitchFamily="66" charset="0"/>
              </a:rPr>
              <a:t>Joseph Marché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1890 – 74 ans</a:t>
            </a:r>
          </a:p>
          <a:p>
            <a:pPr algn="ctr"/>
            <a:r>
              <a:rPr lang="fr-BE" dirty="0" smtClean="0"/>
              <a:t>Décédé le 14 novembre 1964</a:t>
            </a:r>
          </a:p>
          <a:p>
            <a:pPr algn="ctr"/>
            <a:r>
              <a:rPr lang="fr-BE" dirty="0" smtClean="0"/>
              <a:t>Inhumé </a:t>
            </a:r>
          </a:p>
          <a:p>
            <a:pPr algn="ctr"/>
            <a:r>
              <a:rPr lang="fr-BE" dirty="0" smtClean="0"/>
              <a:t>Epoux de Madame </a:t>
            </a:r>
            <a:r>
              <a:rPr lang="fr-BE" dirty="0" err="1" smtClean="0"/>
              <a:t>Dolhain</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B - bis</a:t>
            </a:r>
          </a:p>
          <a:p>
            <a:pPr algn="ctr"/>
            <a:r>
              <a:rPr lang="fr-BE" dirty="0" smtClean="0"/>
              <a:t>Tombe </a:t>
            </a:r>
            <a:r>
              <a:rPr lang="fr-BE" dirty="0"/>
              <a:t>2</a:t>
            </a:r>
            <a:r>
              <a:rPr lang="fr-BE" dirty="0" smtClean="0"/>
              <a:t>-7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6761101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277</a:t>
            </a:fld>
            <a:endParaRPr lang="fr-BE" dirty="0"/>
          </a:p>
        </p:txBody>
      </p:sp>
      <p:sp>
        <p:nvSpPr>
          <p:cNvPr id="5" name="ZoneTexte 4"/>
          <p:cNvSpPr txBox="1"/>
          <p:nvPr/>
        </p:nvSpPr>
        <p:spPr>
          <a:xfrm>
            <a:off x="1587553" y="779526"/>
            <a:ext cx="3600215" cy="1200329"/>
          </a:xfrm>
          <a:prstGeom prst="rect">
            <a:avLst/>
          </a:prstGeom>
          <a:noFill/>
        </p:spPr>
        <p:txBody>
          <a:bodyPr wrap="square" rtlCol="0">
            <a:spAutoFit/>
          </a:bodyPr>
          <a:lstStyle/>
          <a:p>
            <a:r>
              <a:rPr lang="fr-BE" sz="7200" dirty="0" smtClean="0">
                <a:latin typeface="French Script MT" panose="03020402040607040605" pitchFamily="66" charset="0"/>
              </a:rPr>
              <a:t>Léon </a:t>
            </a:r>
            <a:r>
              <a:rPr lang="fr-BE" sz="7200" dirty="0" err="1" smtClean="0">
                <a:latin typeface="French Script MT" panose="03020402040607040605" pitchFamily="66" charset="0"/>
              </a:rPr>
              <a:t>Masy</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1883  – 74 ans</a:t>
            </a:r>
          </a:p>
          <a:p>
            <a:pPr algn="ctr"/>
            <a:r>
              <a:rPr lang="fr-BE" dirty="0" smtClean="0"/>
              <a:t>Décédé le 10 </a:t>
            </a:r>
            <a:r>
              <a:rPr lang="fr-BE" dirty="0"/>
              <a:t>août 1957</a:t>
            </a:r>
            <a:endParaRPr lang="fr-BE" dirty="0" smtClean="0"/>
          </a:p>
          <a:p>
            <a:pPr algn="ctr"/>
            <a:r>
              <a:rPr lang="fr-BE" dirty="0" smtClean="0"/>
              <a:t>Inhumé</a:t>
            </a:r>
          </a:p>
          <a:p>
            <a:pPr algn="ctr"/>
            <a:r>
              <a:rPr lang="fr-BE" dirty="0" smtClean="0"/>
              <a:t>Epoux de Madame </a:t>
            </a:r>
            <a:r>
              <a:rPr lang="fr-BE" dirty="0" err="1" smtClean="0"/>
              <a:t>Horsmans</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B - bis</a:t>
            </a:r>
          </a:p>
          <a:p>
            <a:pPr algn="ctr"/>
            <a:r>
              <a:rPr lang="fr-BE" dirty="0" smtClean="0"/>
              <a:t>Tombe 1-21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483046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278</a:t>
            </a:fld>
            <a:endParaRPr lang="fr-BE" dirty="0"/>
          </a:p>
        </p:txBody>
      </p:sp>
      <p:sp>
        <p:nvSpPr>
          <p:cNvPr id="5" name="ZoneTexte 4"/>
          <p:cNvSpPr txBox="1"/>
          <p:nvPr/>
        </p:nvSpPr>
        <p:spPr>
          <a:xfrm>
            <a:off x="1307609" y="779526"/>
            <a:ext cx="4160104" cy="1200329"/>
          </a:xfrm>
          <a:prstGeom prst="rect">
            <a:avLst/>
          </a:prstGeom>
          <a:noFill/>
        </p:spPr>
        <p:txBody>
          <a:bodyPr wrap="square" rtlCol="0">
            <a:spAutoFit/>
          </a:bodyPr>
          <a:lstStyle/>
          <a:p>
            <a:r>
              <a:rPr lang="fr-BE" sz="7200" dirty="0" smtClean="0">
                <a:latin typeface="French Script MT" panose="03020402040607040605" pitchFamily="66" charset="0"/>
              </a:rPr>
              <a:t>Louis Massez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1894  – 61 ans</a:t>
            </a:r>
          </a:p>
          <a:p>
            <a:pPr algn="ctr"/>
            <a:r>
              <a:rPr lang="fr-BE" dirty="0" smtClean="0"/>
              <a:t>Décédé le 13 décembre 1955</a:t>
            </a:r>
          </a:p>
          <a:p>
            <a:pPr algn="ctr"/>
            <a:r>
              <a:rPr lang="fr-BE" dirty="0" smtClean="0"/>
              <a:t>Inhumé</a:t>
            </a:r>
          </a:p>
          <a:p>
            <a:pPr algn="ctr"/>
            <a:r>
              <a:rPr lang="fr-BE" dirty="0" smtClean="0"/>
              <a:t>Epoux de Madame L’</a:t>
            </a:r>
            <a:r>
              <a:rPr lang="fr-BE" dirty="0" err="1" smtClean="0"/>
              <a:t>Huillier</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B - bis</a:t>
            </a:r>
          </a:p>
          <a:p>
            <a:pPr algn="ctr"/>
            <a:r>
              <a:rPr lang="fr-BE" dirty="0" smtClean="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3515044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279</a:t>
            </a:fld>
            <a:endParaRPr lang="fr-BE" dirty="0"/>
          </a:p>
        </p:txBody>
      </p:sp>
      <p:sp>
        <p:nvSpPr>
          <p:cNvPr id="5" name="ZoneTexte 4"/>
          <p:cNvSpPr txBox="1"/>
          <p:nvPr/>
        </p:nvSpPr>
        <p:spPr>
          <a:xfrm>
            <a:off x="1217833" y="775281"/>
            <a:ext cx="4339656" cy="1200329"/>
          </a:xfrm>
          <a:prstGeom prst="rect">
            <a:avLst/>
          </a:prstGeom>
          <a:noFill/>
        </p:spPr>
        <p:txBody>
          <a:bodyPr wrap="square" rtlCol="0">
            <a:spAutoFit/>
          </a:bodyPr>
          <a:lstStyle/>
          <a:p>
            <a:r>
              <a:rPr lang="fr-BE" sz="7200" dirty="0" smtClean="0">
                <a:latin typeface="French Script MT" panose="03020402040607040605" pitchFamily="66" charset="0"/>
              </a:rPr>
              <a:t>Félicien </a:t>
            </a:r>
            <a:r>
              <a:rPr lang="fr-BE" sz="7200" dirty="0" err="1" smtClean="0">
                <a:latin typeface="French Script MT" panose="03020402040607040605" pitchFamily="66" charset="0"/>
              </a:rPr>
              <a:t>Mélon</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1898 – 72 ans</a:t>
            </a:r>
          </a:p>
          <a:p>
            <a:pPr algn="ctr"/>
            <a:r>
              <a:rPr lang="fr-BE" dirty="0" smtClean="0"/>
              <a:t>Décédé le 11 août 1970</a:t>
            </a:r>
            <a:endParaRPr lang="fr-BE" dirty="0"/>
          </a:p>
          <a:p>
            <a:pPr algn="ctr"/>
            <a:r>
              <a:rPr lang="fr-BE" dirty="0" smtClean="0"/>
              <a:t>Inhumé</a:t>
            </a:r>
          </a:p>
          <a:p>
            <a:pPr algn="ctr"/>
            <a:r>
              <a:rPr lang="fr-BE" dirty="0" smtClean="0"/>
              <a:t>Veuf de Madame Léonard</a:t>
            </a:r>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B - bis</a:t>
            </a:r>
          </a:p>
          <a:p>
            <a:pPr algn="ctr"/>
            <a:r>
              <a:rPr lang="fr-BE" dirty="0" smtClean="0"/>
              <a:t>Tombe 2-19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67718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28</a:t>
            </a:fld>
            <a:endParaRPr lang="fr-BE" dirty="0"/>
          </a:p>
        </p:txBody>
      </p:sp>
      <p:sp>
        <p:nvSpPr>
          <p:cNvPr id="5" name="ZoneTexte 4"/>
          <p:cNvSpPr txBox="1"/>
          <p:nvPr/>
        </p:nvSpPr>
        <p:spPr>
          <a:xfrm>
            <a:off x="1386411" y="779526"/>
            <a:ext cx="3672935" cy="1200329"/>
          </a:xfrm>
          <a:prstGeom prst="rect">
            <a:avLst/>
          </a:prstGeom>
          <a:noFill/>
        </p:spPr>
        <p:txBody>
          <a:bodyPr wrap="square" rtlCol="0">
            <a:spAutoFit/>
          </a:bodyPr>
          <a:lstStyle/>
          <a:p>
            <a:r>
              <a:rPr lang="fr-BE" sz="7200" dirty="0" smtClean="0">
                <a:latin typeface="French Script MT" panose="03020402040607040605" pitchFamily="66" charset="0"/>
              </a:rPr>
              <a:t>Louis </a:t>
            </a:r>
            <a:r>
              <a:rPr lang="fr-BE" sz="7200" dirty="0" err="1" smtClean="0">
                <a:latin typeface="French Script MT" panose="03020402040607040605" pitchFamily="66" charset="0"/>
              </a:rPr>
              <a:t>Dinon</a:t>
            </a:r>
            <a:endParaRPr lang="fr-BE" sz="7200" dirty="0">
              <a:latin typeface="French Script MT" panose="03020402040607040605" pitchFamily="66" charset="0"/>
            </a:endParaRPr>
          </a:p>
        </p:txBody>
      </p:sp>
      <p:sp>
        <p:nvSpPr>
          <p:cNvPr id="6" name="ZoneTexte 5"/>
          <p:cNvSpPr txBox="1"/>
          <p:nvPr/>
        </p:nvSpPr>
        <p:spPr>
          <a:xfrm>
            <a:off x="1506761" y="2365967"/>
            <a:ext cx="3432238" cy="2031325"/>
          </a:xfrm>
          <a:prstGeom prst="rect">
            <a:avLst/>
          </a:prstGeom>
          <a:noFill/>
        </p:spPr>
        <p:txBody>
          <a:bodyPr wrap="square" rtlCol="0">
            <a:spAutoFit/>
          </a:bodyPr>
          <a:lstStyle/>
          <a:p>
            <a:pPr algn="ctr"/>
            <a:r>
              <a:rPr lang="fr-BE" dirty="0" smtClean="0"/>
              <a:t>Né le ? – 66 ans</a:t>
            </a:r>
          </a:p>
          <a:p>
            <a:pPr algn="ctr"/>
            <a:r>
              <a:rPr lang="fr-BE" dirty="0" smtClean="0"/>
              <a:t>Décédé le ?</a:t>
            </a:r>
          </a:p>
          <a:p>
            <a:pPr algn="ctr"/>
            <a:r>
              <a:rPr lang="fr-BE" dirty="0" smtClean="0"/>
              <a:t>Inhumé le 30 décembre 1945</a:t>
            </a:r>
          </a:p>
          <a:p>
            <a:pPr algn="ctr"/>
            <a:r>
              <a:rPr lang="fr-BE" dirty="0" smtClean="0"/>
              <a:t>Époux de Madame </a:t>
            </a:r>
            <a:r>
              <a:rPr lang="fr-BE" dirty="0" err="1" smtClean="0"/>
              <a:t>Duchateau</a:t>
            </a:r>
            <a:endParaRPr lang="fr-BE" dirty="0" smtClean="0"/>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a:t>
            </a:r>
          </a:p>
          <a:p>
            <a:pPr algn="ctr"/>
            <a:r>
              <a:rPr lang="fr-BE" dirty="0" smtClean="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833155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280</a:t>
            </a:fld>
            <a:endParaRPr lang="fr-BE" dirty="0"/>
          </a:p>
        </p:txBody>
      </p:sp>
      <p:sp>
        <p:nvSpPr>
          <p:cNvPr id="5" name="ZoneTexte 4"/>
          <p:cNvSpPr txBox="1"/>
          <p:nvPr/>
        </p:nvSpPr>
        <p:spPr>
          <a:xfrm>
            <a:off x="1228182" y="779526"/>
            <a:ext cx="4318958" cy="1200329"/>
          </a:xfrm>
          <a:prstGeom prst="rect">
            <a:avLst/>
          </a:prstGeom>
          <a:noFill/>
        </p:spPr>
        <p:txBody>
          <a:bodyPr wrap="square" rtlCol="0">
            <a:spAutoFit/>
          </a:bodyPr>
          <a:lstStyle/>
          <a:p>
            <a:r>
              <a:rPr lang="fr-BE" sz="7200" dirty="0" smtClean="0">
                <a:latin typeface="French Script MT" panose="03020402040607040605" pitchFamily="66" charset="0"/>
              </a:rPr>
              <a:t>Jean Merveille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1895 – 70 ans</a:t>
            </a:r>
          </a:p>
          <a:p>
            <a:pPr algn="ctr"/>
            <a:r>
              <a:rPr lang="fr-BE" dirty="0" smtClean="0"/>
              <a:t>Décédé le 16 décembre 1965</a:t>
            </a:r>
            <a:endParaRPr lang="fr-BE" dirty="0"/>
          </a:p>
          <a:p>
            <a:pPr algn="ctr"/>
            <a:r>
              <a:rPr lang="fr-BE" dirty="0"/>
              <a:t>Inhumé le </a:t>
            </a:r>
            <a:r>
              <a:rPr lang="fr-BE" dirty="0" smtClean="0"/>
              <a:t>?</a:t>
            </a:r>
          </a:p>
          <a:p>
            <a:pPr algn="ctr"/>
            <a:r>
              <a:rPr lang="fr-BE" dirty="0" smtClean="0"/>
              <a:t>Epoux de Madame Roland</a:t>
            </a:r>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B - bis</a:t>
            </a:r>
          </a:p>
          <a:p>
            <a:pPr algn="ctr"/>
            <a:r>
              <a:rPr lang="fr-BE" dirty="0" smtClean="0"/>
              <a:t>Tombe 2-15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119387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281</a:t>
            </a:fld>
            <a:endParaRPr lang="fr-BE" dirty="0"/>
          </a:p>
        </p:txBody>
      </p:sp>
      <p:sp>
        <p:nvSpPr>
          <p:cNvPr id="5" name="ZoneTexte 4"/>
          <p:cNvSpPr txBox="1"/>
          <p:nvPr/>
        </p:nvSpPr>
        <p:spPr>
          <a:xfrm>
            <a:off x="1148372" y="779526"/>
            <a:ext cx="4478578" cy="1200329"/>
          </a:xfrm>
          <a:prstGeom prst="rect">
            <a:avLst/>
          </a:prstGeom>
          <a:noFill/>
        </p:spPr>
        <p:txBody>
          <a:bodyPr wrap="square" rtlCol="0">
            <a:spAutoFit/>
          </a:bodyPr>
          <a:lstStyle/>
          <a:p>
            <a:r>
              <a:rPr lang="fr-BE" sz="7200" dirty="0" smtClean="0">
                <a:latin typeface="French Script MT" panose="03020402040607040605" pitchFamily="66" charset="0"/>
              </a:rPr>
              <a:t>Henri Meunier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1887 – 69 ans</a:t>
            </a:r>
          </a:p>
          <a:p>
            <a:pPr algn="ctr"/>
            <a:r>
              <a:rPr lang="fr-BE" dirty="0" smtClean="0"/>
              <a:t>Décédé le 17 </a:t>
            </a:r>
            <a:r>
              <a:rPr lang="fr-BE" dirty="0"/>
              <a:t>décembre </a:t>
            </a:r>
            <a:r>
              <a:rPr lang="fr-BE" dirty="0" smtClean="0"/>
              <a:t>1956</a:t>
            </a:r>
          </a:p>
          <a:p>
            <a:pPr algn="ctr"/>
            <a:r>
              <a:rPr lang="fr-BE" dirty="0" smtClean="0"/>
              <a:t>Inhumé </a:t>
            </a:r>
          </a:p>
          <a:p>
            <a:pPr algn="ctr"/>
            <a:r>
              <a:rPr lang="fr-BE" dirty="0" smtClean="0"/>
              <a:t>Epoux de Madame </a:t>
            </a:r>
            <a:r>
              <a:rPr lang="fr-BE" dirty="0" err="1" smtClean="0"/>
              <a:t>Zeevaert</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B - bis</a:t>
            </a:r>
          </a:p>
          <a:p>
            <a:pPr algn="ctr"/>
            <a:r>
              <a:rPr lang="fr-BE" dirty="0" smtClean="0"/>
              <a:t>Tombe 1-15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9449361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282</a:t>
            </a:fld>
            <a:endParaRPr lang="fr-BE" dirty="0"/>
          </a:p>
        </p:txBody>
      </p:sp>
      <p:sp>
        <p:nvSpPr>
          <p:cNvPr id="5" name="ZoneTexte 4"/>
          <p:cNvSpPr txBox="1"/>
          <p:nvPr/>
        </p:nvSpPr>
        <p:spPr>
          <a:xfrm>
            <a:off x="800074" y="775281"/>
            <a:ext cx="5175173" cy="1200329"/>
          </a:xfrm>
          <a:prstGeom prst="rect">
            <a:avLst/>
          </a:prstGeom>
          <a:noFill/>
        </p:spPr>
        <p:txBody>
          <a:bodyPr wrap="square" rtlCol="0">
            <a:spAutoFit/>
          </a:bodyPr>
          <a:lstStyle/>
          <a:p>
            <a:r>
              <a:rPr lang="fr-BE" sz="7200" dirty="0" err="1" smtClean="0">
                <a:latin typeface="French Script MT" panose="03020402040607040605" pitchFamily="66" charset="0"/>
              </a:rPr>
              <a:t>Wynandus</a:t>
            </a:r>
            <a:r>
              <a:rPr lang="fr-BE" sz="7200" dirty="0" smtClean="0">
                <a:latin typeface="French Script MT" panose="03020402040607040605" pitchFamily="66" charset="0"/>
              </a:rPr>
              <a:t> </a:t>
            </a:r>
            <a:r>
              <a:rPr lang="fr-BE" sz="7200" dirty="0" err="1" smtClean="0">
                <a:latin typeface="French Script MT" panose="03020402040607040605" pitchFamily="66" charset="0"/>
              </a:rPr>
              <a:t>Moors</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1888 – </a:t>
            </a:r>
            <a:r>
              <a:rPr lang="fr-BE" dirty="0"/>
              <a:t>7</a:t>
            </a:r>
            <a:r>
              <a:rPr lang="fr-BE" dirty="0" smtClean="0"/>
              <a:t>1 ans</a:t>
            </a:r>
          </a:p>
          <a:p>
            <a:pPr algn="ctr"/>
            <a:r>
              <a:rPr lang="fr-BE" dirty="0" smtClean="0"/>
              <a:t>Décédé le </a:t>
            </a:r>
            <a:r>
              <a:rPr lang="fr-BE" dirty="0"/>
              <a:t>10 janvier </a:t>
            </a:r>
            <a:r>
              <a:rPr lang="fr-BE" dirty="0" smtClean="0"/>
              <a:t>1959</a:t>
            </a:r>
          </a:p>
          <a:p>
            <a:pPr algn="ctr"/>
            <a:r>
              <a:rPr lang="fr-BE" dirty="0" smtClean="0"/>
              <a:t>Inhumé </a:t>
            </a:r>
          </a:p>
          <a:p>
            <a:pPr algn="ctr"/>
            <a:r>
              <a:rPr lang="fr-BE" dirty="0" smtClean="0"/>
              <a:t>Epoux de Madame </a:t>
            </a:r>
            <a:r>
              <a:rPr lang="fr-BE" dirty="0" err="1" smtClean="0"/>
              <a:t>Brollaer</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B - bis</a:t>
            </a:r>
          </a:p>
          <a:p>
            <a:pPr algn="ctr"/>
            <a:r>
              <a:rPr lang="fr-BE" dirty="0" smtClean="0"/>
              <a:t>Tombe 1-28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160727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283</a:t>
            </a:fld>
            <a:endParaRPr lang="fr-BE" dirty="0"/>
          </a:p>
        </p:txBody>
      </p:sp>
      <p:sp>
        <p:nvSpPr>
          <p:cNvPr id="5" name="ZoneTexte 4"/>
          <p:cNvSpPr txBox="1"/>
          <p:nvPr/>
        </p:nvSpPr>
        <p:spPr>
          <a:xfrm>
            <a:off x="870902" y="779526"/>
            <a:ext cx="5033517" cy="1200329"/>
          </a:xfrm>
          <a:prstGeom prst="rect">
            <a:avLst/>
          </a:prstGeom>
          <a:noFill/>
        </p:spPr>
        <p:txBody>
          <a:bodyPr wrap="square" rtlCol="0">
            <a:spAutoFit/>
          </a:bodyPr>
          <a:lstStyle/>
          <a:p>
            <a:r>
              <a:rPr lang="fr-BE" sz="7200" dirty="0" smtClean="0">
                <a:latin typeface="French Script MT" panose="03020402040607040605" pitchFamily="66" charset="0"/>
              </a:rPr>
              <a:t>Mathieu </a:t>
            </a:r>
            <a:r>
              <a:rPr lang="fr-BE" sz="7200" dirty="0" err="1" smtClean="0">
                <a:latin typeface="French Script MT" panose="03020402040607040605" pitchFamily="66" charset="0"/>
              </a:rPr>
              <a:t>Nennig</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1915 – 49 ans</a:t>
            </a:r>
          </a:p>
          <a:p>
            <a:pPr algn="ctr"/>
            <a:r>
              <a:rPr lang="fr-BE" dirty="0" smtClean="0"/>
              <a:t>Décédé le  30 décembre </a:t>
            </a:r>
            <a:r>
              <a:rPr lang="fr-BE" dirty="0"/>
              <a:t>1964</a:t>
            </a:r>
          </a:p>
          <a:p>
            <a:pPr algn="ctr"/>
            <a:r>
              <a:rPr lang="fr-BE" dirty="0" smtClean="0"/>
              <a:t>Inhumé</a:t>
            </a:r>
          </a:p>
          <a:p>
            <a:pPr algn="ctr"/>
            <a:r>
              <a:rPr lang="fr-BE" dirty="0" smtClean="0"/>
              <a:t>Divorcé de Madame Quintin</a:t>
            </a:r>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B - bis</a:t>
            </a:r>
          </a:p>
          <a:p>
            <a:pPr algn="ctr"/>
            <a:r>
              <a:rPr lang="fr-BE" dirty="0" smtClean="0"/>
              <a:t>Tombe 2-8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1519082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284</a:t>
            </a:fld>
            <a:endParaRPr lang="fr-BE" dirty="0"/>
          </a:p>
        </p:txBody>
      </p:sp>
      <p:sp>
        <p:nvSpPr>
          <p:cNvPr id="5" name="ZoneTexte 4"/>
          <p:cNvSpPr txBox="1"/>
          <p:nvPr/>
        </p:nvSpPr>
        <p:spPr>
          <a:xfrm>
            <a:off x="1470894" y="779526"/>
            <a:ext cx="3833533" cy="1200329"/>
          </a:xfrm>
          <a:prstGeom prst="rect">
            <a:avLst/>
          </a:prstGeom>
          <a:noFill/>
        </p:spPr>
        <p:txBody>
          <a:bodyPr wrap="square" rtlCol="0">
            <a:spAutoFit/>
          </a:bodyPr>
          <a:lstStyle/>
          <a:p>
            <a:r>
              <a:rPr lang="fr-BE" sz="7200" dirty="0" smtClean="0">
                <a:latin typeface="French Script MT" panose="03020402040607040605" pitchFamily="66" charset="0"/>
              </a:rPr>
              <a:t>Jean </a:t>
            </a:r>
            <a:r>
              <a:rPr lang="fr-BE" sz="7200" dirty="0" err="1" smtClean="0">
                <a:latin typeface="French Script MT" panose="03020402040607040605" pitchFamily="66" charset="0"/>
              </a:rPr>
              <a:t>Nysten</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1890 – 67 ans</a:t>
            </a:r>
          </a:p>
          <a:p>
            <a:pPr algn="ctr"/>
            <a:r>
              <a:rPr lang="fr-BE" dirty="0" smtClean="0"/>
              <a:t>Décédé le 26 </a:t>
            </a:r>
            <a:r>
              <a:rPr lang="fr-BE" dirty="0"/>
              <a:t>août 1957</a:t>
            </a:r>
            <a:endParaRPr lang="fr-BE" dirty="0" smtClean="0"/>
          </a:p>
          <a:p>
            <a:pPr algn="ctr"/>
            <a:r>
              <a:rPr lang="fr-BE" dirty="0" smtClean="0"/>
              <a:t>Inhumé</a:t>
            </a:r>
          </a:p>
          <a:p>
            <a:pPr algn="ctr"/>
            <a:r>
              <a:rPr lang="fr-BE" dirty="0" smtClean="0"/>
              <a:t>Epoux de Madame Petit</a:t>
            </a:r>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B - bis</a:t>
            </a:r>
          </a:p>
          <a:p>
            <a:pPr algn="ctr"/>
            <a:r>
              <a:rPr lang="fr-BE" dirty="0" smtClean="0"/>
              <a:t>Tombe 1-22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037946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285</a:t>
            </a:fld>
            <a:endParaRPr lang="fr-BE" dirty="0"/>
          </a:p>
        </p:txBody>
      </p:sp>
      <p:sp>
        <p:nvSpPr>
          <p:cNvPr id="5" name="ZoneTexte 4"/>
          <p:cNvSpPr txBox="1"/>
          <p:nvPr/>
        </p:nvSpPr>
        <p:spPr>
          <a:xfrm>
            <a:off x="1204809" y="779526"/>
            <a:ext cx="4365703" cy="1200329"/>
          </a:xfrm>
          <a:prstGeom prst="rect">
            <a:avLst/>
          </a:prstGeom>
          <a:noFill/>
        </p:spPr>
        <p:txBody>
          <a:bodyPr wrap="square" rtlCol="0">
            <a:spAutoFit/>
          </a:bodyPr>
          <a:lstStyle/>
          <a:p>
            <a:r>
              <a:rPr lang="fr-BE" sz="7200" dirty="0" smtClean="0">
                <a:latin typeface="French Script MT" panose="03020402040607040605" pitchFamily="66" charset="0"/>
              </a:rPr>
              <a:t>Jean </a:t>
            </a:r>
            <a:r>
              <a:rPr lang="fr-BE" sz="7200" dirty="0" err="1" smtClean="0">
                <a:latin typeface="French Script MT" panose="03020402040607040605" pitchFamily="66" charset="0"/>
              </a:rPr>
              <a:t>Offermans</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1896 – 63 ans</a:t>
            </a:r>
          </a:p>
          <a:p>
            <a:pPr algn="ctr"/>
            <a:r>
              <a:rPr lang="fr-BE" dirty="0" smtClean="0"/>
              <a:t>Décédé le 22 </a:t>
            </a:r>
            <a:r>
              <a:rPr lang="fr-BE" dirty="0"/>
              <a:t>mars 1959</a:t>
            </a:r>
            <a:endParaRPr lang="fr-BE" dirty="0" smtClean="0"/>
          </a:p>
          <a:p>
            <a:pPr algn="ctr"/>
            <a:r>
              <a:rPr lang="fr-BE" dirty="0" smtClean="0"/>
              <a:t>Inhumé le</a:t>
            </a:r>
          </a:p>
          <a:p>
            <a:pPr algn="ctr"/>
            <a:r>
              <a:rPr lang="fr-BE" dirty="0" smtClean="0"/>
              <a:t>Epoux de Madame </a:t>
            </a:r>
            <a:r>
              <a:rPr lang="fr-BE" dirty="0" err="1" smtClean="0"/>
              <a:t>Jeanjean</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B - bis</a:t>
            </a:r>
          </a:p>
          <a:p>
            <a:pPr algn="ctr"/>
            <a:r>
              <a:rPr lang="fr-BE" dirty="0" smtClean="0"/>
              <a:t>Tombe 1-32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056636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286</a:t>
            </a:fld>
            <a:endParaRPr lang="fr-BE" dirty="0"/>
          </a:p>
        </p:txBody>
      </p:sp>
      <p:sp>
        <p:nvSpPr>
          <p:cNvPr id="5" name="ZoneTexte 4"/>
          <p:cNvSpPr txBox="1"/>
          <p:nvPr/>
        </p:nvSpPr>
        <p:spPr>
          <a:xfrm>
            <a:off x="1459650" y="779526"/>
            <a:ext cx="3856022" cy="1200329"/>
          </a:xfrm>
          <a:prstGeom prst="rect">
            <a:avLst/>
          </a:prstGeom>
          <a:noFill/>
        </p:spPr>
        <p:txBody>
          <a:bodyPr wrap="square" rtlCol="0">
            <a:spAutoFit/>
          </a:bodyPr>
          <a:lstStyle/>
          <a:p>
            <a:r>
              <a:rPr lang="fr-BE" sz="7200" dirty="0" smtClean="0">
                <a:latin typeface="French Script MT" panose="03020402040607040605" pitchFamily="66" charset="0"/>
              </a:rPr>
              <a:t>Olivier </a:t>
            </a:r>
            <a:r>
              <a:rPr lang="fr-BE" sz="7200" dirty="0" err="1" smtClean="0">
                <a:latin typeface="French Script MT" panose="03020402040607040605" pitchFamily="66" charset="0"/>
              </a:rPr>
              <a:t>Orban</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1895 – 81 ans</a:t>
            </a:r>
          </a:p>
          <a:p>
            <a:pPr algn="ctr"/>
            <a:r>
              <a:rPr lang="fr-BE" dirty="0" smtClean="0"/>
              <a:t>Décédé le 30 juin 1976</a:t>
            </a:r>
            <a:endParaRPr lang="fr-BE" dirty="0"/>
          </a:p>
          <a:p>
            <a:pPr algn="ctr"/>
            <a:r>
              <a:rPr lang="fr-BE" dirty="0" smtClean="0"/>
              <a:t>Inhumé</a:t>
            </a:r>
          </a:p>
          <a:p>
            <a:pPr algn="ctr"/>
            <a:r>
              <a:rPr lang="fr-BE" dirty="0" smtClean="0"/>
              <a:t>Epoux de Madame </a:t>
            </a:r>
            <a:r>
              <a:rPr lang="fr-BE" dirty="0" err="1" smtClean="0"/>
              <a:t>Melen</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B - bis</a:t>
            </a:r>
          </a:p>
          <a:p>
            <a:pPr algn="ctr"/>
            <a:r>
              <a:rPr lang="fr-BE" dirty="0" smtClean="0"/>
              <a:t>Tombe 2-22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917220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287</a:t>
            </a:fld>
            <a:endParaRPr lang="fr-BE" dirty="0"/>
          </a:p>
        </p:txBody>
      </p:sp>
      <p:sp>
        <p:nvSpPr>
          <p:cNvPr id="5" name="ZoneTexte 4"/>
          <p:cNvSpPr txBox="1"/>
          <p:nvPr/>
        </p:nvSpPr>
        <p:spPr>
          <a:xfrm>
            <a:off x="1531554" y="786166"/>
            <a:ext cx="3712213" cy="1200329"/>
          </a:xfrm>
          <a:prstGeom prst="rect">
            <a:avLst/>
          </a:prstGeom>
          <a:noFill/>
        </p:spPr>
        <p:txBody>
          <a:bodyPr wrap="square" rtlCol="0">
            <a:spAutoFit/>
          </a:bodyPr>
          <a:lstStyle/>
          <a:p>
            <a:r>
              <a:rPr lang="fr-BE" sz="7200" dirty="0" smtClean="0">
                <a:latin typeface="French Script MT" panose="03020402040607040605" pitchFamily="66" charset="0"/>
              </a:rPr>
              <a:t>Mr Pondant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1892 – 78 ans</a:t>
            </a:r>
          </a:p>
          <a:p>
            <a:pPr algn="ctr"/>
            <a:r>
              <a:rPr lang="fr-BE" dirty="0" smtClean="0"/>
              <a:t>Décédé le 23 octobre 1970</a:t>
            </a:r>
            <a:endParaRPr lang="fr-BE" dirty="0"/>
          </a:p>
          <a:p>
            <a:pPr algn="ctr"/>
            <a:r>
              <a:rPr lang="fr-BE" dirty="0" smtClean="0"/>
              <a:t>Inhumé</a:t>
            </a:r>
          </a:p>
          <a:p>
            <a:pPr algn="ctr"/>
            <a:r>
              <a:rPr lang="fr-BE" dirty="0" smtClean="0"/>
              <a:t>Epoux de Madame </a:t>
            </a:r>
            <a:r>
              <a:rPr lang="fr-BE" dirty="0" err="1" smtClean="0"/>
              <a:t>Sterck</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B - bis</a:t>
            </a:r>
          </a:p>
          <a:p>
            <a:pPr algn="ctr"/>
            <a:r>
              <a:rPr lang="fr-BE" dirty="0" smtClean="0"/>
              <a:t>Tombe 2-18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62738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288</a:t>
            </a:fld>
            <a:endParaRPr lang="fr-BE" dirty="0"/>
          </a:p>
        </p:txBody>
      </p:sp>
      <p:sp>
        <p:nvSpPr>
          <p:cNvPr id="5" name="ZoneTexte 4"/>
          <p:cNvSpPr txBox="1"/>
          <p:nvPr/>
        </p:nvSpPr>
        <p:spPr>
          <a:xfrm>
            <a:off x="953690" y="779526"/>
            <a:ext cx="4867941" cy="1200329"/>
          </a:xfrm>
          <a:prstGeom prst="rect">
            <a:avLst/>
          </a:prstGeom>
          <a:noFill/>
        </p:spPr>
        <p:txBody>
          <a:bodyPr wrap="square" rtlCol="0">
            <a:spAutoFit/>
          </a:bodyPr>
          <a:lstStyle/>
          <a:p>
            <a:r>
              <a:rPr lang="fr-BE" sz="7200" dirty="0" smtClean="0">
                <a:latin typeface="French Script MT" panose="03020402040607040605" pitchFamily="66" charset="0"/>
              </a:rPr>
              <a:t>François </a:t>
            </a:r>
            <a:r>
              <a:rPr lang="fr-BE" sz="7200" dirty="0" err="1" smtClean="0">
                <a:latin typeface="French Script MT" panose="03020402040607040605" pitchFamily="66" charset="0"/>
              </a:rPr>
              <a:t>Potdevin</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1900 – 64 ans</a:t>
            </a:r>
          </a:p>
          <a:p>
            <a:pPr algn="ctr"/>
            <a:r>
              <a:rPr lang="fr-BE" dirty="0" smtClean="0"/>
              <a:t>Décédé le </a:t>
            </a:r>
            <a:r>
              <a:rPr lang="fr-BE" dirty="0"/>
              <a:t>12 mars 1964</a:t>
            </a:r>
            <a:endParaRPr lang="fr-BE" dirty="0" smtClean="0"/>
          </a:p>
          <a:p>
            <a:pPr algn="ctr"/>
            <a:r>
              <a:rPr lang="fr-BE" dirty="0" smtClean="0"/>
              <a:t>Inhumé</a:t>
            </a:r>
          </a:p>
          <a:p>
            <a:pPr algn="ctr"/>
            <a:r>
              <a:rPr lang="fr-BE" dirty="0" smtClean="0"/>
              <a:t>Veuf de Madame Houé</a:t>
            </a:r>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B - bis</a:t>
            </a:r>
          </a:p>
          <a:p>
            <a:pPr algn="ctr"/>
            <a:r>
              <a:rPr lang="fr-BE" dirty="0" smtClean="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1913919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289</a:t>
            </a:fld>
            <a:endParaRPr lang="fr-BE" dirty="0"/>
          </a:p>
        </p:txBody>
      </p:sp>
      <p:sp>
        <p:nvSpPr>
          <p:cNvPr id="5" name="ZoneTexte 4"/>
          <p:cNvSpPr txBox="1"/>
          <p:nvPr/>
        </p:nvSpPr>
        <p:spPr>
          <a:xfrm>
            <a:off x="1346306" y="779526"/>
            <a:ext cx="4082709" cy="1200329"/>
          </a:xfrm>
          <a:prstGeom prst="rect">
            <a:avLst/>
          </a:prstGeom>
          <a:noFill/>
        </p:spPr>
        <p:txBody>
          <a:bodyPr wrap="square" rtlCol="0">
            <a:spAutoFit/>
          </a:bodyPr>
          <a:lstStyle/>
          <a:p>
            <a:r>
              <a:rPr lang="fr-BE" sz="7200" dirty="0" smtClean="0">
                <a:latin typeface="French Script MT" panose="03020402040607040605" pitchFamily="66" charset="0"/>
              </a:rPr>
              <a:t>Charles </a:t>
            </a:r>
            <a:r>
              <a:rPr lang="fr-BE" sz="7200" dirty="0" err="1" smtClean="0">
                <a:latin typeface="French Script MT" panose="03020402040607040605" pitchFamily="66" charset="0"/>
              </a:rPr>
              <a:t>Potiez</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1891 – 65 ans</a:t>
            </a:r>
          </a:p>
          <a:p>
            <a:pPr algn="ctr"/>
            <a:r>
              <a:rPr lang="fr-BE" dirty="0" smtClean="0"/>
              <a:t>Décédé le 5 </a:t>
            </a:r>
            <a:r>
              <a:rPr lang="fr-BE" dirty="0"/>
              <a:t>mai </a:t>
            </a:r>
            <a:r>
              <a:rPr lang="fr-BE" dirty="0" smtClean="0"/>
              <a:t>1956</a:t>
            </a:r>
          </a:p>
          <a:p>
            <a:pPr algn="ctr"/>
            <a:r>
              <a:rPr lang="fr-BE" dirty="0" smtClean="0"/>
              <a:t>Inhumé</a:t>
            </a:r>
          </a:p>
          <a:p>
            <a:pPr algn="ctr"/>
            <a:r>
              <a:rPr lang="fr-BE" dirty="0" smtClean="0"/>
              <a:t>Epoux de Madame </a:t>
            </a:r>
            <a:r>
              <a:rPr lang="fr-BE" dirty="0" err="1" smtClean="0"/>
              <a:t>Deleuse</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B - bis</a:t>
            </a:r>
          </a:p>
          <a:p>
            <a:pPr algn="ctr"/>
            <a:r>
              <a:rPr lang="fr-BE" dirty="0" smtClean="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2853689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29</a:t>
            </a:fld>
            <a:endParaRPr lang="fr-BE" dirty="0"/>
          </a:p>
        </p:txBody>
      </p:sp>
      <p:sp>
        <p:nvSpPr>
          <p:cNvPr id="5" name="ZoneTexte 4"/>
          <p:cNvSpPr txBox="1"/>
          <p:nvPr/>
        </p:nvSpPr>
        <p:spPr>
          <a:xfrm>
            <a:off x="983135" y="804140"/>
            <a:ext cx="4479487" cy="1200329"/>
          </a:xfrm>
          <a:prstGeom prst="rect">
            <a:avLst/>
          </a:prstGeom>
          <a:noFill/>
        </p:spPr>
        <p:txBody>
          <a:bodyPr wrap="square" rtlCol="0">
            <a:spAutoFit/>
          </a:bodyPr>
          <a:lstStyle/>
          <a:p>
            <a:r>
              <a:rPr lang="fr-BE" sz="7200" dirty="0" smtClean="0">
                <a:latin typeface="French Script MT" panose="03020402040607040605" pitchFamily="66" charset="0"/>
              </a:rPr>
              <a:t>Julien </a:t>
            </a:r>
            <a:r>
              <a:rPr lang="fr-BE" sz="7200" dirty="0" err="1" smtClean="0">
                <a:latin typeface="French Script MT" panose="03020402040607040605" pitchFamily="66" charset="0"/>
              </a:rPr>
              <a:t>Dubourg</a:t>
            </a:r>
            <a:endParaRPr lang="fr-BE" sz="7200" dirty="0">
              <a:latin typeface="French Script MT" panose="03020402040607040605" pitchFamily="66" charset="0"/>
            </a:endParaRPr>
          </a:p>
        </p:txBody>
      </p:sp>
      <p:sp>
        <p:nvSpPr>
          <p:cNvPr id="6" name="ZoneTexte 5"/>
          <p:cNvSpPr txBox="1"/>
          <p:nvPr/>
        </p:nvSpPr>
        <p:spPr>
          <a:xfrm>
            <a:off x="1506761" y="2365967"/>
            <a:ext cx="3432238" cy="2031325"/>
          </a:xfrm>
          <a:prstGeom prst="rect">
            <a:avLst/>
          </a:prstGeom>
          <a:noFill/>
        </p:spPr>
        <p:txBody>
          <a:bodyPr wrap="square" rtlCol="0">
            <a:spAutoFit/>
          </a:bodyPr>
          <a:lstStyle/>
          <a:p>
            <a:pPr algn="ctr"/>
            <a:r>
              <a:rPr lang="fr-BE" dirty="0" smtClean="0"/>
              <a:t>Né le ? – 59 ans</a:t>
            </a:r>
          </a:p>
          <a:p>
            <a:pPr algn="ctr"/>
            <a:r>
              <a:rPr lang="fr-BE" dirty="0" smtClean="0"/>
              <a:t>Décédé le ?</a:t>
            </a:r>
          </a:p>
          <a:p>
            <a:pPr algn="ctr"/>
            <a:r>
              <a:rPr lang="fr-BE" dirty="0" smtClean="0"/>
              <a:t>Inhumé le 27 novembre 1945</a:t>
            </a:r>
          </a:p>
          <a:p>
            <a:pPr algn="ctr"/>
            <a:r>
              <a:rPr lang="fr-BE" dirty="0" smtClean="0"/>
              <a:t>Époux de Madame </a:t>
            </a:r>
            <a:r>
              <a:rPr lang="fr-BE" dirty="0" err="1" smtClean="0"/>
              <a:t>Winscheut</a:t>
            </a:r>
            <a:endParaRPr lang="fr-BE" dirty="0" smtClean="0"/>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a:t>
            </a:r>
          </a:p>
          <a:p>
            <a:pPr algn="ctr"/>
            <a:r>
              <a:rPr lang="fr-BE" dirty="0" smtClean="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557487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290</a:t>
            </a:fld>
            <a:endParaRPr lang="fr-BE" dirty="0"/>
          </a:p>
        </p:txBody>
      </p:sp>
      <p:sp>
        <p:nvSpPr>
          <p:cNvPr id="5" name="ZoneTexte 4"/>
          <p:cNvSpPr txBox="1"/>
          <p:nvPr/>
        </p:nvSpPr>
        <p:spPr>
          <a:xfrm>
            <a:off x="1290399" y="779526"/>
            <a:ext cx="4194523" cy="1200329"/>
          </a:xfrm>
          <a:prstGeom prst="rect">
            <a:avLst/>
          </a:prstGeom>
          <a:noFill/>
        </p:spPr>
        <p:txBody>
          <a:bodyPr wrap="square" rtlCol="0">
            <a:spAutoFit/>
          </a:bodyPr>
          <a:lstStyle/>
          <a:p>
            <a:r>
              <a:rPr lang="fr-BE" sz="7200" dirty="0" smtClean="0">
                <a:latin typeface="French Script MT" panose="03020402040607040605" pitchFamily="66" charset="0"/>
              </a:rPr>
              <a:t>Fernand </a:t>
            </a:r>
            <a:r>
              <a:rPr lang="fr-BE" sz="7200" dirty="0" err="1" smtClean="0">
                <a:latin typeface="French Script MT" panose="03020402040607040605" pitchFamily="66" charset="0"/>
              </a:rPr>
              <a:t>Preser</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1895 – 61 ans</a:t>
            </a:r>
          </a:p>
          <a:p>
            <a:pPr algn="ctr"/>
            <a:r>
              <a:rPr lang="fr-BE" dirty="0" smtClean="0"/>
              <a:t>Décédé le 7 février 1956</a:t>
            </a:r>
          </a:p>
          <a:p>
            <a:pPr algn="ctr"/>
            <a:r>
              <a:rPr lang="fr-BE" dirty="0" smtClean="0"/>
              <a:t>Inhumé</a:t>
            </a:r>
          </a:p>
          <a:p>
            <a:pPr algn="ctr"/>
            <a:r>
              <a:rPr lang="fr-BE" dirty="0" smtClean="0"/>
              <a:t>Epoux de Madame </a:t>
            </a:r>
            <a:r>
              <a:rPr lang="fr-BE" dirty="0" err="1" smtClean="0"/>
              <a:t>Osseloos</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B - bis</a:t>
            </a:r>
          </a:p>
          <a:p>
            <a:pPr algn="ctr"/>
            <a:r>
              <a:rPr lang="fr-BE" dirty="0" smtClean="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292124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291</a:t>
            </a:fld>
            <a:endParaRPr lang="fr-BE" dirty="0"/>
          </a:p>
        </p:txBody>
      </p:sp>
      <p:sp>
        <p:nvSpPr>
          <p:cNvPr id="5" name="ZoneTexte 4"/>
          <p:cNvSpPr txBox="1"/>
          <p:nvPr/>
        </p:nvSpPr>
        <p:spPr>
          <a:xfrm>
            <a:off x="1496267" y="779526"/>
            <a:ext cx="3782788" cy="1200329"/>
          </a:xfrm>
          <a:prstGeom prst="rect">
            <a:avLst/>
          </a:prstGeom>
          <a:noFill/>
        </p:spPr>
        <p:txBody>
          <a:bodyPr wrap="square" rtlCol="0">
            <a:spAutoFit/>
          </a:bodyPr>
          <a:lstStyle/>
          <a:p>
            <a:r>
              <a:rPr lang="fr-BE" sz="7200" dirty="0" smtClean="0">
                <a:latin typeface="French Script MT" panose="03020402040607040605" pitchFamily="66" charset="0"/>
              </a:rPr>
              <a:t>Henri </a:t>
            </a:r>
            <a:r>
              <a:rPr lang="fr-BE" sz="7200" dirty="0" err="1" smtClean="0">
                <a:latin typeface="French Script MT" panose="03020402040607040605" pitchFamily="66" charset="0"/>
              </a:rPr>
              <a:t>Protin</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1893 – 62 ans</a:t>
            </a:r>
          </a:p>
          <a:p>
            <a:pPr algn="ctr"/>
            <a:r>
              <a:rPr lang="fr-BE" dirty="0" smtClean="0"/>
              <a:t>Décédé le 19 </a:t>
            </a:r>
            <a:r>
              <a:rPr lang="fr-BE" dirty="0"/>
              <a:t>février 1955</a:t>
            </a:r>
            <a:endParaRPr lang="fr-BE" dirty="0" smtClean="0"/>
          </a:p>
          <a:p>
            <a:pPr algn="ctr"/>
            <a:r>
              <a:rPr lang="fr-BE" dirty="0" smtClean="0"/>
              <a:t>Inhumé</a:t>
            </a:r>
          </a:p>
          <a:p>
            <a:pPr algn="ctr"/>
            <a:r>
              <a:rPr lang="fr-BE" dirty="0" smtClean="0"/>
              <a:t>Epoux de Madame </a:t>
            </a:r>
            <a:r>
              <a:rPr lang="fr-BE" dirty="0" err="1" smtClean="0"/>
              <a:t>Vilette</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B - bis</a:t>
            </a:r>
          </a:p>
          <a:p>
            <a:pPr algn="ctr"/>
            <a:r>
              <a:rPr lang="fr-BE" dirty="0" smtClean="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2254458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292</a:t>
            </a:fld>
            <a:endParaRPr lang="fr-BE" dirty="0"/>
          </a:p>
        </p:txBody>
      </p:sp>
      <p:sp>
        <p:nvSpPr>
          <p:cNvPr id="5" name="ZoneTexte 4"/>
          <p:cNvSpPr txBox="1"/>
          <p:nvPr/>
        </p:nvSpPr>
        <p:spPr>
          <a:xfrm>
            <a:off x="1312615" y="779526"/>
            <a:ext cx="4150091" cy="1200329"/>
          </a:xfrm>
          <a:prstGeom prst="rect">
            <a:avLst/>
          </a:prstGeom>
          <a:noFill/>
        </p:spPr>
        <p:txBody>
          <a:bodyPr wrap="square" rtlCol="0">
            <a:spAutoFit/>
          </a:bodyPr>
          <a:lstStyle/>
          <a:p>
            <a:r>
              <a:rPr lang="fr-BE" sz="7200" dirty="0" smtClean="0">
                <a:latin typeface="French Script MT" panose="03020402040607040605" pitchFamily="66" charset="0"/>
              </a:rPr>
              <a:t>Marcel Remy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1898 – 66 ans</a:t>
            </a:r>
          </a:p>
          <a:p>
            <a:pPr algn="ctr"/>
            <a:r>
              <a:rPr lang="fr-BE" dirty="0" smtClean="0"/>
              <a:t>Décédé le  </a:t>
            </a:r>
            <a:r>
              <a:rPr lang="fr-BE" dirty="0"/>
              <a:t>11 avril 1964</a:t>
            </a:r>
            <a:endParaRPr lang="fr-BE" dirty="0" smtClean="0"/>
          </a:p>
          <a:p>
            <a:pPr algn="ctr"/>
            <a:r>
              <a:rPr lang="fr-BE" dirty="0" smtClean="0"/>
              <a:t>Inhumé</a:t>
            </a:r>
          </a:p>
          <a:p>
            <a:pPr algn="ctr"/>
            <a:r>
              <a:rPr lang="fr-BE" dirty="0" smtClean="0"/>
              <a:t>Veuf de Madame </a:t>
            </a:r>
            <a:r>
              <a:rPr lang="fr-BE" dirty="0" err="1" smtClean="0"/>
              <a:t>Barbieux</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B - bis</a:t>
            </a:r>
          </a:p>
          <a:p>
            <a:pPr algn="ctr"/>
            <a:r>
              <a:rPr lang="fr-BE" dirty="0" smtClean="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865827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293</a:t>
            </a:fld>
            <a:endParaRPr lang="fr-BE" dirty="0"/>
          </a:p>
        </p:txBody>
      </p:sp>
      <p:sp>
        <p:nvSpPr>
          <p:cNvPr id="5" name="ZoneTexte 4"/>
          <p:cNvSpPr txBox="1"/>
          <p:nvPr/>
        </p:nvSpPr>
        <p:spPr>
          <a:xfrm>
            <a:off x="1409475" y="779526"/>
            <a:ext cx="3956371" cy="1200329"/>
          </a:xfrm>
          <a:prstGeom prst="rect">
            <a:avLst/>
          </a:prstGeom>
          <a:noFill/>
        </p:spPr>
        <p:txBody>
          <a:bodyPr wrap="square" rtlCol="0">
            <a:spAutoFit/>
          </a:bodyPr>
          <a:lstStyle/>
          <a:p>
            <a:r>
              <a:rPr lang="fr-BE" sz="7200" dirty="0" smtClean="0">
                <a:latin typeface="French Script MT" panose="03020402040607040605" pitchFamily="66" charset="0"/>
              </a:rPr>
              <a:t>Alexis Servais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1893 – 76 ans</a:t>
            </a:r>
          </a:p>
          <a:p>
            <a:pPr algn="ctr"/>
            <a:r>
              <a:rPr lang="fr-BE" dirty="0" smtClean="0"/>
              <a:t>Décédé le 2 octobre 1969</a:t>
            </a:r>
            <a:endParaRPr lang="fr-BE" dirty="0"/>
          </a:p>
          <a:p>
            <a:pPr algn="ctr"/>
            <a:r>
              <a:rPr lang="fr-BE" dirty="0" smtClean="0"/>
              <a:t>Inhumé</a:t>
            </a:r>
          </a:p>
          <a:p>
            <a:pPr algn="ctr"/>
            <a:r>
              <a:rPr lang="fr-BE" dirty="0" smtClean="0"/>
              <a:t>Epoux de Madame d’Harcourt</a:t>
            </a:r>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B - bis</a:t>
            </a:r>
          </a:p>
          <a:p>
            <a:pPr algn="ctr"/>
            <a:r>
              <a:rPr lang="fr-BE" dirty="0" smtClean="0"/>
              <a:t>Tombe 3-12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553879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294</a:t>
            </a:fld>
            <a:endParaRPr lang="fr-BE" dirty="0"/>
          </a:p>
        </p:txBody>
      </p:sp>
      <p:sp>
        <p:nvSpPr>
          <p:cNvPr id="5" name="ZoneTexte 4"/>
          <p:cNvSpPr txBox="1"/>
          <p:nvPr/>
        </p:nvSpPr>
        <p:spPr>
          <a:xfrm>
            <a:off x="1124858" y="779526"/>
            <a:ext cx="4525606" cy="1200329"/>
          </a:xfrm>
          <a:prstGeom prst="rect">
            <a:avLst/>
          </a:prstGeom>
          <a:noFill/>
        </p:spPr>
        <p:txBody>
          <a:bodyPr wrap="square" rtlCol="0">
            <a:spAutoFit/>
          </a:bodyPr>
          <a:lstStyle/>
          <a:p>
            <a:r>
              <a:rPr lang="fr-BE" sz="7200" dirty="0" smtClean="0">
                <a:latin typeface="French Script MT" panose="03020402040607040605" pitchFamily="66" charset="0"/>
              </a:rPr>
              <a:t>Fernand Servais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1893 – 62 ans</a:t>
            </a:r>
          </a:p>
          <a:p>
            <a:pPr algn="ctr"/>
            <a:r>
              <a:rPr lang="fr-BE" dirty="0" smtClean="0"/>
              <a:t>Décédé le 19 </a:t>
            </a:r>
            <a:r>
              <a:rPr lang="fr-BE" dirty="0"/>
              <a:t>décembre </a:t>
            </a:r>
            <a:r>
              <a:rPr lang="fr-BE" dirty="0" smtClean="0"/>
              <a:t>1955</a:t>
            </a:r>
          </a:p>
          <a:p>
            <a:pPr algn="ctr"/>
            <a:r>
              <a:rPr lang="fr-BE" dirty="0" smtClean="0"/>
              <a:t>Inhumé</a:t>
            </a:r>
          </a:p>
          <a:p>
            <a:pPr algn="ctr"/>
            <a:r>
              <a:rPr lang="fr-BE" dirty="0" smtClean="0"/>
              <a:t>Epoux de Madame </a:t>
            </a:r>
            <a:r>
              <a:rPr lang="fr-BE" dirty="0" err="1" smtClean="0"/>
              <a:t>Honsen</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B - bis</a:t>
            </a:r>
          </a:p>
          <a:p>
            <a:pPr algn="ctr"/>
            <a:r>
              <a:rPr lang="fr-BE" dirty="0" smtClean="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8017608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295</a:t>
            </a:fld>
            <a:endParaRPr lang="fr-BE" dirty="0"/>
          </a:p>
        </p:txBody>
      </p:sp>
      <p:sp>
        <p:nvSpPr>
          <p:cNvPr id="5" name="ZoneTexte 4"/>
          <p:cNvSpPr txBox="1"/>
          <p:nvPr/>
        </p:nvSpPr>
        <p:spPr>
          <a:xfrm>
            <a:off x="1396266" y="779526"/>
            <a:ext cx="3982790" cy="1200329"/>
          </a:xfrm>
          <a:prstGeom prst="rect">
            <a:avLst/>
          </a:prstGeom>
          <a:noFill/>
        </p:spPr>
        <p:txBody>
          <a:bodyPr wrap="square" rtlCol="0">
            <a:spAutoFit/>
          </a:bodyPr>
          <a:lstStyle/>
          <a:p>
            <a:r>
              <a:rPr lang="fr-BE" sz="7200" dirty="0" smtClean="0">
                <a:latin typeface="French Script MT" panose="03020402040607040605" pitchFamily="66" charset="0"/>
              </a:rPr>
              <a:t>Jean </a:t>
            </a:r>
            <a:r>
              <a:rPr lang="fr-BE" sz="7200" dirty="0" err="1" smtClean="0">
                <a:latin typeface="French Script MT" panose="03020402040607040605" pitchFamily="66" charset="0"/>
              </a:rPr>
              <a:t>Sougnez</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1893 – 76 ans</a:t>
            </a:r>
          </a:p>
          <a:p>
            <a:pPr algn="ctr"/>
            <a:r>
              <a:rPr lang="fr-BE" dirty="0" smtClean="0"/>
              <a:t>Décédé le 9 avril 1969</a:t>
            </a:r>
            <a:endParaRPr lang="fr-BE" dirty="0"/>
          </a:p>
          <a:p>
            <a:pPr algn="ctr"/>
            <a:r>
              <a:rPr lang="fr-BE" dirty="0" smtClean="0"/>
              <a:t>Inhumé</a:t>
            </a:r>
          </a:p>
          <a:p>
            <a:pPr algn="ctr"/>
            <a:r>
              <a:rPr lang="fr-BE" dirty="0" smtClean="0"/>
              <a:t>Veuf de Madame </a:t>
            </a:r>
            <a:r>
              <a:rPr lang="fr-BE" dirty="0" err="1" smtClean="0"/>
              <a:t>Mossoux</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B - bis</a:t>
            </a:r>
          </a:p>
          <a:p>
            <a:pPr algn="ctr"/>
            <a:r>
              <a:rPr lang="fr-BE" dirty="0" smtClean="0"/>
              <a:t>Tombe 3-9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05541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296</a:t>
            </a:fld>
            <a:endParaRPr lang="fr-BE" dirty="0"/>
          </a:p>
        </p:txBody>
      </p:sp>
      <p:sp>
        <p:nvSpPr>
          <p:cNvPr id="5" name="ZoneTexte 4"/>
          <p:cNvSpPr txBox="1"/>
          <p:nvPr/>
        </p:nvSpPr>
        <p:spPr>
          <a:xfrm>
            <a:off x="979161" y="779526"/>
            <a:ext cx="4816999" cy="1200329"/>
          </a:xfrm>
          <a:prstGeom prst="rect">
            <a:avLst/>
          </a:prstGeom>
          <a:noFill/>
        </p:spPr>
        <p:txBody>
          <a:bodyPr wrap="square" rtlCol="0">
            <a:spAutoFit/>
          </a:bodyPr>
          <a:lstStyle/>
          <a:p>
            <a:r>
              <a:rPr lang="fr-BE" sz="7200" dirty="0" smtClean="0">
                <a:latin typeface="French Script MT" panose="03020402040607040605" pitchFamily="66" charset="0"/>
              </a:rPr>
              <a:t>Jules </a:t>
            </a:r>
            <a:r>
              <a:rPr lang="fr-BE" sz="7200" dirty="0" err="1" smtClean="0">
                <a:latin typeface="French Script MT" panose="03020402040607040605" pitchFamily="66" charset="0"/>
              </a:rPr>
              <a:t>Spilleboudt</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1890 – 67 ans</a:t>
            </a:r>
          </a:p>
          <a:p>
            <a:pPr algn="ctr"/>
            <a:r>
              <a:rPr lang="fr-BE" dirty="0" smtClean="0"/>
              <a:t>Décédé le 11 </a:t>
            </a:r>
            <a:r>
              <a:rPr lang="fr-BE" dirty="0"/>
              <a:t>janvier </a:t>
            </a:r>
            <a:r>
              <a:rPr lang="fr-BE" dirty="0" smtClean="0"/>
              <a:t>1957</a:t>
            </a:r>
          </a:p>
          <a:p>
            <a:pPr algn="ctr"/>
            <a:r>
              <a:rPr lang="fr-BE" dirty="0" smtClean="0"/>
              <a:t>Inhumé </a:t>
            </a:r>
          </a:p>
          <a:p>
            <a:pPr algn="ctr"/>
            <a:r>
              <a:rPr lang="fr-BE" dirty="0" smtClean="0"/>
              <a:t>Epoux de Madame </a:t>
            </a:r>
            <a:r>
              <a:rPr lang="fr-BE" dirty="0" err="1" smtClean="0"/>
              <a:t>Maertens</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B - bis</a:t>
            </a:r>
          </a:p>
          <a:p>
            <a:pPr algn="ctr"/>
            <a:r>
              <a:rPr lang="fr-BE" dirty="0" smtClean="0"/>
              <a:t>Tombe 1-16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625696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297</a:t>
            </a:fld>
            <a:endParaRPr lang="fr-BE" dirty="0"/>
          </a:p>
        </p:txBody>
      </p:sp>
      <p:sp>
        <p:nvSpPr>
          <p:cNvPr id="5" name="ZoneTexte 4"/>
          <p:cNvSpPr txBox="1"/>
          <p:nvPr/>
        </p:nvSpPr>
        <p:spPr>
          <a:xfrm>
            <a:off x="1617654" y="779526"/>
            <a:ext cx="3540014" cy="1200329"/>
          </a:xfrm>
          <a:prstGeom prst="rect">
            <a:avLst/>
          </a:prstGeom>
          <a:noFill/>
        </p:spPr>
        <p:txBody>
          <a:bodyPr wrap="square" rtlCol="0">
            <a:spAutoFit/>
          </a:bodyPr>
          <a:lstStyle/>
          <a:p>
            <a:r>
              <a:rPr lang="fr-BE" sz="7200" dirty="0" smtClean="0">
                <a:latin typeface="French Script MT" panose="03020402040607040605" pitchFamily="66" charset="0"/>
              </a:rPr>
              <a:t>Jean Starck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1890 – 74 ans</a:t>
            </a:r>
          </a:p>
          <a:p>
            <a:pPr algn="ctr"/>
            <a:r>
              <a:rPr lang="fr-BE" dirty="0" smtClean="0"/>
              <a:t>Décédé le  </a:t>
            </a:r>
            <a:r>
              <a:rPr lang="fr-BE" dirty="0"/>
              <a:t>15 novembre 1964</a:t>
            </a:r>
            <a:endParaRPr lang="fr-BE" dirty="0" smtClean="0"/>
          </a:p>
          <a:p>
            <a:pPr algn="ctr"/>
            <a:r>
              <a:rPr lang="fr-BE" dirty="0" smtClean="0"/>
              <a:t>Inhumé</a:t>
            </a:r>
          </a:p>
          <a:p>
            <a:pPr algn="ctr"/>
            <a:r>
              <a:rPr lang="fr-BE" dirty="0" smtClean="0"/>
              <a:t>Veuf de Madame Claessens</a:t>
            </a:r>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B - bis</a:t>
            </a:r>
          </a:p>
          <a:p>
            <a:pPr algn="ctr"/>
            <a:r>
              <a:rPr lang="fr-BE" dirty="0" smtClean="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7557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298</a:t>
            </a:fld>
            <a:endParaRPr lang="fr-BE" dirty="0"/>
          </a:p>
        </p:txBody>
      </p:sp>
      <p:sp>
        <p:nvSpPr>
          <p:cNvPr id="5" name="ZoneTexte 4"/>
          <p:cNvSpPr txBox="1"/>
          <p:nvPr/>
        </p:nvSpPr>
        <p:spPr>
          <a:xfrm>
            <a:off x="1339877" y="779526"/>
            <a:ext cx="4095568" cy="1200329"/>
          </a:xfrm>
          <a:prstGeom prst="rect">
            <a:avLst/>
          </a:prstGeom>
          <a:noFill/>
        </p:spPr>
        <p:txBody>
          <a:bodyPr wrap="square" rtlCol="0">
            <a:spAutoFit/>
          </a:bodyPr>
          <a:lstStyle/>
          <a:p>
            <a:r>
              <a:rPr lang="fr-BE" sz="7200" dirty="0" smtClean="0">
                <a:latin typeface="French Script MT" panose="03020402040607040605" pitchFamily="66" charset="0"/>
              </a:rPr>
              <a:t>Marie </a:t>
            </a:r>
            <a:r>
              <a:rPr lang="fr-BE" sz="7200" dirty="0" err="1" smtClean="0">
                <a:latin typeface="French Script MT" panose="03020402040607040605" pitchFamily="66" charset="0"/>
              </a:rPr>
              <a:t>Tielens</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1898 – 67 ans</a:t>
            </a:r>
          </a:p>
          <a:p>
            <a:pPr algn="ctr"/>
            <a:r>
              <a:rPr lang="fr-BE" dirty="0" smtClean="0"/>
              <a:t>Décédé le 3 novembre 1965</a:t>
            </a:r>
            <a:endParaRPr lang="fr-BE" dirty="0"/>
          </a:p>
          <a:p>
            <a:pPr algn="ctr"/>
            <a:r>
              <a:rPr lang="fr-BE" dirty="0" smtClean="0"/>
              <a:t>Inhumé</a:t>
            </a:r>
          </a:p>
          <a:p>
            <a:pPr algn="ctr"/>
            <a:r>
              <a:rPr lang="fr-BE" dirty="0" smtClean="0"/>
              <a:t>Epoux de Madame Doyen</a:t>
            </a:r>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B - bis</a:t>
            </a:r>
          </a:p>
          <a:p>
            <a:pPr algn="ctr"/>
            <a:r>
              <a:rPr lang="fr-BE" dirty="0" smtClean="0"/>
              <a:t>Tombe 2-13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372508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299</a:t>
            </a:fld>
            <a:endParaRPr lang="fr-BE" dirty="0"/>
          </a:p>
        </p:txBody>
      </p:sp>
      <p:sp>
        <p:nvSpPr>
          <p:cNvPr id="5" name="ZoneTexte 4"/>
          <p:cNvSpPr txBox="1"/>
          <p:nvPr/>
        </p:nvSpPr>
        <p:spPr>
          <a:xfrm>
            <a:off x="350270" y="775281"/>
            <a:ext cx="6074782" cy="1200329"/>
          </a:xfrm>
          <a:prstGeom prst="rect">
            <a:avLst/>
          </a:prstGeom>
          <a:noFill/>
        </p:spPr>
        <p:txBody>
          <a:bodyPr wrap="square" rtlCol="0">
            <a:spAutoFit/>
          </a:bodyPr>
          <a:lstStyle/>
          <a:p>
            <a:r>
              <a:rPr lang="fr-BE" sz="7200" dirty="0" err="1" smtClean="0">
                <a:latin typeface="French Script MT" panose="03020402040607040605" pitchFamily="66" charset="0"/>
              </a:rPr>
              <a:t>Anthon</a:t>
            </a:r>
            <a:r>
              <a:rPr lang="fr-BE" sz="7200" dirty="0" smtClean="0">
                <a:latin typeface="French Script MT" panose="03020402040607040605" pitchFamily="66" charset="0"/>
              </a:rPr>
              <a:t> Van </a:t>
            </a:r>
            <a:r>
              <a:rPr lang="fr-BE" sz="7200" dirty="0" err="1" smtClean="0">
                <a:latin typeface="French Script MT" panose="03020402040607040605" pitchFamily="66" charset="0"/>
              </a:rPr>
              <a:t>Kelecom</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1881 – 76 ans</a:t>
            </a:r>
          </a:p>
          <a:p>
            <a:pPr algn="ctr"/>
            <a:r>
              <a:rPr lang="fr-BE" dirty="0" smtClean="0"/>
              <a:t>Décédé </a:t>
            </a:r>
            <a:r>
              <a:rPr lang="fr-BE" dirty="0"/>
              <a:t>le 30 janvier </a:t>
            </a:r>
            <a:r>
              <a:rPr lang="fr-BE" dirty="0" smtClean="0"/>
              <a:t>1957</a:t>
            </a:r>
          </a:p>
          <a:p>
            <a:pPr algn="ctr"/>
            <a:r>
              <a:rPr lang="fr-BE" dirty="0" smtClean="0"/>
              <a:t>Inhumé </a:t>
            </a:r>
          </a:p>
          <a:p>
            <a:pPr algn="ctr"/>
            <a:r>
              <a:rPr lang="fr-BE" dirty="0" smtClean="0"/>
              <a:t>Epoux de Madame </a:t>
            </a:r>
            <a:r>
              <a:rPr lang="fr-BE" dirty="0" err="1" smtClean="0"/>
              <a:t>Maertens</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B - bis</a:t>
            </a:r>
          </a:p>
          <a:p>
            <a:pPr algn="ctr"/>
            <a:r>
              <a:rPr lang="fr-BE" dirty="0" smtClean="0"/>
              <a:t>Tombe 1-17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1953325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a:t>
            </a:fld>
            <a:endParaRPr lang="fr-BE" dirty="0"/>
          </a:p>
        </p:txBody>
      </p:sp>
      <p:grpSp>
        <p:nvGrpSpPr>
          <p:cNvPr id="3" name="Groupe 2"/>
          <p:cNvGrpSpPr/>
          <p:nvPr/>
        </p:nvGrpSpPr>
        <p:grpSpPr>
          <a:xfrm>
            <a:off x="525377" y="1370138"/>
            <a:ext cx="2935705" cy="5214257"/>
            <a:chOff x="525377" y="1370138"/>
            <a:chExt cx="2935705" cy="5214257"/>
          </a:xfrm>
        </p:grpSpPr>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377" y="1370138"/>
              <a:ext cx="2935705" cy="4648200"/>
            </a:xfrm>
            <a:prstGeom prst="rect">
              <a:avLst/>
            </a:prstGeom>
          </p:spPr>
        </p:pic>
        <p:sp>
          <p:nvSpPr>
            <p:cNvPr id="8" name="ZoneTexte 7"/>
            <p:cNvSpPr txBox="1"/>
            <p:nvPr/>
          </p:nvSpPr>
          <p:spPr>
            <a:xfrm>
              <a:off x="525377" y="6214281"/>
              <a:ext cx="2935705" cy="370114"/>
            </a:xfrm>
            <a:prstGeom prst="rect">
              <a:avLst/>
            </a:prstGeom>
            <a:noFill/>
          </p:spPr>
          <p:txBody>
            <a:bodyPr wrap="square" rtlCol="0">
              <a:spAutoFit/>
            </a:bodyPr>
            <a:lstStyle/>
            <a:p>
              <a:pPr algn="ctr"/>
              <a:r>
                <a:rPr lang="fr-BE" dirty="0" smtClean="0"/>
                <a:t>ARTILLERIE</a:t>
              </a:r>
              <a:endParaRPr lang="fr-BE" dirty="0"/>
            </a:p>
          </p:txBody>
        </p:sp>
      </p:grpSp>
      <p:grpSp>
        <p:nvGrpSpPr>
          <p:cNvPr id="12" name="Groupe 11"/>
          <p:cNvGrpSpPr/>
          <p:nvPr/>
        </p:nvGrpSpPr>
        <p:grpSpPr>
          <a:xfrm>
            <a:off x="4129021" y="1368892"/>
            <a:ext cx="2843045" cy="5215503"/>
            <a:chOff x="4129021" y="1368892"/>
            <a:chExt cx="2843045" cy="5215503"/>
          </a:xfrm>
        </p:grpSpPr>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29021" y="1368892"/>
              <a:ext cx="2843045" cy="4636068"/>
            </a:xfrm>
            <a:prstGeom prst="rect">
              <a:avLst/>
            </a:prstGeom>
          </p:spPr>
        </p:pic>
        <p:sp>
          <p:nvSpPr>
            <p:cNvPr id="9" name="ZoneTexte 8"/>
            <p:cNvSpPr txBox="1"/>
            <p:nvPr/>
          </p:nvSpPr>
          <p:spPr>
            <a:xfrm>
              <a:off x="4129021" y="6214281"/>
              <a:ext cx="2843045" cy="370114"/>
            </a:xfrm>
            <a:prstGeom prst="rect">
              <a:avLst/>
            </a:prstGeom>
            <a:noFill/>
          </p:spPr>
          <p:txBody>
            <a:bodyPr wrap="square" rtlCol="0">
              <a:spAutoFit/>
            </a:bodyPr>
            <a:lstStyle/>
            <a:p>
              <a:pPr algn="ctr"/>
              <a:r>
                <a:rPr lang="fr-BE" dirty="0" smtClean="0"/>
                <a:t>CARABINIER</a:t>
              </a:r>
              <a:endParaRPr lang="fr-BE" dirty="0"/>
            </a:p>
          </p:txBody>
        </p:sp>
      </p:grpSp>
      <p:grpSp>
        <p:nvGrpSpPr>
          <p:cNvPr id="13" name="Groupe 12"/>
          <p:cNvGrpSpPr/>
          <p:nvPr/>
        </p:nvGrpSpPr>
        <p:grpSpPr>
          <a:xfrm>
            <a:off x="7640006" y="1368892"/>
            <a:ext cx="2842937" cy="5182846"/>
            <a:chOff x="7640006" y="1368892"/>
            <a:chExt cx="2842937" cy="5182846"/>
          </a:xfrm>
        </p:grpSpPr>
        <p:pic>
          <p:nvPicPr>
            <p:cNvPr id="7" name="Imag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0006" y="1368892"/>
              <a:ext cx="2842936" cy="4648200"/>
            </a:xfrm>
            <a:prstGeom prst="rect">
              <a:avLst/>
            </a:prstGeom>
          </p:spPr>
        </p:pic>
        <p:sp>
          <p:nvSpPr>
            <p:cNvPr id="10" name="ZoneTexte 9"/>
            <p:cNvSpPr txBox="1"/>
            <p:nvPr/>
          </p:nvSpPr>
          <p:spPr>
            <a:xfrm>
              <a:off x="7640007" y="6181624"/>
              <a:ext cx="2842936" cy="370114"/>
            </a:xfrm>
            <a:prstGeom prst="rect">
              <a:avLst/>
            </a:prstGeom>
            <a:noFill/>
          </p:spPr>
          <p:txBody>
            <a:bodyPr wrap="square" rtlCol="0">
              <a:spAutoFit/>
            </a:bodyPr>
            <a:lstStyle/>
            <a:p>
              <a:pPr algn="ctr"/>
              <a:r>
                <a:rPr lang="fr-BE" dirty="0" smtClean="0"/>
                <a:t>CHASSEURS A PIED</a:t>
              </a:r>
              <a:endParaRPr lang="fr-BE" dirty="0"/>
            </a:p>
          </p:txBody>
        </p:sp>
      </p:grpSp>
      <p:sp>
        <p:nvSpPr>
          <p:cNvPr id="2" name="ZoneTexte 1"/>
          <p:cNvSpPr txBox="1"/>
          <p:nvPr/>
        </p:nvSpPr>
        <p:spPr>
          <a:xfrm>
            <a:off x="525377" y="571734"/>
            <a:ext cx="9957566" cy="461665"/>
          </a:xfrm>
          <a:prstGeom prst="rect">
            <a:avLst/>
          </a:prstGeom>
          <a:noFill/>
        </p:spPr>
        <p:txBody>
          <a:bodyPr wrap="square" rtlCol="0">
            <a:spAutoFit/>
          </a:bodyPr>
          <a:lstStyle/>
          <a:p>
            <a:pPr algn="ctr"/>
            <a:r>
              <a:rPr lang="fr-BE" sz="2400" dirty="0" smtClean="0"/>
              <a:t>Tenues des soldats belges en 1914</a:t>
            </a:r>
            <a:endParaRPr lang="fr-BE" sz="2400" dirty="0"/>
          </a:p>
        </p:txBody>
      </p:sp>
    </p:spTree>
    <p:extLst>
      <p:ext uri="{BB962C8B-B14F-4D97-AF65-F5344CB8AC3E}">
        <p14:creationId xmlns:p14="http://schemas.microsoft.com/office/powerpoint/2010/main" val="1198500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3000"/>
                                        <p:tgtEl>
                                          <p:spTgt spid="2">
                                            <p:txEl>
                                              <p:pRg st="0" end="0"/>
                                            </p:txEl>
                                          </p:spTgt>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par>
                          <p:cTn id="12" fill="hold">
                            <p:stCondLst>
                              <p:cond delay="5000"/>
                            </p:stCondLst>
                            <p:childTnLst>
                              <p:par>
                                <p:cTn id="13" presetID="10" presetClass="entr" presetSubtype="0" fill="hold" nodeType="afterEffect">
                                  <p:stCondLst>
                                    <p:cond delay="50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2000"/>
                                        <p:tgtEl>
                                          <p:spTgt spid="12"/>
                                        </p:tgtEl>
                                      </p:cBhvr>
                                    </p:animEffect>
                                  </p:childTnLst>
                                </p:cTn>
                              </p:par>
                            </p:childTnLst>
                          </p:cTn>
                        </p:par>
                        <p:par>
                          <p:cTn id="16" fill="hold">
                            <p:stCondLst>
                              <p:cond delay="7500"/>
                            </p:stCondLst>
                            <p:childTnLst>
                              <p:par>
                                <p:cTn id="17" presetID="10" presetClass="entr" presetSubtype="0" fill="hold" nodeType="afterEffect">
                                  <p:stCondLst>
                                    <p:cond delay="5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30</a:t>
            </a:fld>
            <a:endParaRPr lang="fr-BE" dirty="0"/>
          </a:p>
        </p:txBody>
      </p:sp>
      <p:sp>
        <p:nvSpPr>
          <p:cNvPr id="5" name="ZoneTexte 4"/>
          <p:cNvSpPr txBox="1"/>
          <p:nvPr/>
        </p:nvSpPr>
        <p:spPr>
          <a:xfrm>
            <a:off x="1208774" y="779526"/>
            <a:ext cx="4028209" cy="1200329"/>
          </a:xfrm>
          <a:prstGeom prst="rect">
            <a:avLst/>
          </a:prstGeom>
          <a:noFill/>
        </p:spPr>
        <p:txBody>
          <a:bodyPr wrap="square" rtlCol="0">
            <a:spAutoFit/>
          </a:bodyPr>
          <a:lstStyle/>
          <a:p>
            <a:r>
              <a:rPr lang="fr-BE" sz="7200" dirty="0" smtClean="0">
                <a:latin typeface="French Script MT" panose="03020402040607040605" pitchFamily="66" charset="0"/>
              </a:rPr>
              <a:t>Jean Fontaine</a:t>
            </a:r>
            <a:endParaRPr lang="fr-BE" sz="7200" dirty="0">
              <a:latin typeface="French Script MT" panose="03020402040607040605" pitchFamily="66" charset="0"/>
            </a:endParaRPr>
          </a:p>
        </p:txBody>
      </p:sp>
      <p:sp>
        <p:nvSpPr>
          <p:cNvPr id="6" name="ZoneTexte 5"/>
          <p:cNvSpPr txBox="1"/>
          <p:nvPr/>
        </p:nvSpPr>
        <p:spPr>
          <a:xfrm>
            <a:off x="1506761" y="2365967"/>
            <a:ext cx="3432238" cy="2031325"/>
          </a:xfrm>
          <a:prstGeom prst="rect">
            <a:avLst/>
          </a:prstGeom>
          <a:noFill/>
        </p:spPr>
        <p:txBody>
          <a:bodyPr wrap="square" rtlCol="0">
            <a:spAutoFit/>
          </a:bodyPr>
          <a:lstStyle/>
          <a:p>
            <a:pPr algn="ctr"/>
            <a:r>
              <a:rPr lang="fr-BE" dirty="0" smtClean="0"/>
              <a:t>Né le ? – 54 ans</a:t>
            </a:r>
          </a:p>
          <a:p>
            <a:pPr algn="ctr"/>
            <a:r>
              <a:rPr lang="fr-BE" dirty="0" smtClean="0"/>
              <a:t>Décédé le </a:t>
            </a:r>
          </a:p>
          <a:p>
            <a:pPr algn="ctr"/>
            <a:r>
              <a:rPr lang="fr-BE" dirty="0" smtClean="0"/>
              <a:t>Inhumé le 24 janvier 1944</a:t>
            </a:r>
          </a:p>
          <a:p>
            <a:pPr algn="ctr"/>
            <a:r>
              <a:rPr lang="fr-BE" dirty="0" smtClean="0"/>
              <a:t>Époux de Madame </a:t>
            </a:r>
            <a:r>
              <a:rPr lang="fr-BE" dirty="0" err="1" smtClean="0"/>
              <a:t>Defresne</a:t>
            </a:r>
            <a:endParaRPr lang="fr-BE" dirty="0" smtClean="0"/>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a:t>
            </a:r>
          </a:p>
          <a:p>
            <a:pPr algn="ctr"/>
            <a:r>
              <a:rPr lang="fr-BE" dirty="0" smtClean="0"/>
              <a:t>Tombe 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2568692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300</a:t>
            </a:fld>
            <a:endParaRPr lang="fr-BE" dirty="0"/>
          </a:p>
        </p:txBody>
      </p:sp>
      <p:sp>
        <p:nvSpPr>
          <p:cNvPr id="5" name="ZoneTexte 4"/>
          <p:cNvSpPr txBox="1"/>
          <p:nvPr/>
        </p:nvSpPr>
        <p:spPr>
          <a:xfrm>
            <a:off x="1399190" y="779526"/>
            <a:ext cx="3976941" cy="1200329"/>
          </a:xfrm>
          <a:prstGeom prst="rect">
            <a:avLst/>
          </a:prstGeom>
          <a:noFill/>
        </p:spPr>
        <p:txBody>
          <a:bodyPr wrap="square" rtlCol="0">
            <a:spAutoFit/>
          </a:bodyPr>
          <a:lstStyle/>
          <a:p>
            <a:r>
              <a:rPr lang="fr-BE" sz="7200" dirty="0" smtClean="0">
                <a:latin typeface="French Script MT" panose="03020402040607040605" pitchFamily="66" charset="0"/>
              </a:rPr>
              <a:t>Alfred </a:t>
            </a:r>
            <a:r>
              <a:rPr lang="fr-BE" sz="7200" dirty="0" err="1" smtClean="0">
                <a:latin typeface="French Script MT" panose="03020402040607040605" pitchFamily="66" charset="0"/>
              </a:rPr>
              <a:t>Voeghs</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1879 – 91 ans</a:t>
            </a:r>
          </a:p>
          <a:p>
            <a:pPr algn="ctr"/>
            <a:r>
              <a:rPr lang="fr-BE" dirty="0" smtClean="0"/>
              <a:t>Décédé le 23 ? 1970</a:t>
            </a:r>
            <a:endParaRPr lang="fr-BE" dirty="0"/>
          </a:p>
          <a:p>
            <a:pPr algn="ctr"/>
            <a:r>
              <a:rPr lang="fr-BE" dirty="0" smtClean="0"/>
              <a:t>Inhumé</a:t>
            </a:r>
          </a:p>
          <a:p>
            <a:pPr algn="ctr"/>
            <a:r>
              <a:rPr lang="fr-BE" dirty="0" smtClean="0"/>
              <a:t>Epoux de Madame </a:t>
            </a:r>
            <a:r>
              <a:rPr lang="fr-BE" dirty="0" err="1" smtClean="0"/>
              <a:t>Closson</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B - bis</a:t>
            </a:r>
          </a:p>
          <a:p>
            <a:pPr algn="ctr"/>
            <a:r>
              <a:rPr lang="fr-BE" dirty="0" smtClean="0"/>
              <a:t>Tombe 3-16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878696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301</a:t>
            </a:fld>
            <a:endParaRPr lang="fr-BE" dirty="0"/>
          </a:p>
        </p:txBody>
      </p:sp>
      <p:sp>
        <p:nvSpPr>
          <p:cNvPr id="5" name="ZoneTexte 4"/>
          <p:cNvSpPr txBox="1"/>
          <p:nvPr/>
        </p:nvSpPr>
        <p:spPr>
          <a:xfrm>
            <a:off x="1108316" y="779526"/>
            <a:ext cx="4558690" cy="1200329"/>
          </a:xfrm>
          <a:prstGeom prst="rect">
            <a:avLst/>
          </a:prstGeom>
          <a:noFill/>
        </p:spPr>
        <p:txBody>
          <a:bodyPr wrap="square" rtlCol="0">
            <a:spAutoFit/>
          </a:bodyPr>
          <a:lstStyle/>
          <a:p>
            <a:r>
              <a:rPr lang="fr-BE" sz="7200" dirty="0" smtClean="0">
                <a:latin typeface="French Script MT" panose="03020402040607040605" pitchFamily="66" charset="0"/>
              </a:rPr>
              <a:t>Charles </a:t>
            </a:r>
            <a:r>
              <a:rPr lang="fr-BE" sz="7200" dirty="0" err="1" smtClean="0">
                <a:latin typeface="French Script MT" panose="03020402040607040605" pitchFamily="66" charset="0"/>
              </a:rPr>
              <a:t>Wilisky</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1890 – 66 ans</a:t>
            </a:r>
          </a:p>
          <a:p>
            <a:pPr algn="ctr"/>
            <a:r>
              <a:rPr lang="fr-BE" dirty="0" smtClean="0"/>
              <a:t>Décédé le 18 </a:t>
            </a:r>
            <a:r>
              <a:rPr lang="fr-BE" dirty="0"/>
              <a:t>août 1956</a:t>
            </a:r>
            <a:endParaRPr lang="fr-BE" dirty="0" smtClean="0"/>
          </a:p>
          <a:p>
            <a:pPr algn="ctr"/>
            <a:r>
              <a:rPr lang="fr-BE" dirty="0" smtClean="0"/>
              <a:t>Inhumé</a:t>
            </a:r>
          </a:p>
          <a:p>
            <a:pPr algn="ctr"/>
            <a:r>
              <a:rPr lang="fr-BE" dirty="0" smtClean="0"/>
              <a:t>Epoux de Madame </a:t>
            </a:r>
            <a:r>
              <a:rPr lang="fr-BE" dirty="0" err="1" smtClean="0"/>
              <a:t>Delsemme</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B - bis</a:t>
            </a:r>
          </a:p>
          <a:p>
            <a:pPr algn="ctr"/>
            <a:r>
              <a:rPr lang="fr-BE" dirty="0" smtClean="0"/>
              <a:t>Tombe 1-11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482280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302</a:t>
            </a:fld>
            <a:endParaRPr lang="fr-BE" dirty="0"/>
          </a:p>
        </p:txBody>
      </p:sp>
      <p:sp>
        <p:nvSpPr>
          <p:cNvPr id="5" name="ZoneTexte 4"/>
          <p:cNvSpPr txBox="1"/>
          <p:nvPr/>
        </p:nvSpPr>
        <p:spPr>
          <a:xfrm>
            <a:off x="1548964" y="779526"/>
            <a:ext cx="3677394" cy="1200329"/>
          </a:xfrm>
          <a:prstGeom prst="rect">
            <a:avLst/>
          </a:prstGeom>
          <a:noFill/>
        </p:spPr>
        <p:txBody>
          <a:bodyPr wrap="square" rtlCol="0">
            <a:spAutoFit/>
          </a:bodyPr>
          <a:lstStyle/>
          <a:p>
            <a:r>
              <a:rPr lang="fr-BE" sz="7200" dirty="0" smtClean="0">
                <a:latin typeface="French Script MT" panose="03020402040607040605" pitchFamily="66" charset="0"/>
              </a:rPr>
              <a:t>Henri </a:t>
            </a:r>
            <a:r>
              <a:rPr lang="fr-BE" sz="7200" dirty="0" err="1" smtClean="0">
                <a:latin typeface="French Script MT" panose="03020402040607040605" pitchFamily="66" charset="0"/>
              </a:rPr>
              <a:t>Wirix</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1887 – 80 ans</a:t>
            </a:r>
          </a:p>
          <a:p>
            <a:pPr algn="ctr"/>
            <a:r>
              <a:rPr lang="fr-BE" dirty="0" smtClean="0"/>
              <a:t>Décédé le 18 octobre 1967</a:t>
            </a:r>
            <a:endParaRPr lang="fr-BE" dirty="0"/>
          </a:p>
          <a:p>
            <a:pPr algn="ctr"/>
            <a:r>
              <a:rPr lang="fr-BE" dirty="0" smtClean="0"/>
              <a:t>Inhumé</a:t>
            </a:r>
          </a:p>
          <a:p>
            <a:pPr algn="ctr"/>
            <a:r>
              <a:rPr lang="fr-BE" dirty="0" smtClean="0"/>
              <a:t>Epoux de Madame </a:t>
            </a:r>
            <a:r>
              <a:rPr lang="fr-BE" dirty="0" err="1" smtClean="0"/>
              <a:t>Beaujean</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B - bis</a:t>
            </a:r>
          </a:p>
          <a:p>
            <a:pPr algn="ctr"/>
            <a:r>
              <a:rPr lang="fr-BE" dirty="0" smtClean="0"/>
              <a:t>Tombe 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04162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303</a:t>
            </a:fld>
            <a:endParaRPr lang="fr-BE" dirty="0"/>
          </a:p>
        </p:txBody>
      </p:sp>
      <p:sp>
        <p:nvSpPr>
          <p:cNvPr id="5" name="ZoneTexte 4"/>
          <p:cNvSpPr txBox="1"/>
          <p:nvPr/>
        </p:nvSpPr>
        <p:spPr>
          <a:xfrm>
            <a:off x="937423" y="775281"/>
            <a:ext cx="4900475" cy="1200329"/>
          </a:xfrm>
          <a:prstGeom prst="rect">
            <a:avLst/>
          </a:prstGeom>
          <a:noFill/>
        </p:spPr>
        <p:txBody>
          <a:bodyPr wrap="square" rtlCol="0">
            <a:spAutoFit/>
          </a:bodyPr>
          <a:lstStyle/>
          <a:p>
            <a:r>
              <a:rPr lang="fr-BE" sz="7200" dirty="0" smtClean="0">
                <a:latin typeface="French Script MT" panose="03020402040607040605" pitchFamily="66" charset="0"/>
              </a:rPr>
              <a:t>Georges </a:t>
            </a:r>
            <a:r>
              <a:rPr lang="fr-BE" sz="7200" dirty="0" err="1" smtClean="0">
                <a:latin typeface="French Script MT" panose="03020402040607040605" pitchFamily="66" charset="0"/>
              </a:rPr>
              <a:t>Xhervelle</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en 1891 – 74 ans</a:t>
            </a:r>
          </a:p>
          <a:p>
            <a:pPr algn="ctr"/>
            <a:r>
              <a:rPr lang="fr-BE" dirty="0" smtClean="0"/>
              <a:t>Décédé le 25 décembre 1965</a:t>
            </a:r>
            <a:endParaRPr lang="fr-BE" dirty="0"/>
          </a:p>
          <a:p>
            <a:pPr algn="ctr"/>
            <a:r>
              <a:rPr lang="fr-BE" dirty="0" smtClean="0"/>
              <a:t>Inhumé</a:t>
            </a:r>
          </a:p>
          <a:p>
            <a:pPr algn="ctr"/>
            <a:r>
              <a:rPr lang="fr-BE" dirty="0" smtClean="0"/>
              <a:t>Epoux de Madame </a:t>
            </a:r>
            <a:r>
              <a:rPr lang="fr-BE" dirty="0" err="1" smtClean="0"/>
              <a:t>Pierroux</a:t>
            </a:r>
            <a:endParaRPr lang="fr-BE" dirty="0" smtClean="0"/>
          </a:p>
          <a:p>
            <a:pPr algn="ctr"/>
            <a:endParaRPr lang="fr-BE" dirty="0"/>
          </a:p>
          <a:p>
            <a:pPr algn="ctr"/>
            <a:r>
              <a:rPr lang="fr-BE" dirty="0" smtClean="0"/>
              <a:t>Régiment: ?</a:t>
            </a:r>
          </a:p>
          <a:p>
            <a:pPr algn="ctr"/>
            <a:r>
              <a:rPr lang="fr-BE" dirty="0" smtClean="0"/>
              <a:t>Statut: </a:t>
            </a:r>
            <a:r>
              <a:rPr lang="fr-BE" dirty="0"/>
              <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B - bis</a:t>
            </a:r>
          </a:p>
          <a:p>
            <a:pPr algn="ctr"/>
            <a:r>
              <a:rPr lang="fr-BE" dirty="0" smtClean="0"/>
              <a:t>Tombe 2-16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114754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304</a:t>
            </a:fld>
            <a:endParaRPr lang="fr-BE" dirty="0"/>
          </a:p>
        </p:txBody>
      </p:sp>
      <p:pic>
        <p:nvPicPr>
          <p:cNvPr id="5" name="Image 4"/>
          <p:cNvPicPr>
            <a:picLocks noChangeAspect="1"/>
          </p:cNvPicPr>
          <p:nvPr/>
        </p:nvPicPr>
        <p:blipFill>
          <a:blip r:embed="rId2"/>
          <a:stretch>
            <a:fillRect/>
          </a:stretch>
        </p:blipFill>
        <p:spPr>
          <a:xfrm rot="-5400000">
            <a:off x="3904471" y="-640967"/>
            <a:ext cx="4889500" cy="8457430"/>
          </a:xfrm>
          <a:prstGeom prst="rect">
            <a:avLst/>
          </a:prstGeom>
        </p:spPr>
      </p:pic>
      <p:sp>
        <p:nvSpPr>
          <p:cNvPr id="8" name="ZoneTexte 7"/>
          <p:cNvSpPr txBox="1"/>
          <p:nvPr/>
        </p:nvSpPr>
        <p:spPr>
          <a:xfrm rot="-5400000">
            <a:off x="-880033" y="3203028"/>
            <a:ext cx="4584701" cy="769441"/>
          </a:xfrm>
          <a:prstGeom prst="rect">
            <a:avLst/>
          </a:prstGeom>
          <a:noFill/>
        </p:spPr>
        <p:txBody>
          <a:bodyPr wrap="square" rtlCol="0">
            <a:spAutoFit/>
          </a:bodyPr>
          <a:lstStyle/>
          <a:p>
            <a:pPr algn="ctr"/>
            <a:r>
              <a:rPr lang="fr-BE" sz="4400" dirty="0" smtClean="0">
                <a:latin typeface="Blackadder ITC" panose="04020505051007020D02" pitchFamily="82" charset="0"/>
              </a:rPr>
              <a:t>Parcelle 163 - C</a:t>
            </a:r>
            <a:endParaRPr lang="fr-BE" sz="4400" dirty="0">
              <a:latin typeface="Blackadder ITC" panose="04020505051007020D02" pitchFamily="82" charset="0"/>
            </a:endParaRPr>
          </a:p>
        </p:txBody>
      </p:sp>
    </p:spTree>
    <p:extLst>
      <p:ext uri="{BB962C8B-B14F-4D97-AF65-F5344CB8AC3E}">
        <p14:creationId xmlns:p14="http://schemas.microsoft.com/office/powerpoint/2010/main" val="3617954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305</a:t>
            </a:fld>
            <a:endParaRPr lang="fr-BE" dirty="0"/>
          </a:p>
        </p:txBody>
      </p:sp>
      <p:sp>
        <p:nvSpPr>
          <p:cNvPr id="5" name="ZoneTexte 4"/>
          <p:cNvSpPr txBox="1"/>
          <p:nvPr/>
        </p:nvSpPr>
        <p:spPr>
          <a:xfrm>
            <a:off x="1351263" y="779526"/>
            <a:ext cx="4072794" cy="1200329"/>
          </a:xfrm>
          <a:prstGeom prst="rect">
            <a:avLst/>
          </a:prstGeom>
          <a:noFill/>
        </p:spPr>
        <p:txBody>
          <a:bodyPr wrap="square" rtlCol="0">
            <a:spAutoFit/>
          </a:bodyPr>
          <a:lstStyle/>
          <a:p>
            <a:r>
              <a:rPr lang="fr-BE" sz="7200" dirty="0" smtClean="0">
                <a:latin typeface="French Script MT" panose="03020402040607040605" pitchFamily="66" charset="0"/>
              </a:rPr>
              <a:t>Georges </a:t>
            </a:r>
            <a:r>
              <a:rPr lang="fr-BE" sz="7200" dirty="0" err="1" smtClean="0">
                <a:latin typeface="French Script MT" panose="03020402040607040605" pitchFamily="66" charset="0"/>
              </a:rPr>
              <a:t>Bihin</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smtClean="0"/>
              <a:t>Né en 1895– 50 ans</a:t>
            </a:r>
          </a:p>
          <a:p>
            <a:pPr algn="ctr"/>
            <a:r>
              <a:rPr lang="fr-BE" dirty="0" smtClean="0"/>
              <a:t>Décédé le 29 janvier 1945</a:t>
            </a:r>
            <a:endParaRPr lang="fr-BE" dirty="0"/>
          </a:p>
          <a:p>
            <a:pPr algn="ctr"/>
            <a:r>
              <a:rPr lang="fr-BE" dirty="0" smtClean="0"/>
              <a:t>Inhumé à </a:t>
            </a:r>
            <a:r>
              <a:rPr lang="fr-BE" dirty="0" err="1" smtClean="0"/>
              <a:t>Robermont</a:t>
            </a:r>
            <a:r>
              <a:rPr lang="fr-BE" dirty="0" smtClean="0"/>
              <a:t> en 1947</a:t>
            </a:r>
          </a:p>
          <a:p>
            <a:pPr algn="ctr"/>
            <a:r>
              <a:rPr lang="fr-BE" dirty="0" smtClean="0"/>
              <a:t>Divorcé de Madame </a:t>
            </a:r>
            <a:r>
              <a:rPr lang="fr-BE" dirty="0" err="1" smtClean="0"/>
              <a:t>Manderveld</a:t>
            </a:r>
            <a:endParaRPr lang="fr-BE" dirty="0" smtClean="0"/>
          </a:p>
          <a:p>
            <a:pPr algn="ctr"/>
            <a:endParaRPr lang="fr-BE" dirty="0"/>
          </a:p>
          <a:p>
            <a:pPr algn="ctr"/>
            <a:r>
              <a:rPr lang="fr-BE" dirty="0" smtClean="0"/>
              <a:t>Régiment: ?</a:t>
            </a:r>
          </a:p>
          <a:p>
            <a:pPr algn="ctr"/>
            <a:r>
              <a:rPr lang="fr-BE" dirty="0" smtClean="0"/>
              <a:t>Statut: Prisonnier Politique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C</a:t>
            </a:r>
          </a:p>
          <a:p>
            <a:pPr algn="ctr"/>
            <a:r>
              <a:rPr lang="fr-BE" dirty="0" smtClean="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5926930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306</a:t>
            </a:fld>
            <a:endParaRPr lang="fr-BE" dirty="0"/>
          </a:p>
        </p:txBody>
      </p:sp>
      <p:sp>
        <p:nvSpPr>
          <p:cNvPr id="5" name="ZoneTexte 4"/>
          <p:cNvSpPr txBox="1"/>
          <p:nvPr/>
        </p:nvSpPr>
        <p:spPr>
          <a:xfrm>
            <a:off x="933588" y="779526"/>
            <a:ext cx="4908144" cy="1200329"/>
          </a:xfrm>
          <a:prstGeom prst="rect">
            <a:avLst/>
          </a:prstGeom>
          <a:noFill/>
        </p:spPr>
        <p:txBody>
          <a:bodyPr wrap="square" rtlCol="0">
            <a:spAutoFit/>
          </a:bodyPr>
          <a:lstStyle/>
          <a:p>
            <a:r>
              <a:rPr lang="fr-BE" sz="7200" dirty="0" smtClean="0">
                <a:latin typeface="French Script MT" panose="03020402040607040605" pitchFamily="66" charset="0"/>
              </a:rPr>
              <a:t>Arnold Bouquette </a:t>
            </a:r>
            <a:endParaRPr lang="fr-BE" sz="7200" dirty="0">
              <a:latin typeface="French Script MT" panose="03020402040607040605" pitchFamily="66" charset="0"/>
            </a:endParaRP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smtClean="0"/>
              <a:t>Né le 25 octobre 1900 – 44 ans</a:t>
            </a:r>
          </a:p>
          <a:p>
            <a:pPr algn="ctr"/>
            <a:r>
              <a:rPr lang="fr-BE" dirty="0" smtClean="0"/>
              <a:t>Décédé le 10 mars 1945</a:t>
            </a:r>
            <a:endParaRPr lang="fr-BE" dirty="0"/>
          </a:p>
          <a:p>
            <a:pPr algn="ctr"/>
            <a:r>
              <a:rPr lang="fr-BE" dirty="0" smtClean="0"/>
              <a:t>Inhumé à </a:t>
            </a:r>
            <a:r>
              <a:rPr lang="fr-BE" dirty="0" err="1" smtClean="0"/>
              <a:t>Robermont</a:t>
            </a:r>
            <a:r>
              <a:rPr lang="fr-BE" dirty="0" smtClean="0"/>
              <a:t> en 1948</a:t>
            </a:r>
          </a:p>
          <a:p>
            <a:pPr algn="ctr"/>
            <a:r>
              <a:rPr lang="fr-BE" dirty="0" smtClean="0"/>
              <a:t>Epoux de Madame </a:t>
            </a:r>
            <a:r>
              <a:rPr lang="fr-BE" dirty="0" err="1" smtClean="0"/>
              <a:t>Brassine</a:t>
            </a:r>
            <a:endParaRPr lang="fr-BE" dirty="0" smtClean="0"/>
          </a:p>
          <a:p>
            <a:pPr algn="ctr"/>
            <a:endParaRPr lang="fr-BE" dirty="0"/>
          </a:p>
          <a:p>
            <a:pPr algn="ctr"/>
            <a:r>
              <a:rPr lang="fr-BE" dirty="0" smtClean="0"/>
              <a:t>Régiment: ?</a:t>
            </a:r>
          </a:p>
          <a:p>
            <a:pPr algn="ctr"/>
            <a:r>
              <a:rPr lang="fr-BE" dirty="0" smtClean="0"/>
              <a:t>Statut: Prisonnier politique</a:t>
            </a:r>
          </a:p>
        </p:txBody>
      </p:sp>
      <p:sp>
        <p:nvSpPr>
          <p:cNvPr id="11" name="ZoneTexte 10"/>
          <p:cNvSpPr txBox="1"/>
          <p:nvPr/>
        </p:nvSpPr>
        <p:spPr>
          <a:xfrm>
            <a:off x="7212684" y="3265676"/>
            <a:ext cx="2738682" cy="646331"/>
          </a:xfrm>
          <a:prstGeom prst="rect">
            <a:avLst/>
          </a:prstGeom>
          <a:noFill/>
        </p:spPr>
        <p:txBody>
          <a:bodyPr wrap="square" rtlCol="0">
            <a:spAutoFit/>
          </a:bodyPr>
          <a:lstStyle/>
          <a:p>
            <a:pPr algn="ctr"/>
            <a:r>
              <a:rPr lang="fr-BE" dirty="0" smtClean="0"/>
              <a:t>Parcelle 163 – C</a:t>
            </a:r>
          </a:p>
          <a:p>
            <a:pPr algn="ctr"/>
            <a:r>
              <a:rPr lang="fr-BE" dirty="0" smtClean="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326001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307</a:t>
            </a:fld>
            <a:endParaRPr lang="fr-BE" dirty="0"/>
          </a:p>
        </p:txBody>
      </p:sp>
      <p:sp>
        <p:nvSpPr>
          <p:cNvPr id="5" name="ZoneTexte 4"/>
          <p:cNvSpPr txBox="1"/>
          <p:nvPr/>
        </p:nvSpPr>
        <p:spPr>
          <a:xfrm>
            <a:off x="326981" y="797052"/>
            <a:ext cx="6121358" cy="1200329"/>
          </a:xfrm>
          <a:prstGeom prst="rect">
            <a:avLst/>
          </a:prstGeom>
          <a:noFill/>
        </p:spPr>
        <p:txBody>
          <a:bodyPr wrap="square" rtlCol="0">
            <a:spAutoFit/>
          </a:bodyPr>
          <a:lstStyle/>
          <a:p>
            <a:r>
              <a:rPr lang="fr-BE" sz="7200" dirty="0" smtClean="0">
                <a:latin typeface="French Script MT" panose="03020402040607040605" pitchFamily="66" charset="0"/>
              </a:rPr>
              <a:t>Mariette </a:t>
            </a:r>
            <a:r>
              <a:rPr lang="fr-BE" sz="7200" dirty="0" err="1" smtClean="0">
                <a:latin typeface="French Script MT" panose="03020402040607040605" pitchFamily="66" charset="0"/>
              </a:rPr>
              <a:t>Christelbach</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smtClean="0"/>
              <a:t>Née en 1922– 23 ans</a:t>
            </a:r>
          </a:p>
          <a:p>
            <a:pPr algn="ctr"/>
            <a:r>
              <a:rPr lang="fr-BE" dirty="0" smtClean="0"/>
              <a:t>Décédée le 3 mai 1945</a:t>
            </a:r>
            <a:endParaRPr lang="fr-BE" dirty="0"/>
          </a:p>
          <a:p>
            <a:pPr algn="ctr"/>
            <a:r>
              <a:rPr lang="fr-BE" dirty="0" smtClean="0"/>
              <a:t>Inhumée à </a:t>
            </a:r>
            <a:r>
              <a:rPr lang="fr-BE" dirty="0" err="1" smtClean="0"/>
              <a:t>Robermont</a:t>
            </a:r>
            <a:r>
              <a:rPr lang="fr-BE" dirty="0" smtClean="0"/>
              <a:t> en 1947</a:t>
            </a:r>
          </a:p>
          <a:p>
            <a:pPr algn="ctr"/>
            <a:r>
              <a:rPr lang="fr-BE" dirty="0" smtClean="0"/>
              <a:t>Célibataire</a:t>
            </a:r>
          </a:p>
          <a:p>
            <a:pPr algn="ctr"/>
            <a:endParaRPr lang="fr-BE" dirty="0"/>
          </a:p>
          <a:p>
            <a:pPr algn="ctr"/>
            <a:r>
              <a:rPr lang="fr-BE" dirty="0" smtClean="0"/>
              <a:t>Régiment: ?</a:t>
            </a:r>
          </a:p>
          <a:p>
            <a:pPr algn="ctr"/>
            <a:r>
              <a:rPr lang="fr-BE" dirty="0" smtClean="0"/>
              <a:t>Statut: Prisonnier politique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C</a:t>
            </a:r>
          </a:p>
          <a:p>
            <a:pPr algn="ctr"/>
            <a:r>
              <a:rPr lang="fr-BE" dirty="0" smtClean="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239980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308</a:t>
            </a:fld>
            <a:endParaRPr lang="fr-BE" dirty="0"/>
          </a:p>
        </p:txBody>
      </p:sp>
      <p:sp>
        <p:nvSpPr>
          <p:cNvPr id="5" name="ZoneTexte 4"/>
          <p:cNvSpPr txBox="1"/>
          <p:nvPr/>
        </p:nvSpPr>
        <p:spPr>
          <a:xfrm>
            <a:off x="1755429" y="775281"/>
            <a:ext cx="3264463" cy="1200329"/>
          </a:xfrm>
          <a:prstGeom prst="rect">
            <a:avLst/>
          </a:prstGeom>
          <a:noFill/>
        </p:spPr>
        <p:txBody>
          <a:bodyPr wrap="square" rtlCol="0">
            <a:spAutoFit/>
          </a:bodyPr>
          <a:lstStyle/>
          <a:p>
            <a:r>
              <a:rPr lang="fr-BE" sz="7200" dirty="0" smtClean="0">
                <a:latin typeface="French Script MT" panose="03020402040607040605" pitchFamily="66" charset="0"/>
              </a:rPr>
              <a:t>Joseph Cox </a:t>
            </a:r>
            <a:endParaRPr lang="fr-BE" sz="7200" dirty="0">
              <a:latin typeface="French Script MT" panose="03020402040607040605" pitchFamily="66" charset="0"/>
            </a:endParaRP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smtClean="0"/>
              <a:t>Né en 1900 – 42 ans</a:t>
            </a:r>
          </a:p>
          <a:p>
            <a:pPr algn="ctr"/>
            <a:r>
              <a:rPr lang="fr-BE" dirty="0" smtClean="0"/>
              <a:t>Décédé le 15 juin 1942</a:t>
            </a:r>
            <a:endParaRPr lang="fr-BE" dirty="0"/>
          </a:p>
          <a:p>
            <a:pPr algn="ctr"/>
            <a:r>
              <a:rPr lang="fr-BE" dirty="0"/>
              <a:t>Inhumé </a:t>
            </a:r>
            <a:r>
              <a:rPr lang="fr-BE" dirty="0" smtClean="0"/>
              <a:t>à </a:t>
            </a:r>
            <a:r>
              <a:rPr lang="fr-BE" dirty="0" err="1" smtClean="0"/>
              <a:t>Robermont</a:t>
            </a:r>
            <a:r>
              <a:rPr lang="fr-BE" dirty="0" smtClean="0"/>
              <a:t> en 1947</a:t>
            </a:r>
          </a:p>
          <a:p>
            <a:pPr algn="ctr"/>
            <a:r>
              <a:rPr lang="fr-BE" dirty="0" smtClean="0"/>
              <a:t>Epoux de ?</a:t>
            </a:r>
          </a:p>
          <a:p>
            <a:pPr algn="ctr"/>
            <a:endParaRPr lang="fr-BE" dirty="0"/>
          </a:p>
          <a:p>
            <a:pPr algn="ctr"/>
            <a:r>
              <a:rPr lang="fr-BE" dirty="0" smtClean="0"/>
              <a:t>Régiment: ?</a:t>
            </a:r>
          </a:p>
          <a:p>
            <a:pPr algn="ctr"/>
            <a:r>
              <a:rPr lang="fr-BE" dirty="0" smtClean="0"/>
              <a:t>Statut: Prisonnier politique</a:t>
            </a:r>
            <a:r>
              <a:rPr lang="fr-BE" dirty="0"/>
              <a:t> </a:t>
            </a:r>
            <a:r>
              <a:rPr lang="fr-BE" dirty="0" smtClean="0"/>
              <a:t>Déporté</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C</a:t>
            </a:r>
          </a:p>
          <a:p>
            <a:pPr algn="ctr"/>
            <a:r>
              <a:rPr lang="fr-BE" dirty="0" smtClean="0"/>
              <a:t>Tombe </a:t>
            </a:r>
            <a:r>
              <a:rPr lang="fr-BE" dirty="0"/>
              <a:t>1</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350325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309</a:t>
            </a:fld>
            <a:endParaRPr lang="fr-BE" dirty="0"/>
          </a:p>
        </p:txBody>
      </p:sp>
      <p:sp>
        <p:nvSpPr>
          <p:cNvPr id="5" name="ZoneTexte 4"/>
          <p:cNvSpPr txBox="1"/>
          <p:nvPr/>
        </p:nvSpPr>
        <p:spPr>
          <a:xfrm>
            <a:off x="1126203" y="815878"/>
            <a:ext cx="4522913" cy="1200329"/>
          </a:xfrm>
          <a:prstGeom prst="rect">
            <a:avLst/>
          </a:prstGeom>
          <a:noFill/>
        </p:spPr>
        <p:txBody>
          <a:bodyPr wrap="square" rtlCol="0">
            <a:spAutoFit/>
          </a:bodyPr>
          <a:lstStyle/>
          <a:p>
            <a:r>
              <a:rPr lang="fr-BE" sz="7200" dirty="0" smtClean="0">
                <a:latin typeface="French Script MT" panose="03020402040607040605" pitchFamily="66" charset="0"/>
              </a:rPr>
              <a:t>Joseph </a:t>
            </a:r>
            <a:r>
              <a:rPr lang="fr-BE" sz="7200" dirty="0" err="1" smtClean="0">
                <a:latin typeface="French Script MT" panose="03020402040607040605" pitchFamily="66" charset="0"/>
              </a:rPr>
              <a:t>Delfosse</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smtClean="0"/>
              <a:t>Né en 1895– 47 ans</a:t>
            </a:r>
          </a:p>
          <a:p>
            <a:pPr algn="ctr"/>
            <a:r>
              <a:rPr lang="fr-BE" dirty="0" smtClean="0"/>
              <a:t>Décédé le 29 septembre 1942</a:t>
            </a:r>
            <a:endParaRPr lang="fr-BE" dirty="0"/>
          </a:p>
          <a:p>
            <a:pPr algn="ctr"/>
            <a:r>
              <a:rPr lang="fr-BE" dirty="0"/>
              <a:t>Inhumé </a:t>
            </a:r>
            <a:r>
              <a:rPr lang="fr-BE" dirty="0" smtClean="0"/>
              <a:t>à </a:t>
            </a:r>
            <a:r>
              <a:rPr lang="fr-BE" dirty="0" err="1" smtClean="0"/>
              <a:t>Robermont</a:t>
            </a:r>
            <a:r>
              <a:rPr lang="fr-BE" dirty="0" smtClean="0"/>
              <a:t> en 1947</a:t>
            </a:r>
          </a:p>
          <a:p>
            <a:pPr algn="ctr"/>
            <a:r>
              <a:rPr lang="fr-BE" dirty="0" smtClean="0"/>
              <a:t>Epoux de ?</a:t>
            </a:r>
          </a:p>
          <a:p>
            <a:pPr algn="ctr"/>
            <a:endParaRPr lang="fr-BE" dirty="0"/>
          </a:p>
          <a:p>
            <a:pPr algn="ctr"/>
            <a:r>
              <a:rPr lang="fr-BE" dirty="0" smtClean="0"/>
              <a:t>Régiment: ?</a:t>
            </a:r>
          </a:p>
          <a:p>
            <a:pPr algn="ctr"/>
            <a:r>
              <a:rPr lang="fr-BE" dirty="0" smtClean="0"/>
              <a:t>Statut: Prisonnier politique</a:t>
            </a:r>
            <a:r>
              <a:rPr lang="fr-BE" dirty="0"/>
              <a:t> </a:t>
            </a:r>
            <a:r>
              <a:rPr lang="fr-BE" dirty="0" smtClean="0"/>
              <a:t>Déporté</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C</a:t>
            </a:r>
          </a:p>
          <a:p>
            <a:pPr algn="ctr"/>
            <a:r>
              <a:rPr lang="fr-BE" dirty="0" smtClean="0"/>
              <a:t>Tombe 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289917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31</a:t>
            </a:fld>
            <a:endParaRPr lang="fr-BE" dirty="0"/>
          </a:p>
        </p:txBody>
      </p:sp>
      <p:sp>
        <p:nvSpPr>
          <p:cNvPr id="5" name="ZoneTexte 4"/>
          <p:cNvSpPr txBox="1"/>
          <p:nvPr/>
        </p:nvSpPr>
        <p:spPr>
          <a:xfrm>
            <a:off x="657497" y="761610"/>
            <a:ext cx="6013509" cy="1200329"/>
          </a:xfrm>
          <a:prstGeom prst="rect">
            <a:avLst/>
          </a:prstGeom>
          <a:noFill/>
        </p:spPr>
        <p:txBody>
          <a:bodyPr wrap="square" rtlCol="0">
            <a:spAutoFit/>
          </a:bodyPr>
          <a:lstStyle/>
          <a:p>
            <a:r>
              <a:rPr lang="fr-BE" sz="7200" dirty="0" smtClean="0">
                <a:latin typeface="French Script MT" panose="03020402040607040605" pitchFamily="66" charset="0"/>
              </a:rPr>
              <a:t>Jean-Pierre </a:t>
            </a:r>
            <a:r>
              <a:rPr lang="fr-BE" sz="7200" dirty="0" err="1" smtClean="0">
                <a:latin typeface="French Script MT" panose="03020402040607040605" pitchFamily="66" charset="0"/>
              </a:rPr>
              <a:t>Haveners</a:t>
            </a:r>
            <a:endParaRPr lang="fr-BE" sz="7200" dirty="0">
              <a:latin typeface="French Script MT" panose="03020402040607040605" pitchFamily="66" charset="0"/>
            </a:endParaRPr>
          </a:p>
        </p:txBody>
      </p:sp>
      <p:sp>
        <p:nvSpPr>
          <p:cNvPr id="6" name="ZoneTexte 5"/>
          <p:cNvSpPr txBox="1"/>
          <p:nvPr/>
        </p:nvSpPr>
        <p:spPr>
          <a:xfrm>
            <a:off x="1948134" y="2296200"/>
            <a:ext cx="3432238" cy="2031325"/>
          </a:xfrm>
          <a:prstGeom prst="rect">
            <a:avLst/>
          </a:prstGeom>
          <a:noFill/>
        </p:spPr>
        <p:txBody>
          <a:bodyPr wrap="square" rtlCol="0">
            <a:spAutoFit/>
          </a:bodyPr>
          <a:lstStyle/>
          <a:p>
            <a:pPr algn="ctr"/>
            <a:r>
              <a:rPr lang="fr-BE" dirty="0" smtClean="0"/>
              <a:t>Né le ? – 59 ans</a:t>
            </a:r>
          </a:p>
          <a:p>
            <a:pPr algn="ctr"/>
            <a:r>
              <a:rPr lang="fr-BE" dirty="0" smtClean="0"/>
              <a:t>Décédé le ?</a:t>
            </a:r>
          </a:p>
          <a:p>
            <a:pPr algn="ctr"/>
            <a:r>
              <a:rPr lang="fr-BE" dirty="0" smtClean="0"/>
              <a:t>Inhumé le 21 janvier 1946</a:t>
            </a:r>
          </a:p>
          <a:p>
            <a:pPr algn="ctr"/>
            <a:r>
              <a:rPr lang="fr-BE" dirty="0" smtClean="0"/>
              <a:t>Époux de Madame </a:t>
            </a:r>
            <a:r>
              <a:rPr lang="fr-BE" dirty="0" err="1" smtClean="0"/>
              <a:t>Delhez</a:t>
            </a:r>
            <a:endParaRPr lang="fr-BE" dirty="0" smtClean="0"/>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a:t>
            </a:r>
          </a:p>
          <a:p>
            <a:pPr algn="ctr"/>
            <a:r>
              <a:rPr lang="fr-BE" dirty="0" smtClean="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9507"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5290244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310</a:t>
            </a:fld>
            <a:endParaRPr lang="fr-BE" dirty="0"/>
          </a:p>
        </p:txBody>
      </p:sp>
      <p:sp>
        <p:nvSpPr>
          <p:cNvPr id="5" name="ZoneTexte 4"/>
          <p:cNvSpPr txBox="1"/>
          <p:nvPr/>
        </p:nvSpPr>
        <p:spPr>
          <a:xfrm>
            <a:off x="659826" y="779526"/>
            <a:ext cx="5455668" cy="1200329"/>
          </a:xfrm>
          <a:prstGeom prst="rect">
            <a:avLst/>
          </a:prstGeom>
          <a:noFill/>
        </p:spPr>
        <p:txBody>
          <a:bodyPr wrap="square" rtlCol="0">
            <a:spAutoFit/>
          </a:bodyPr>
          <a:lstStyle/>
          <a:p>
            <a:r>
              <a:rPr lang="fr-BE" sz="7200" dirty="0" smtClean="0">
                <a:latin typeface="French Script MT" panose="03020402040607040605" pitchFamily="66" charset="0"/>
              </a:rPr>
              <a:t>Georges Deschamps </a:t>
            </a:r>
            <a:endParaRPr lang="fr-BE" sz="7200" dirty="0">
              <a:latin typeface="French Script MT" panose="03020402040607040605" pitchFamily="66" charset="0"/>
            </a:endParaRPr>
          </a:p>
        </p:txBody>
      </p:sp>
      <p:sp>
        <p:nvSpPr>
          <p:cNvPr id="6" name="ZoneTexte 5"/>
          <p:cNvSpPr txBox="1"/>
          <p:nvPr/>
        </p:nvSpPr>
        <p:spPr>
          <a:xfrm>
            <a:off x="1605417" y="2228262"/>
            <a:ext cx="3564486" cy="2308324"/>
          </a:xfrm>
          <a:prstGeom prst="rect">
            <a:avLst/>
          </a:prstGeom>
          <a:noFill/>
        </p:spPr>
        <p:txBody>
          <a:bodyPr wrap="square" rtlCol="0">
            <a:spAutoFit/>
          </a:bodyPr>
          <a:lstStyle/>
          <a:p>
            <a:pPr algn="ctr"/>
            <a:r>
              <a:rPr lang="fr-BE" dirty="0" smtClean="0"/>
              <a:t>Né en 1896– 46 ans</a:t>
            </a:r>
          </a:p>
          <a:p>
            <a:pPr algn="ctr"/>
            <a:r>
              <a:rPr lang="fr-BE" dirty="0" smtClean="0"/>
              <a:t>Décédé le 28 septembre 1942</a:t>
            </a:r>
            <a:endParaRPr lang="fr-BE" dirty="0"/>
          </a:p>
          <a:p>
            <a:pPr algn="ctr"/>
            <a:r>
              <a:rPr lang="fr-BE" dirty="0"/>
              <a:t>Inhumé </a:t>
            </a:r>
            <a:r>
              <a:rPr lang="fr-BE" dirty="0" smtClean="0"/>
              <a:t>à </a:t>
            </a:r>
            <a:r>
              <a:rPr lang="fr-BE" dirty="0" err="1" smtClean="0"/>
              <a:t>Robermont</a:t>
            </a:r>
            <a:r>
              <a:rPr lang="fr-BE" dirty="0" smtClean="0"/>
              <a:t> en 1947</a:t>
            </a:r>
          </a:p>
          <a:p>
            <a:pPr algn="ctr"/>
            <a:r>
              <a:rPr lang="fr-BE" dirty="0" smtClean="0"/>
              <a:t>Epoux de ?</a:t>
            </a:r>
          </a:p>
          <a:p>
            <a:pPr algn="ctr"/>
            <a:endParaRPr lang="fr-BE" dirty="0"/>
          </a:p>
          <a:p>
            <a:pPr algn="ctr"/>
            <a:r>
              <a:rPr lang="fr-BE" dirty="0" smtClean="0"/>
              <a:t>Régiment: ?</a:t>
            </a:r>
          </a:p>
          <a:p>
            <a:pPr algn="ctr"/>
            <a:r>
              <a:rPr lang="fr-BE" dirty="0" smtClean="0"/>
              <a:t>Statut: Prisonnier politique,  Déporté</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C</a:t>
            </a:r>
          </a:p>
          <a:p>
            <a:pPr algn="ctr"/>
            <a:r>
              <a:rPr lang="fr-BE" dirty="0" smtClean="0"/>
              <a:t>Tombe 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5274093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311</a:t>
            </a:fld>
            <a:endParaRPr lang="fr-BE" dirty="0"/>
          </a:p>
        </p:txBody>
      </p:sp>
      <p:sp>
        <p:nvSpPr>
          <p:cNvPr id="5" name="ZoneTexte 4"/>
          <p:cNvSpPr txBox="1"/>
          <p:nvPr/>
        </p:nvSpPr>
        <p:spPr>
          <a:xfrm>
            <a:off x="1156806" y="764395"/>
            <a:ext cx="4461708" cy="1200329"/>
          </a:xfrm>
          <a:prstGeom prst="rect">
            <a:avLst/>
          </a:prstGeom>
          <a:noFill/>
        </p:spPr>
        <p:txBody>
          <a:bodyPr wrap="square" rtlCol="0">
            <a:spAutoFit/>
          </a:bodyPr>
          <a:lstStyle/>
          <a:p>
            <a:r>
              <a:rPr lang="fr-BE" sz="7200" dirty="0" smtClean="0">
                <a:latin typeface="French Script MT" panose="03020402040607040605" pitchFamily="66" charset="0"/>
              </a:rPr>
              <a:t>Nicolas </a:t>
            </a:r>
            <a:r>
              <a:rPr lang="fr-BE" sz="7200" dirty="0" err="1" smtClean="0">
                <a:latin typeface="French Script MT" panose="03020402040607040605" pitchFamily="66" charset="0"/>
              </a:rPr>
              <a:t>Erkens</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smtClean="0"/>
              <a:t>Né en 1897 – 46 ans</a:t>
            </a:r>
          </a:p>
          <a:p>
            <a:pPr algn="ctr"/>
            <a:r>
              <a:rPr lang="fr-BE" dirty="0" smtClean="0"/>
              <a:t>Décédé le 10 octobre 1943</a:t>
            </a:r>
            <a:endParaRPr lang="fr-BE" dirty="0"/>
          </a:p>
          <a:p>
            <a:pPr algn="ctr"/>
            <a:r>
              <a:rPr lang="fr-BE" dirty="0"/>
              <a:t>Inhumé </a:t>
            </a:r>
            <a:r>
              <a:rPr lang="fr-BE" dirty="0" smtClean="0"/>
              <a:t>à </a:t>
            </a:r>
            <a:r>
              <a:rPr lang="fr-BE" dirty="0" err="1" smtClean="0"/>
              <a:t>Robermont</a:t>
            </a:r>
            <a:r>
              <a:rPr lang="fr-BE" dirty="0" smtClean="0"/>
              <a:t> en 1948</a:t>
            </a:r>
          </a:p>
          <a:p>
            <a:pPr algn="ctr"/>
            <a:r>
              <a:rPr lang="fr-BE" dirty="0" smtClean="0"/>
              <a:t>Epoux de Madame </a:t>
            </a:r>
            <a:r>
              <a:rPr lang="fr-BE" dirty="0" err="1" smtClean="0"/>
              <a:t>Hustinx</a:t>
            </a:r>
            <a:endParaRPr lang="fr-BE" dirty="0" smtClean="0"/>
          </a:p>
          <a:p>
            <a:pPr algn="ctr"/>
            <a:endParaRPr lang="fr-BE" dirty="0"/>
          </a:p>
          <a:p>
            <a:pPr algn="ctr"/>
            <a:r>
              <a:rPr lang="fr-BE" dirty="0" smtClean="0"/>
              <a:t>Régiment: ?</a:t>
            </a:r>
          </a:p>
          <a:p>
            <a:pPr algn="ctr"/>
            <a:r>
              <a:rPr lang="fr-BE" dirty="0" smtClean="0"/>
              <a:t>Statut: Prisonnier politique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C</a:t>
            </a:r>
          </a:p>
          <a:p>
            <a:pPr algn="ctr"/>
            <a:r>
              <a:rPr lang="fr-BE" dirty="0" smtClean="0"/>
              <a:t>Tombe 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7177567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312</a:t>
            </a:fld>
            <a:endParaRPr lang="fr-BE" dirty="0"/>
          </a:p>
        </p:txBody>
      </p:sp>
      <p:sp>
        <p:nvSpPr>
          <p:cNvPr id="5" name="ZoneTexte 4"/>
          <p:cNvSpPr txBox="1"/>
          <p:nvPr/>
        </p:nvSpPr>
        <p:spPr>
          <a:xfrm>
            <a:off x="1004344" y="779526"/>
            <a:ext cx="4766631" cy="1200329"/>
          </a:xfrm>
          <a:prstGeom prst="rect">
            <a:avLst/>
          </a:prstGeom>
          <a:noFill/>
        </p:spPr>
        <p:txBody>
          <a:bodyPr wrap="square" rtlCol="0">
            <a:spAutoFit/>
          </a:bodyPr>
          <a:lstStyle/>
          <a:p>
            <a:r>
              <a:rPr lang="fr-BE" sz="7200" dirty="0">
                <a:latin typeface="French Script MT" panose="03020402040607040605" pitchFamily="66" charset="0"/>
              </a:rPr>
              <a:t>S</a:t>
            </a:r>
            <a:r>
              <a:rPr lang="fr-BE" sz="7200" dirty="0" smtClean="0">
                <a:latin typeface="French Script MT" panose="03020402040607040605" pitchFamily="66" charset="0"/>
              </a:rPr>
              <a:t>uzanne </a:t>
            </a:r>
            <a:r>
              <a:rPr lang="fr-BE" sz="7200" dirty="0" err="1" smtClean="0">
                <a:latin typeface="French Script MT" panose="03020402040607040605" pitchFamily="66" charset="0"/>
              </a:rPr>
              <a:t>Gutman</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smtClean="0"/>
              <a:t>Née en 1905 – 40 ans</a:t>
            </a:r>
          </a:p>
          <a:p>
            <a:pPr algn="ctr"/>
            <a:r>
              <a:rPr lang="fr-BE" dirty="0" smtClean="0"/>
              <a:t>Décédée le 16 avril 1945</a:t>
            </a:r>
            <a:endParaRPr lang="fr-BE" dirty="0"/>
          </a:p>
          <a:p>
            <a:pPr algn="ctr"/>
            <a:r>
              <a:rPr lang="fr-BE" dirty="0" smtClean="0"/>
              <a:t>Inhumée à </a:t>
            </a:r>
            <a:r>
              <a:rPr lang="fr-BE" dirty="0" err="1" smtClean="0"/>
              <a:t>Robermont</a:t>
            </a:r>
            <a:r>
              <a:rPr lang="fr-BE" dirty="0" smtClean="0"/>
              <a:t> en 1948</a:t>
            </a:r>
          </a:p>
          <a:p>
            <a:pPr algn="ctr"/>
            <a:r>
              <a:rPr lang="fr-BE" dirty="0" smtClean="0"/>
              <a:t>Epouse de Monsieur </a:t>
            </a:r>
            <a:r>
              <a:rPr lang="fr-BE" dirty="0" err="1" smtClean="0"/>
              <a:t>Brat</a:t>
            </a:r>
            <a:endParaRPr lang="fr-BE" dirty="0" smtClean="0"/>
          </a:p>
          <a:p>
            <a:pPr algn="ctr"/>
            <a:endParaRPr lang="fr-BE" dirty="0"/>
          </a:p>
          <a:p>
            <a:pPr algn="ctr"/>
            <a:r>
              <a:rPr lang="fr-BE" dirty="0" smtClean="0"/>
              <a:t>Régiment: ?</a:t>
            </a:r>
          </a:p>
          <a:p>
            <a:pPr algn="ctr"/>
            <a:r>
              <a:rPr lang="fr-BE" dirty="0" smtClean="0"/>
              <a:t>Statut: Prisonnier politique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C</a:t>
            </a:r>
          </a:p>
          <a:p>
            <a:pPr algn="ctr"/>
            <a:r>
              <a:rPr lang="fr-BE" dirty="0" smtClean="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292546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313</a:t>
            </a:fld>
            <a:endParaRPr lang="fr-BE" dirty="0"/>
          </a:p>
        </p:txBody>
      </p:sp>
      <p:sp>
        <p:nvSpPr>
          <p:cNvPr id="5" name="ZoneTexte 4"/>
          <p:cNvSpPr txBox="1"/>
          <p:nvPr/>
        </p:nvSpPr>
        <p:spPr>
          <a:xfrm>
            <a:off x="1275063" y="779526"/>
            <a:ext cx="4225194" cy="1200329"/>
          </a:xfrm>
          <a:prstGeom prst="rect">
            <a:avLst/>
          </a:prstGeom>
          <a:noFill/>
        </p:spPr>
        <p:txBody>
          <a:bodyPr wrap="square" rtlCol="0">
            <a:spAutoFit/>
          </a:bodyPr>
          <a:lstStyle/>
          <a:p>
            <a:r>
              <a:rPr lang="fr-BE" sz="7200" dirty="0" smtClean="0">
                <a:latin typeface="French Script MT" panose="03020402040607040605" pitchFamily="66" charset="0"/>
              </a:rPr>
              <a:t>Louis </a:t>
            </a:r>
            <a:r>
              <a:rPr lang="fr-BE" sz="7200" dirty="0" err="1" smtClean="0">
                <a:latin typeface="French Script MT" panose="03020402040607040605" pitchFamily="66" charset="0"/>
              </a:rPr>
              <a:t>Hustinx</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smtClean="0"/>
              <a:t>Né en 1908 – 36 ans</a:t>
            </a:r>
          </a:p>
          <a:p>
            <a:pPr algn="ctr"/>
            <a:r>
              <a:rPr lang="fr-BE" dirty="0" smtClean="0"/>
              <a:t>Décédé le 6 décembre 1944</a:t>
            </a:r>
            <a:endParaRPr lang="fr-BE" dirty="0"/>
          </a:p>
          <a:p>
            <a:pPr algn="ctr"/>
            <a:r>
              <a:rPr lang="fr-BE" dirty="0"/>
              <a:t>Inhumé </a:t>
            </a:r>
            <a:r>
              <a:rPr lang="fr-BE" dirty="0" smtClean="0"/>
              <a:t>à </a:t>
            </a:r>
            <a:r>
              <a:rPr lang="fr-BE" dirty="0" err="1" smtClean="0"/>
              <a:t>Robermont</a:t>
            </a:r>
            <a:r>
              <a:rPr lang="fr-BE" dirty="0" smtClean="0"/>
              <a:t> en 1948</a:t>
            </a:r>
          </a:p>
          <a:p>
            <a:pPr algn="ctr"/>
            <a:r>
              <a:rPr lang="fr-BE" dirty="0" smtClean="0"/>
              <a:t>Epoux de Madame </a:t>
            </a:r>
            <a:r>
              <a:rPr lang="fr-BE" dirty="0" err="1" smtClean="0"/>
              <a:t>Hustinx</a:t>
            </a:r>
            <a:endParaRPr lang="fr-BE" dirty="0" smtClean="0"/>
          </a:p>
          <a:p>
            <a:pPr algn="ctr"/>
            <a:endParaRPr lang="fr-BE" dirty="0"/>
          </a:p>
          <a:p>
            <a:pPr algn="ctr"/>
            <a:r>
              <a:rPr lang="fr-BE" dirty="0" smtClean="0"/>
              <a:t>Régiment: ?</a:t>
            </a:r>
          </a:p>
          <a:p>
            <a:pPr algn="ctr"/>
            <a:r>
              <a:rPr lang="fr-BE" dirty="0" smtClean="0"/>
              <a:t>Statut: Prisonnier politique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C</a:t>
            </a:r>
          </a:p>
          <a:p>
            <a:pPr algn="ctr"/>
            <a:r>
              <a:rPr lang="fr-BE" dirty="0" smtClean="0"/>
              <a:t>Tombe 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038118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314</a:t>
            </a:fld>
            <a:endParaRPr lang="fr-BE" dirty="0"/>
          </a:p>
        </p:txBody>
      </p:sp>
      <p:sp>
        <p:nvSpPr>
          <p:cNvPr id="5" name="ZoneTexte 4"/>
          <p:cNvSpPr txBox="1"/>
          <p:nvPr/>
        </p:nvSpPr>
        <p:spPr>
          <a:xfrm>
            <a:off x="1440321" y="779526"/>
            <a:ext cx="3894678" cy="1200329"/>
          </a:xfrm>
          <a:prstGeom prst="rect">
            <a:avLst/>
          </a:prstGeom>
          <a:noFill/>
        </p:spPr>
        <p:txBody>
          <a:bodyPr wrap="square" rtlCol="0">
            <a:spAutoFit/>
          </a:bodyPr>
          <a:lstStyle/>
          <a:p>
            <a:r>
              <a:rPr lang="fr-BE" sz="7200" dirty="0" smtClean="0">
                <a:latin typeface="French Script MT" panose="03020402040607040605" pitchFamily="66" charset="0"/>
              </a:rPr>
              <a:t>Henri </a:t>
            </a:r>
            <a:r>
              <a:rPr lang="fr-BE" sz="7200" dirty="0" err="1" smtClean="0">
                <a:latin typeface="French Script MT" panose="03020402040607040605" pitchFamily="66" charset="0"/>
              </a:rPr>
              <a:t>Klock</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smtClean="0"/>
              <a:t>Né en 1881– 64 ans</a:t>
            </a:r>
          </a:p>
          <a:p>
            <a:pPr algn="ctr"/>
            <a:r>
              <a:rPr lang="fr-BE" dirty="0" smtClean="0"/>
              <a:t>Décédé en janvier 1945</a:t>
            </a:r>
            <a:endParaRPr lang="fr-BE" dirty="0"/>
          </a:p>
          <a:p>
            <a:pPr algn="ctr"/>
            <a:r>
              <a:rPr lang="fr-BE" dirty="0"/>
              <a:t>Inhumé </a:t>
            </a:r>
            <a:r>
              <a:rPr lang="fr-BE" dirty="0" smtClean="0"/>
              <a:t>à </a:t>
            </a:r>
            <a:r>
              <a:rPr lang="fr-BE" dirty="0" err="1" smtClean="0"/>
              <a:t>Robermont</a:t>
            </a:r>
            <a:r>
              <a:rPr lang="fr-BE" dirty="0" smtClean="0"/>
              <a:t> en 1947</a:t>
            </a:r>
          </a:p>
          <a:p>
            <a:pPr algn="ctr"/>
            <a:r>
              <a:rPr lang="fr-BE" dirty="0" smtClean="0"/>
              <a:t>Epoux de Madame </a:t>
            </a:r>
            <a:r>
              <a:rPr lang="fr-BE" dirty="0" err="1" smtClean="0"/>
              <a:t>Pirson</a:t>
            </a:r>
            <a:endParaRPr lang="fr-BE" dirty="0" smtClean="0"/>
          </a:p>
          <a:p>
            <a:pPr algn="ctr"/>
            <a:endParaRPr lang="fr-BE" dirty="0"/>
          </a:p>
          <a:p>
            <a:pPr algn="ctr"/>
            <a:r>
              <a:rPr lang="fr-BE" dirty="0" smtClean="0"/>
              <a:t>Régiment: ?</a:t>
            </a:r>
          </a:p>
          <a:p>
            <a:pPr algn="ctr"/>
            <a:r>
              <a:rPr lang="fr-BE" dirty="0" smtClean="0"/>
              <a:t>Statut: Prisonnier politique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C</a:t>
            </a:r>
          </a:p>
          <a:p>
            <a:pPr algn="ctr"/>
            <a:r>
              <a:rPr lang="fr-BE" dirty="0" smtClean="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80236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315</a:t>
            </a:fld>
            <a:endParaRPr lang="fr-BE" dirty="0"/>
          </a:p>
        </p:txBody>
      </p:sp>
      <p:sp>
        <p:nvSpPr>
          <p:cNvPr id="5" name="ZoneTexte 4"/>
          <p:cNvSpPr txBox="1"/>
          <p:nvPr/>
        </p:nvSpPr>
        <p:spPr>
          <a:xfrm>
            <a:off x="1402720" y="779526"/>
            <a:ext cx="3969879" cy="1200329"/>
          </a:xfrm>
          <a:prstGeom prst="rect">
            <a:avLst/>
          </a:prstGeom>
          <a:noFill/>
        </p:spPr>
        <p:txBody>
          <a:bodyPr wrap="square" rtlCol="0">
            <a:spAutoFit/>
          </a:bodyPr>
          <a:lstStyle/>
          <a:p>
            <a:r>
              <a:rPr lang="fr-BE" sz="7200" dirty="0" smtClean="0">
                <a:latin typeface="French Script MT" panose="03020402040607040605" pitchFamily="66" charset="0"/>
              </a:rPr>
              <a:t>Léon Léonard </a:t>
            </a:r>
            <a:endParaRPr lang="fr-BE" sz="7200" dirty="0">
              <a:latin typeface="French Script MT" panose="03020402040607040605" pitchFamily="66" charset="0"/>
            </a:endParaRP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smtClean="0"/>
              <a:t>Né en 1883– 62 ans</a:t>
            </a:r>
          </a:p>
          <a:p>
            <a:pPr algn="ctr"/>
            <a:r>
              <a:rPr lang="fr-BE" dirty="0" smtClean="0"/>
              <a:t>Décédé en janvier 1945</a:t>
            </a:r>
            <a:endParaRPr lang="fr-BE" dirty="0"/>
          </a:p>
          <a:p>
            <a:pPr algn="ctr"/>
            <a:r>
              <a:rPr lang="fr-BE" dirty="0"/>
              <a:t>Inhumé </a:t>
            </a:r>
            <a:r>
              <a:rPr lang="fr-BE" dirty="0" smtClean="0"/>
              <a:t>à </a:t>
            </a:r>
            <a:r>
              <a:rPr lang="fr-BE" dirty="0" err="1" smtClean="0"/>
              <a:t>Robermont</a:t>
            </a:r>
            <a:r>
              <a:rPr lang="fr-BE" dirty="0" smtClean="0"/>
              <a:t> en 1947</a:t>
            </a:r>
          </a:p>
          <a:p>
            <a:pPr algn="ctr"/>
            <a:r>
              <a:rPr lang="fr-BE" dirty="0" smtClean="0"/>
              <a:t>Epoux de Madame </a:t>
            </a:r>
            <a:r>
              <a:rPr lang="fr-BE" dirty="0" err="1" smtClean="0"/>
              <a:t>Rasaux</a:t>
            </a:r>
            <a:endParaRPr lang="fr-BE" dirty="0" smtClean="0"/>
          </a:p>
          <a:p>
            <a:pPr algn="ctr"/>
            <a:endParaRPr lang="fr-BE" dirty="0"/>
          </a:p>
          <a:p>
            <a:pPr algn="ctr"/>
            <a:r>
              <a:rPr lang="fr-BE" dirty="0" smtClean="0"/>
              <a:t>Régiment: ?</a:t>
            </a:r>
          </a:p>
          <a:p>
            <a:pPr algn="ctr"/>
            <a:r>
              <a:rPr lang="fr-BE" dirty="0" smtClean="0"/>
              <a:t>Statut: Prisonnier politique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C</a:t>
            </a:r>
          </a:p>
          <a:p>
            <a:pPr algn="ctr"/>
            <a:r>
              <a:rPr lang="fr-BE" dirty="0" smtClean="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717882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316</a:t>
            </a:fld>
            <a:endParaRPr lang="fr-BE" dirty="0"/>
          </a:p>
        </p:txBody>
      </p:sp>
      <p:sp>
        <p:nvSpPr>
          <p:cNvPr id="5" name="ZoneTexte 4"/>
          <p:cNvSpPr txBox="1"/>
          <p:nvPr/>
        </p:nvSpPr>
        <p:spPr>
          <a:xfrm>
            <a:off x="1365810" y="779526"/>
            <a:ext cx="4043700" cy="1200329"/>
          </a:xfrm>
          <a:prstGeom prst="rect">
            <a:avLst/>
          </a:prstGeom>
          <a:noFill/>
        </p:spPr>
        <p:txBody>
          <a:bodyPr wrap="square" rtlCol="0">
            <a:spAutoFit/>
          </a:bodyPr>
          <a:lstStyle/>
          <a:p>
            <a:r>
              <a:rPr lang="fr-BE" sz="7200" dirty="0" smtClean="0">
                <a:latin typeface="French Script MT" panose="03020402040607040605" pitchFamily="66" charset="0"/>
              </a:rPr>
              <a:t>Marcel Louis </a:t>
            </a:r>
            <a:endParaRPr lang="fr-BE" sz="7200" dirty="0">
              <a:latin typeface="French Script MT" panose="03020402040607040605" pitchFamily="66" charset="0"/>
            </a:endParaRP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smtClean="0"/>
              <a:t>Né en 1916– 26 ans</a:t>
            </a:r>
          </a:p>
          <a:p>
            <a:pPr algn="ctr"/>
            <a:r>
              <a:rPr lang="fr-BE" dirty="0" smtClean="0"/>
              <a:t>Décédé le 28 septembre 1942</a:t>
            </a:r>
            <a:endParaRPr lang="fr-BE" dirty="0"/>
          </a:p>
          <a:p>
            <a:pPr algn="ctr"/>
            <a:r>
              <a:rPr lang="fr-BE" dirty="0"/>
              <a:t>Inhumé </a:t>
            </a:r>
            <a:r>
              <a:rPr lang="fr-BE" dirty="0" smtClean="0"/>
              <a:t>à </a:t>
            </a:r>
            <a:r>
              <a:rPr lang="fr-BE" dirty="0" err="1" smtClean="0"/>
              <a:t>Robermont</a:t>
            </a:r>
            <a:r>
              <a:rPr lang="fr-BE" dirty="0" smtClean="0"/>
              <a:t> en 1947</a:t>
            </a:r>
          </a:p>
          <a:p>
            <a:pPr algn="ctr"/>
            <a:r>
              <a:rPr lang="fr-BE" dirty="0" smtClean="0"/>
              <a:t>Epoux de ?</a:t>
            </a:r>
          </a:p>
          <a:p>
            <a:pPr algn="ctr"/>
            <a:endParaRPr lang="fr-BE" dirty="0"/>
          </a:p>
          <a:p>
            <a:pPr algn="ctr"/>
            <a:r>
              <a:rPr lang="fr-BE" dirty="0" smtClean="0"/>
              <a:t>Régiment: ?</a:t>
            </a:r>
          </a:p>
          <a:p>
            <a:pPr algn="ctr"/>
            <a:r>
              <a:rPr lang="fr-BE" dirty="0" smtClean="0"/>
              <a:t>Statut: Prisonnier politique</a:t>
            </a:r>
            <a:r>
              <a:rPr lang="fr-BE" dirty="0"/>
              <a:t> </a:t>
            </a:r>
            <a:r>
              <a:rPr lang="fr-BE" dirty="0" smtClean="0"/>
              <a:t>Déporté</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C</a:t>
            </a:r>
          </a:p>
          <a:p>
            <a:pPr algn="ctr"/>
            <a:r>
              <a:rPr lang="fr-BE" dirty="0" smtClean="0"/>
              <a:t>Tombe </a:t>
            </a:r>
            <a:r>
              <a:rPr lang="fr-BE" dirty="0"/>
              <a:t>9</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338349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317</a:t>
            </a:fld>
            <a:endParaRPr lang="fr-BE" dirty="0"/>
          </a:p>
        </p:txBody>
      </p:sp>
      <p:sp>
        <p:nvSpPr>
          <p:cNvPr id="5" name="ZoneTexte 4"/>
          <p:cNvSpPr txBox="1"/>
          <p:nvPr/>
        </p:nvSpPr>
        <p:spPr>
          <a:xfrm>
            <a:off x="1167179" y="779526"/>
            <a:ext cx="4440962" cy="1200329"/>
          </a:xfrm>
          <a:prstGeom prst="rect">
            <a:avLst/>
          </a:prstGeom>
          <a:noFill/>
        </p:spPr>
        <p:txBody>
          <a:bodyPr wrap="square" rtlCol="0">
            <a:spAutoFit/>
          </a:bodyPr>
          <a:lstStyle/>
          <a:p>
            <a:r>
              <a:rPr lang="fr-BE" sz="7200" dirty="0" smtClean="0">
                <a:latin typeface="French Script MT" panose="03020402040607040605" pitchFamily="66" charset="0"/>
              </a:rPr>
              <a:t>Gérard Mélisse </a:t>
            </a:r>
            <a:endParaRPr lang="fr-BE" sz="7200" dirty="0">
              <a:latin typeface="French Script MT" panose="03020402040607040605" pitchFamily="66" charset="0"/>
            </a:endParaRP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smtClean="0"/>
              <a:t>Né en 1875– 68 ans</a:t>
            </a:r>
          </a:p>
          <a:p>
            <a:pPr algn="ctr"/>
            <a:r>
              <a:rPr lang="fr-BE" dirty="0" smtClean="0"/>
              <a:t>Décédé en 1943</a:t>
            </a:r>
            <a:endParaRPr lang="fr-BE" dirty="0"/>
          </a:p>
          <a:p>
            <a:pPr algn="ctr"/>
            <a:r>
              <a:rPr lang="fr-BE" dirty="0"/>
              <a:t>Inhumé </a:t>
            </a:r>
            <a:r>
              <a:rPr lang="fr-BE" dirty="0" smtClean="0"/>
              <a:t>à </a:t>
            </a:r>
            <a:r>
              <a:rPr lang="fr-BE" dirty="0" err="1" smtClean="0"/>
              <a:t>Robermont</a:t>
            </a:r>
            <a:r>
              <a:rPr lang="fr-BE" dirty="0" smtClean="0"/>
              <a:t> en 1947</a:t>
            </a:r>
          </a:p>
          <a:p>
            <a:pPr algn="ctr"/>
            <a:r>
              <a:rPr lang="fr-BE" dirty="0" smtClean="0"/>
              <a:t>Célibataire</a:t>
            </a:r>
          </a:p>
          <a:p>
            <a:pPr algn="ctr"/>
            <a:endParaRPr lang="fr-BE" dirty="0"/>
          </a:p>
          <a:p>
            <a:pPr algn="ctr"/>
            <a:r>
              <a:rPr lang="fr-BE" dirty="0" smtClean="0"/>
              <a:t>Régiment: ?</a:t>
            </a:r>
          </a:p>
          <a:p>
            <a:pPr algn="ctr"/>
            <a:r>
              <a:rPr lang="fr-BE" dirty="0" smtClean="0"/>
              <a:t>Statut: Prisonnier politique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C</a:t>
            </a:r>
          </a:p>
          <a:p>
            <a:pPr algn="ctr"/>
            <a:r>
              <a:rPr lang="fr-BE" dirty="0" smtClean="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7333659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318</a:t>
            </a:fld>
            <a:endParaRPr lang="fr-BE" dirty="0"/>
          </a:p>
        </p:txBody>
      </p:sp>
      <p:sp>
        <p:nvSpPr>
          <p:cNvPr id="5" name="ZoneTexte 4"/>
          <p:cNvSpPr txBox="1"/>
          <p:nvPr/>
        </p:nvSpPr>
        <p:spPr>
          <a:xfrm>
            <a:off x="943471" y="779526"/>
            <a:ext cx="4888378" cy="1200329"/>
          </a:xfrm>
          <a:prstGeom prst="rect">
            <a:avLst/>
          </a:prstGeom>
          <a:noFill/>
        </p:spPr>
        <p:txBody>
          <a:bodyPr wrap="square" rtlCol="0">
            <a:spAutoFit/>
          </a:bodyPr>
          <a:lstStyle/>
          <a:p>
            <a:r>
              <a:rPr lang="fr-BE" sz="7200" dirty="0" smtClean="0">
                <a:latin typeface="French Script MT" panose="03020402040607040605" pitchFamily="66" charset="0"/>
              </a:rPr>
              <a:t>Gustave </a:t>
            </a:r>
            <a:r>
              <a:rPr lang="fr-BE" sz="7200" dirty="0" err="1" smtClean="0">
                <a:latin typeface="French Script MT" panose="03020402040607040605" pitchFamily="66" charset="0"/>
              </a:rPr>
              <a:t>Merland</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smtClean="0"/>
              <a:t>Né en 1904– 40 ans</a:t>
            </a:r>
          </a:p>
          <a:p>
            <a:pPr algn="ctr"/>
            <a:r>
              <a:rPr lang="fr-BE" dirty="0" smtClean="0"/>
              <a:t>Décédé le 13 mars 1944</a:t>
            </a:r>
            <a:endParaRPr lang="fr-BE" dirty="0"/>
          </a:p>
          <a:p>
            <a:pPr algn="ctr"/>
            <a:r>
              <a:rPr lang="fr-BE" dirty="0"/>
              <a:t>Inhumé </a:t>
            </a:r>
            <a:r>
              <a:rPr lang="fr-BE" dirty="0" smtClean="0"/>
              <a:t>à </a:t>
            </a:r>
            <a:r>
              <a:rPr lang="fr-BE" dirty="0" err="1" smtClean="0"/>
              <a:t>Robermont</a:t>
            </a:r>
            <a:r>
              <a:rPr lang="fr-BE" dirty="0" smtClean="0"/>
              <a:t> en 1947</a:t>
            </a:r>
          </a:p>
          <a:p>
            <a:pPr algn="ctr"/>
            <a:r>
              <a:rPr lang="fr-BE" dirty="0" smtClean="0"/>
              <a:t>Epoux de Madame </a:t>
            </a:r>
            <a:r>
              <a:rPr lang="fr-BE" dirty="0" err="1" smtClean="0"/>
              <a:t>Hackier</a:t>
            </a:r>
            <a:endParaRPr lang="fr-BE" dirty="0" smtClean="0"/>
          </a:p>
          <a:p>
            <a:pPr algn="ctr"/>
            <a:endParaRPr lang="fr-BE" dirty="0"/>
          </a:p>
          <a:p>
            <a:pPr algn="ctr"/>
            <a:r>
              <a:rPr lang="fr-BE" dirty="0" smtClean="0"/>
              <a:t>Régiment: ?</a:t>
            </a:r>
          </a:p>
          <a:p>
            <a:pPr algn="ctr"/>
            <a:r>
              <a:rPr lang="fr-BE" dirty="0" smtClean="0"/>
              <a:t>Statut: Prisonnier politique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C</a:t>
            </a:r>
          </a:p>
          <a:p>
            <a:pPr algn="ctr"/>
            <a:r>
              <a:rPr lang="fr-BE" dirty="0" smtClean="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783888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319</a:t>
            </a:fld>
            <a:endParaRPr lang="fr-BE" dirty="0"/>
          </a:p>
        </p:txBody>
      </p:sp>
      <p:sp>
        <p:nvSpPr>
          <p:cNvPr id="5" name="ZoneTexte 4"/>
          <p:cNvSpPr txBox="1"/>
          <p:nvPr/>
        </p:nvSpPr>
        <p:spPr>
          <a:xfrm>
            <a:off x="1440321" y="779526"/>
            <a:ext cx="3894678" cy="1200329"/>
          </a:xfrm>
          <a:prstGeom prst="rect">
            <a:avLst/>
          </a:prstGeom>
          <a:noFill/>
        </p:spPr>
        <p:txBody>
          <a:bodyPr wrap="square" rtlCol="0">
            <a:spAutoFit/>
          </a:bodyPr>
          <a:lstStyle/>
          <a:p>
            <a:r>
              <a:rPr lang="fr-BE" sz="7200" dirty="0" smtClean="0">
                <a:latin typeface="French Script MT" panose="03020402040607040605" pitchFamily="66" charset="0"/>
              </a:rPr>
              <a:t>Marcel Paris </a:t>
            </a:r>
            <a:endParaRPr lang="fr-BE" sz="7200" dirty="0">
              <a:latin typeface="French Script MT" panose="03020402040607040605" pitchFamily="66" charset="0"/>
            </a:endParaRP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smtClean="0"/>
              <a:t>Né en 1915 – 29 ans</a:t>
            </a:r>
          </a:p>
          <a:p>
            <a:pPr algn="ctr"/>
            <a:r>
              <a:rPr lang="fr-BE" dirty="0" smtClean="0"/>
              <a:t>Décédé le 13 décembre 1944</a:t>
            </a:r>
            <a:endParaRPr lang="fr-BE" dirty="0"/>
          </a:p>
          <a:p>
            <a:pPr algn="ctr"/>
            <a:r>
              <a:rPr lang="fr-BE" dirty="0"/>
              <a:t>Inhumé </a:t>
            </a:r>
            <a:r>
              <a:rPr lang="fr-BE" dirty="0" smtClean="0"/>
              <a:t>à </a:t>
            </a:r>
            <a:r>
              <a:rPr lang="fr-BE" dirty="0" err="1" smtClean="0"/>
              <a:t>Robermont</a:t>
            </a:r>
            <a:r>
              <a:rPr lang="fr-BE" dirty="0" smtClean="0"/>
              <a:t> en 1947</a:t>
            </a:r>
          </a:p>
          <a:p>
            <a:pPr algn="ctr"/>
            <a:r>
              <a:rPr lang="fr-BE" dirty="0" smtClean="0"/>
              <a:t>Epoux de Madame </a:t>
            </a:r>
            <a:r>
              <a:rPr lang="fr-BE" dirty="0" err="1" smtClean="0"/>
              <a:t>Denaigre</a:t>
            </a:r>
            <a:endParaRPr lang="fr-BE" dirty="0" smtClean="0"/>
          </a:p>
          <a:p>
            <a:pPr algn="ctr"/>
            <a:endParaRPr lang="fr-BE" dirty="0"/>
          </a:p>
          <a:p>
            <a:pPr algn="ctr"/>
            <a:r>
              <a:rPr lang="fr-BE" dirty="0" smtClean="0"/>
              <a:t>Régiment: ?</a:t>
            </a:r>
          </a:p>
          <a:p>
            <a:pPr algn="ctr"/>
            <a:r>
              <a:rPr lang="fr-BE" dirty="0" smtClean="0"/>
              <a:t>Statut: Prisonnier politique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C</a:t>
            </a:r>
          </a:p>
          <a:p>
            <a:pPr algn="ctr"/>
            <a:r>
              <a:rPr lang="fr-BE" dirty="0" smtClean="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288733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32</a:t>
            </a:fld>
            <a:endParaRPr lang="fr-BE" dirty="0"/>
          </a:p>
        </p:txBody>
      </p:sp>
      <p:sp>
        <p:nvSpPr>
          <p:cNvPr id="5" name="ZoneTexte 4"/>
          <p:cNvSpPr txBox="1"/>
          <p:nvPr/>
        </p:nvSpPr>
        <p:spPr>
          <a:xfrm>
            <a:off x="1628967" y="779526"/>
            <a:ext cx="3517387" cy="1200329"/>
          </a:xfrm>
          <a:prstGeom prst="rect">
            <a:avLst/>
          </a:prstGeom>
          <a:noFill/>
        </p:spPr>
        <p:txBody>
          <a:bodyPr wrap="square" rtlCol="0">
            <a:spAutoFit/>
          </a:bodyPr>
          <a:lstStyle/>
          <a:p>
            <a:r>
              <a:rPr lang="fr-BE" sz="7200" dirty="0" smtClean="0">
                <a:latin typeface="French Script MT" panose="03020402040607040605" pitchFamily="66" charset="0"/>
              </a:rPr>
              <a:t>René </a:t>
            </a:r>
            <a:r>
              <a:rPr lang="fr-BE" sz="7200" dirty="0" err="1" smtClean="0">
                <a:latin typeface="French Script MT" panose="03020402040607040605" pitchFamily="66" charset="0"/>
              </a:rPr>
              <a:t>Jabon</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70 ans</a:t>
            </a:r>
          </a:p>
          <a:p>
            <a:pPr algn="ctr"/>
            <a:r>
              <a:rPr lang="fr-BE" dirty="0" smtClean="0"/>
              <a:t>Décédé le ?</a:t>
            </a:r>
          </a:p>
          <a:p>
            <a:pPr algn="ctr"/>
            <a:r>
              <a:rPr lang="fr-BE" dirty="0" smtClean="0"/>
              <a:t>Inhumé le 1 novembre 1947</a:t>
            </a:r>
          </a:p>
          <a:p>
            <a:pPr algn="ctr"/>
            <a:r>
              <a:rPr lang="fr-BE" dirty="0" smtClean="0"/>
              <a:t>Veuf de Madame </a:t>
            </a:r>
            <a:r>
              <a:rPr lang="fr-BE" dirty="0" err="1" smtClean="0"/>
              <a:t>Vermandel</a:t>
            </a:r>
            <a:endParaRPr lang="fr-BE" dirty="0" smtClean="0"/>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a:t>
            </a:r>
          </a:p>
          <a:p>
            <a:pPr algn="ctr"/>
            <a:r>
              <a:rPr lang="fr-BE" dirty="0" smtClean="0"/>
              <a:t>Tombe 55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7385636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320</a:t>
            </a:fld>
            <a:endParaRPr lang="fr-BE" dirty="0"/>
          </a:p>
        </p:txBody>
      </p:sp>
      <p:sp>
        <p:nvSpPr>
          <p:cNvPr id="5" name="ZoneTexte 4"/>
          <p:cNvSpPr txBox="1"/>
          <p:nvPr/>
        </p:nvSpPr>
        <p:spPr>
          <a:xfrm>
            <a:off x="1141075" y="779526"/>
            <a:ext cx="4493170" cy="1200329"/>
          </a:xfrm>
          <a:prstGeom prst="rect">
            <a:avLst/>
          </a:prstGeom>
          <a:noFill/>
        </p:spPr>
        <p:txBody>
          <a:bodyPr wrap="square" rtlCol="0">
            <a:spAutoFit/>
          </a:bodyPr>
          <a:lstStyle/>
          <a:p>
            <a:r>
              <a:rPr lang="fr-BE" sz="7200" dirty="0" smtClean="0">
                <a:latin typeface="French Script MT" panose="03020402040607040605" pitchFamily="66" charset="0"/>
              </a:rPr>
              <a:t>Edmond Raoult </a:t>
            </a:r>
            <a:endParaRPr lang="fr-BE" sz="7200" dirty="0">
              <a:latin typeface="French Script MT" panose="03020402040607040605" pitchFamily="66" charset="0"/>
            </a:endParaRPr>
          </a:p>
        </p:txBody>
      </p:sp>
      <p:sp>
        <p:nvSpPr>
          <p:cNvPr id="6" name="ZoneTexte 5"/>
          <p:cNvSpPr txBox="1"/>
          <p:nvPr/>
        </p:nvSpPr>
        <p:spPr>
          <a:xfrm>
            <a:off x="1605417" y="2228262"/>
            <a:ext cx="3564486" cy="2308324"/>
          </a:xfrm>
          <a:prstGeom prst="rect">
            <a:avLst/>
          </a:prstGeom>
          <a:noFill/>
        </p:spPr>
        <p:txBody>
          <a:bodyPr wrap="square" rtlCol="0">
            <a:spAutoFit/>
          </a:bodyPr>
          <a:lstStyle/>
          <a:p>
            <a:pPr algn="ctr"/>
            <a:r>
              <a:rPr lang="fr-BE" dirty="0" smtClean="0"/>
              <a:t>Né en 1901 – 41 ans</a:t>
            </a:r>
          </a:p>
          <a:p>
            <a:pPr algn="ctr"/>
            <a:r>
              <a:rPr lang="fr-BE" dirty="0" smtClean="0"/>
              <a:t>Décédé le 28 septembre 1942</a:t>
            </a:r>
            <a:endParaRPr lang="fr-BE" dirty="0"/>
          </a:p>
          <a:p>
            <a:pPr algn="ctr"/>
            <a:r>
              <a:rPr lang="fr-BE" dirty="0"/>
              <a:t>Inhumé </a:t>
            </a:r>
            <a:r>
              <a:rPr lang="fr-BE" dirty="0" smtClean="0"/>
              <a:t>à </a:t>
            </a:r>
            <a:r>
              <a:rPr lang="fr-BE" dirty="0" err="1" smtClean="0"/>
              <a:t>Robermont</a:t>
            </a:r>
            <a:r>
              <a:rPr lang="fr-BE" dirty="0" smtClean="0"/>
              <a:t> en 1947</a:t>
            </a:r>
          </a:p>
          <a:p>
            <a:pPr algn="ctr"/>
            <a:r>
              <a:rPr lang="fr-BE" dirty="0" smtClean="0"/>
              <a:t>Epoux de ?</a:t>
            </a:r>
          </a:p>
          <a:p>
            <a:pPr algn="ctr"/>
            <a:endParaRPr lang="fr-BE" dirty="0"/>
          </a:p>
          <a:p>
            <a:pPr algn="ctr"/>
            <a:r>
              <a:rPr lang="fr-BE" dirty="0" smtClean="0"/>
              <a:t>Régiment: ?</a:t>
            </a:r>
          </a:p>
          <a:p>
            <a:pPr algn="ctr"/>
            <a:r>
              <a:rPr lang="fr-BE" dirty="0" smtClean="0"/>
              <a:t>Statut: Prisonnier politique,</a:t>
            </a:r>
          </a:p>
          <a:p>
            <a:pPr algn="ctr"/>
            <a:r>
              <a:rPr lang="fr-BE" dirty="0" smtClean="0"/>
              <a:t> Déporté</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C</a:t>
            </a:r>
          </a:p>
          <a:p>
            <a:pPr algn="ctr"/>
            <a:r>
              <a:rPr lang="fr-BE" dirty="0" smtClean="0"/>
              <a:t>Tombe </a:t>
            </a:r>
            <a:r>
              <a:rPr lang="fr-BE" dirty="0"/>
              <a:t>5</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7667027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321</a:t>
            </a:fld>
            <a:endParaRPr lang="fr-BE" dirty="0"/>
          </a:p>
        </p:txBody>
      </p:sp>
      <p:sp>
        <p:nvSpPr>
          <p:cNvPr id="5" name="ZoneTexte 4"/>
          <p:cNvSpPr txBox="1"/>
          <p:nvPr/>
        </p:nvSpPr>
        <p:spPr>
          <a:xfrm>
            <a:off x="1540430" y="815878"/>
            <a:ext cx="3694460" cy="1200329"/>
          </a:xfrm>
          <a:prstGeom prst="rect">
            <a:avLst/>
          </a:prstGeom>
          <a:noFill/>
        </p:spPr>
        <p:txBody>
          <a:bodyPr wrap="square" rtlCol="0">
            <a:spAutoFit/>
          </a:bodyPr>
          <a:lstStyle/>
          <a:p>
            <a:r>
              <a:rPr lang="fr-BE" sz="7200" dirty="0" smtClean="0">
                <a:latin typeface="French Script MT" panose="03020402040607040605" pitchFamily="66" charset="0"/>
              </a:rPr>
              <a:t>Denis Remy </a:t>
            </a:r>
            <a:endParaRPr lang="fr-BE" sz="7200" dirty="0">
              <a:latin typeface="French Script MT" panose="03020402040607040605" pitchFamily="66" charset="0"/>
            </a:endParaRPr>
          </a:p>
        </p:txBody>
      </p:sp>
      <p:sp>
        <p:nvSpPr>
          <p:cNvPr id="6" name="ZoneTexte 5"/>
          <p:cNvSpPr txBox="1"/>
          <p:nvPr/>
        </p:nvSpPr>
        <p:spPr>
          <a:xfrm>
            <a:off x="1605417" y="2228262"/>
            <a:ext cx="3564486" cy="2308324"/>
          </a:xfrm>
          <a:prstGeom prst="rect">
            <a:avLst/>
          </a:prstGeom>
          <a:noFill/>
        </p:spPr>
        <p:txBody>
          <a:bodyPr wrap="square" rtlCol="0">
            <a:spAutoFit/>
          </a:bodyPr>
          <a:lstStyle/>
          <a:p>
            <a:pPr algn="ctr"/>
            <a:r>
              <a:rPr lang="fr-BE" dirty="0" smtClean="0"/>
              <a:t>Né en 1915– 27 ans</a:t>
            </a:r>
          </a:p>
          <a:p>
            <a:pPr algn="ctr"/>
            <a:r>
              <a:rPr lang="fr-BE" dirty="0" smtClean="0"/>
              <a:t>Décédé le 29 septembre 1942</a:t>
            </a:r>
            <a:endParaRPr lang="fr-BE" dirty="0"/>
          </a:p>
          <a:p>
            <a:pPr algn="ctr"/>
            <a:r>
              <a:rPr lang="fr-BE" dirty="0"/>
              <a:t>Inhumé </a:t>
            </a:r>
            <a:r>
              <a:rPr lang="fr-BE" dirty="0" smtClean="0"/>
              <a:t>à </a:t>
            </a:r>
            <a:r>
              <a:rPr lang="fr-BE" dirty="0" err="1" smtClean="0"/>
              <a:t>Robermont</a:t>
            </a:r>
            <a:r>
              <a:rPr lang="fr-BE" dirty="0" smtClean="0"/>
              <a:t> en 1947</a:t>
            </a:r>
          </a:p>
          <a:p>
            <a:pPr algn="ctr"/>
            <a:r>
              <a:rPr lang="fr-BE" dirty="0" smtClean="0"/>
              <a:t>Epoux de ?</a:t>
            </a:r>
          </a:p>
          <a:p>
            <a:pPr algn="ctr"/>
            <a:endParaRPr lang="fr-BE" dirty="0"/>
          </a:p>
          <a:p>
            <a:pPr algn="ctr"/>
            <a:r>
              <a:rPr lang="fr-BE" dirty="0" smtClean="0"/>
              <a:t>Régiment: ?</a:t>
            </a:r>
          </a:p>
          <a:p>
            <a:pPr algn="ctr"/>
            <a:r>
              <a:rPr lang="fr-BE" dirty="0" smtClean="0"/>
              <a:t>Statut: Prisonnier politique,  Déporté</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C</a:t>
            </a:r>
          </a:p>
          <a:p>
            <a:pPr algn="ctr"/>
            <a:r>
              <a:rPr lang="fr-BE" dirty="0" smtClean="0"/>
              <a:t>Tombe </a:t>
            </a:r>
            <a:r>
              <a:rPr lang="fr-BE" dirty="0"/>
              <a:t>7</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4846589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322</a:t>
            </a:fld>
            <a:endParaRPr lang="fr-BE" dirty="0"/>
          </a:p>
        </p:txBody>
      </p:sp>
      <p:sp>
        <p:nvSpPr>
          <p:cNvPr id="5" name="ZoneTexte 4"/>
          <p:cNvSpPr txBox="1"/>
          <p:nvPr/>
        </p:nvSpPr>
        <p:spPr>
          <a:xfrm>
            <a:off x="901651" y="779526"/>
            <a:ext cx="4972017" cy="1200329"/>
          </a:xfrm>
          <a:prstGeom prst="rect">
            <a:avLst/>
          </a:prstGeom>
          <a:noFill/>
        </p:spPr>
        <p:txBody>
          <a:bodyPr wrap="square" rtlCol="0">
            <a:spAutoFit/>
          </a:bodyPr>
          <a:lstStyle/>
          <a:p>
            <a:r>
              <a:rPr lang="fr-BE" sz="7200" dirty="0" smtClean="0">
                <a:latin typeface="French Script MT" panose="03020402040607040605" pitchFamily="66" charset="0"/>
              </a:rPr>
              <a:t>Maurice </a:t>
            </a:r>
            <a:r>
              <a:rPr lang="fr-BE" sz="7200" dirty="0" err="1" smtClean="0">
                <a:latin typeface="French Script MT" panose="03020402040607040605" pitchFamily="66" charset="0"/>
              </a:rPr>
              <a:t>Rossius</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smtClean="0"/>
              <a:t>Né en 1914 – 28 ans</a:t>
            </a:r>
          </a:p>
          <a:p>
            <a:pPr algn="ctr"/>
            <a:r>
              <a:rPr lang="fr-BE" dirty="0" smtClean="0"/>
              <a:t>Décédé le 15 juin 1942</a:t>
            </a:r>
            <a:endParaRPr lang="fr-BE" dirty="0"/>
          </a:p>
          <a:p>
            <a:pPr algn="ctr"/>
            <a:r>
              <a:rPr lang="fr-BE" dirty="0"/>
              <a:t>Inhumé </a:t>
            </a:r>
            <a:r>
              <a:rPr lang="fr-BE" dirty="0" smtClean="0"/>
              <a:t>à </a:t>
            </a:r>
            <a:r>
              <a:rPr lang="fr-BE" dirty="0" err="1" smtClean="0"/>
              <a:t>Robermont</a:t>
            </a:r>
            <a:r>
              <a:rPr lang="fr-BE" dirty="0" smtClean="0"/>
              <a:t> en 1947</a:t>
            </a:r>
          </a:p>
          <a:p>
            <a:pPr algn="ctr"/>
            <a:r>
              <a:rPr lang="fr-BE" dirty="0" smtClean="0"/>
              <a:t>Epoux de ?</a:t>
            </a:r>
          </a:p>
          <a:p>
            <a:pPr algn="ctr"/>
            <a:endParaRPr lang="fr-BE" dirty="0"/>
          </a:p>
          <a:p>
            <a:pPr algn="ctr"/>
            <a:r>
              <a:rPr lang="fr-BE" dirty="0" smtClean="0"/>
              <a:t>Régiment: ?</a:t>
            </a:r>
          </a:p>
          <a:p>
            <a:pPr algn="ctr"/>
            <a:r>
              <a:rPr lang="fr-BE" dirty="0" smtClean="0"/>
              <a:t>Statut: Prisonnier politique</a:t>
            </a:r>
            <a:r>
              <a:rPr lang="fr-BE" dirty="0"/>
              <a:t> </a:t>
            </a:r>
            <a:r>
              <a:rPr lang="fr-BE" dirty="0" smtClean="0"/>
              <a:t>Déporté</a:t>
            </a:r>
          </a:p>
        </p:txBody>
      </p:sp>
      <p:sp>
        <p:nvSpPr>
          <p:cNvPr id="11" name="ZoneTexte 10"/>
          <p:cNvSpPr txBox="1"/>
          <p:nvPr/>
        </p:nvSpPr>
        <p:spPr>
          <a:xfrm>
            <a:off x="7213913" y="3265695"/>
            <a:ext cx="2738682" cy="646331"/>
          </a:xfrm>
          <a:prstGeom prst="rect">
            <a:avLst/>
          </a:prstGeom>
          <a:noFill/>
        </p:spPr>
        <p:txBody>
          <a:bodyPr wrap="square" rtlCol="0">
            <a:spAutoFit/>
          </a:bodyPr>
          <a:lstStyle/>
          <a:p>
            <a:pPr algn="ctr"/>
            <a:r>
              <a:rPr lang="fr-BE" dirty="0" smtClean="0"/>
              <a:t>Parcelle 163 – C</a:t>
            </a:r>
          </a:p>
          <a:p>
            <a:pPr algn="ctr"/>
            <a:r>
              <a:rPr lang="fr-BE" dirty="0" smtClean="0"/>
              <a:t>Tombe 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7952255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323</a:t>
            </a:fld>
            <a:endParaRPr lang="fr-BE" dirty="0"/>
          </a:p>
        </p:txBody>
      </p:sp>
      <p:sp>
        <p:nvSpPr>
          <p:cNvPr id="5" name="ZoneTexte 4"/>
          <p:cNvSpPr txBox="1"/>
          <p:nvPr/>
        </p:nvSpPr>
        <p:spPr>
          <a:xfrm>
            <a:off x="1515744" y="779526"/>
            <a:ext cx="3743832" cy="1200329"/>
          </a:xfrm>
          <a:prstGeom prst="rect">
            <a:avLst/>
          </a:prstGeom>
          <a:noFill/>
        </p:spPr>
        <p:txBody>
          <a:bodyPr wrap="square" rtlCol="0">
            <a:spAutoFit/>
          </a:bodyPr>
          <a:lstStyle/>
          <a:p>
            <a:r>
              <a:rPr lang="fr-BE" sz="7200" dirty="0" smtClean="0">
                <a:latin typeface="French Script MT" panose="03020402040607040605" pitchFamily="66" charset="0"/>
              </a:rPr>
              <a:t>Joseph </a:t>
            </a:r>
            <a:r>
              <a:rPr lang="fr-BE" sz="7200" dirty="0" err="1" smtClean="0">
                <a:latin typeface="French Script MT" panose="03020402040607040605" pitchFamily="66" charset="0"/>
              </a:rPr>
              <a:t>Saive</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smtClean="0"/>
              <a:t>Né en 1888 – 54 ans</a:t>
            </a:r>
          </a:p>
          <a:p>
            <a:pPr algn="ctr"/>
            <a:r>
              <a:rPr lang="fr-BE" dirty="0" smtClean="0"/>
              <a:t>Décédé le 28 février 1942</a:t>
            </a:r>
            <a:endParaRPr lang="fr-BE" dirty="0"/>
          </a:p>
          <a:p>
            <a:pPr algn="ctr"/>
            <a:r>
              <a:rPr lang="fr-BE" dirty="0"/>
              <a:t>Inhumé </a:t>
            </a:r>
            <a:r>
              <a:rPr lang="fr-BE" dirty="0" smtClean="0"/>
              <a:t>à </a:t>
            </a:r>
            <a:r>
              <a:rPr lang="fr-BE" dirty="0" err="1" smtClean="0"/>
              <a:t>Robermont</a:t>
            </a:r>
            <a:r>
              <a:rPr lang="fr-BE" dirty="0" smtClean="0"/>
              <a:t> en 1947</a:t>
            </a:r>
          </a:p>
          <a:p>
            <a:pPr algn="ctr"/>
            <a:r>
              <a:rPr lang="fr-BE" dirty="0" smtClean="0"/>
              <a:t>Epoux de ?</a:t>
            </a:r>
          </a:p>
          <a:p>
            <a:pPr algn="ctr"/>
            <a:endParaRPr lang="fr-BE" dirty="0"/>
          </a:p>
          <a:p>
            <a:pPr algn="ctr"/>
            <a:r>
              <a:rPr lang="fr-BE" dirty="0" smtClean="0"/>
              <a:t>Régiment: ?</a:t>
            </a:r>
          </a:p>
          <a:p>
            <a:pPr algn="ctr"/>
            <a:r>
              <a:rPr lang="fr-BE" dirty="0" smtClean="0"/>
              <a:t>Statut: Prisonnier politique</a:t>
            </a:r>
            <a:r>
              <a:rPr lang="fr-BE" dirty="0"/>
              <a:t> </a:t>
            </a:r>
            <a:r>
              <a:rPr lang="fr-BE" dirty="0" smtClean="0"/>
              <a:t>Déporté</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C</a:t>
            </a:r>
          </a:p>
          <a:p>
            <a:pPr algn="ctr"/>
            <a:r>
              <a:rPr lang="fr-BE" dirty="0" smtClean="0"/>
              <a:t>Tombe 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872439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324</a:t>
            </a:fld>
            <a:endParaRPr lang="fr-BE" dirty="0"/>
          </a:p>
        </p:txBody>
      </p:sp>
      <p:sp>
        <p:nvSpPr>
          <p:cNvPr id="5" name="ZoneTexte 4"/>
          <p:cNvSpPr txBox="1"/>
          <p:nvPr/>
        </p:nvSpPr>
        <p:spPr>
          <a:xfrm>
            <a:off x="1243891" y="779526"/>
            <a:ext cx="4287537" cy="1200329"/>
          </a:xfrm>
          <a:prstGeom prst="rect">
            <a:avLst/>
          </a:prstGeom>
          <a:noFill/>
        </p:spPr>
        <p:txBody>
          <a:bodyPr wrap="square" rtlCol="0">
            <a:spAutoFit/>
          </a:bodyPr>
          <a:lstStyle/>
          <a:p>
            <a:r>
              <a:rPr lang="fr-BE" sz="7200" dirty="0" smtClean="0">
                <a:latin typeface="French Script MT" panose="03020402040607040605" pitchFamily="66" charset="0"/>
              </a:rPr>
              <a:t>Georges Sibille </a:t>
            </a:r>
            <a:endParaRPr lang="fr-BE" sz="7200" dirty="0">
              <a:latin typeface="French Script MT" panose="03020402040607040605" pitchFamily="66" charset="0"/>
            </a:endParaRPr>
          </a:p>
        </p:txBody>
      </p:sp>
      <p:sp>
        <p:nvSpPr>
          <p:cNvPr id="6" name="ZoneTexte 5"/>
          <p:cNvSpPr txBox="1"/>
          <p:nvPr/>
        </p:nvSpPr>
        <p:spPr>
          <a:xfrm>
            <a:off x="1605416" y="2217376"/>
            <a:ext cx="3564486" cy="2031325"/>
          </a:xfrm>
          <a:prstGeom prst="rect">
            <a:avLst/>
          </a:prstGeom>
          <a:noFill/>
        </p:spPr>
        <p:txBody>
          <a:bodyPr wrap="square" rtlCol="0">
            <a:spAutoFit/>
          </a:bodyPr>
          <a:lstStyle/>
          <a:p>
            <a:pPr algn="ctr"/>
            <a:r>
              <a:rPr lang="fr-BE" dirty="0" smtClean="0"/>
              <a:t>Né en 1911– 33 ans</a:t>
            </a:r>
          </a:p>
          <a:p>
            <a:pPr algn="ctr"/>
            <a:r>
              <a:rPr lang="fr-BE" dirty="0" smtClean="0"/>
              <a:t>Décédé le 7 décembre 1944</a:t>
            </a:r>
            <a:endParaRPr lang="fr-BE" dirty="0"/>
          </a:p>
          <a:p>
            <a:pPr algn="ctr"/>
            <a:r>
              <a:rPr lang="fr-BE" dirty="0"/>
              <a:t>Inhumé </a:t>
            </a:r>
            <a:r>
              <a:rPr lang="fr-BE" dirty="0" smtClean="0"/>
              <a:t>à </a:t>
            </a:r>
            <a:r>
              <a:rPr lang="fr-BE" dirty="0" err="1" smtClean="0"/>
              <a:t>Robermont</a:t>
            </a:r>
            <a:r>
              <a:rPr lang="fr-BE" dirty="0" smtClean="0"/>
              <a:t> en 1947</a:t>
            </a:r>
          </a:p>
          <a:p>
            <a:pPr algn="ctr"/>
            <a:r>
              <a:rPr lang="fr-BE" dirty="0" smtClean="0"/>
              <a:t>Epoux de Madame Martin</a:t>
            </a:r>
          </a:p>
          <a:p>
            <a:pPr algn="ctr"/>
            <a:endParaRPr lang="fr-BE" dirty="0"/>
          </a:p>
          <a:p>
            <a:pPr algn="ctr"/>
            <a:r>
              <a:rPr lang="fr-BE" dirty="0" smtClean="0"/>
              <a:t>Régiment: ?</a:t>
            </a:r>
          </a:p>
          <a:p>
            <a:pPr algn="ctr"/>
            <a:r>
              <a:rPr lang="fr-BE" dirty="0" smtClean="0"/>
              <a:t>Statut: Prisonnier politique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C</a:t>
            </a:r>
          </a:p>
          <a:p>
            <a:pPr algn="ctr"/>
            <a:r>
              <a:rPr lang="fr-BE" dirty="0" smtClean="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0685425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325</a:t>
            </a:fld>
            <a:endParaRPr lang="fr-BE" dirty="0"/>
          </a:p>
        </p:txBody>
      </p:sp>
      <p:sp>
        <p:nvSpPr>
          <p:cNvPr id="5" name="ZoneTexte 4"/>
          <p:cNvSpPr txBox="1"/>
          <p:nvPr/>
        </p:nvSpPr>
        <p:spPr>
          <a:xfrm>
            <a:off x="1426071" y="775281"/>
            <a:ext cx="3923178" cy="1200329"/>
          </a:xfrm>
          <a:prstGeom prst="rect">
            <a:avLst/>
          </a:prstGeom>
          <a:noFill/>
        </p:spPr>
        <p:txBody>
          <a:bodyPr wrap="square" rtlCol="0">
            <a:spAutoFit/>
          </a:bodyPr>
          <a:lstStyle/>
          <a:p>
            <a:r>
              <a:rPr lang="fr-BE" sz="7200" dirty="0" smtClean="0">
                <a:latin typeface="French Script MT" panose="03020402040607040605" pitchFamily="66" charset="0"/>
              </a:rPr>
              <a:t>François Stas </a:t>
            </a:r>
            <a:endParaRPr lang="fr-BE" sz="7200" dirty="0">
              <a:latin typeface="French Script MT" panose="03020402040607040605" pitchFamily="66" charset="0"/>
            </a:endParaRP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smtClean="0"/>
              <a:t>Né en 1914 – 28 ans</a:t>
            </a:r>
          </a:p>
          <a:p>
            <a:pPr algn="ctr"/>
            <a:r>
              <a:rPr lang="fr-BE" dirty="0" smtClean="0"/>
              <a:t>Décédé le 15 juin 1942</a:t>
            </a:r>
            <a:endParaRPr lang="fr-BE" dirty="0"/>
          </a:p>
          <a:p>
            <a:pPr algn="ctr"/>
            <a:r>
              <a:rPr lang="fr-BE" dirty="0"/>
              <a:t>Inhumé </a:t>
            </a:r>
            <a:r>
              <a:rPr lang="fr-BE" dirty="0" smtClean="0"/>
              <a:t>à </a:t>
            </a:r>
            <a:r>
              <a:rPr lang="fr-BE" dirty="0" err="1" smtClean="0"/>
              <a:t>Robermont</a:t>
            </a:r>
            <a:r>
              <a:rPr lang="fr-BE" dirty="0" smtClean="0"/>
              <a:t> en 1947</a:t>
            </a:r>
          </a:p>
          <a:p>
            <a:pPr algn="ctr"/>
            <a:r>
              <a:rPr lang="fr-BE" dirty="0" smtClean="0"/>
              <a:t>Epoux de ?</a:t>
            </a:r>
          </a:p>
          <a:p>
            <a:pPr algn="ctr"/>
            <a:endParaRPr lang="fr-BE" dirty="0"/>
          </a:p>
          <a:p>
            <a:pPr algn="ctr"/>
            <a:r>
              <a:rPr lang="fr-BE" dirty="0" smtClean="0"/>
              <a:t>Régiment: ?</a:t>
            </a:r>
          </a:p>
          <a:p>
            <a:pPr algn="ctr"/>
            <a:r>
              <a:rPr lang="fr-BE" dirty="0" smtClean="0"/>
              <a:t>Statut: Prisonnier politique</a:t>
            </a:r>
            <a:r>
              <a:rPr lang="fr-BE" dirty="0"/>
              <a:t> </a:t>
            </a:r>
            <a:r>
              <a:rPr lang="fr-BE" dirty="0" smtClean="0"/>
              <a:t>Déporté</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C</a:t>
            </a:r>
          </a:p>
          <a:p>
            <a:pPr algn="ctr"/>
            <a:r>
              <a:rPr lang="fr-BE" dirty="0" smtClean="0"/>
              <a:t>Tombe </a:t>
            </a:r>
            <a:r>
              <a:rPr lang="fr-BE" dirty="0"/>
              <a:t>3</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91472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326</a:t>
            </a:fld>
            <a:endParaRPr lang="fr-BE" dirty="0"/>
          </a:p>
        </p:txBody>
      </p:sp>
      <p:sp>
        <p:nvSpPr>
          <p:cNvPr id="5" name="ZoneTexte 4"/>
          <p:cNvSpPr txBox="1"/>
          <p:nvPr/>
        </p:nvSpPr>
        <p:spPr>
          <a:xfrm>
            <a:off x="825534" y="712720"/>
            <a:ext cx="5124251" cy="1200329"/>
          </a:xfrm>
          <a:prstGeom prst="rect">
            <a:avLst/>
          </a:prstGeom>
          <a:noFill/>
        </p:spPr>
        <p:txBody>
          <a:bodyPr wrap="square" rtlCol="0">
            <a:spAutoFit/>
          </a:bodyPr>
          <a:lstStyle/>
          <a:p>
            <a:r>
              <a:rPr lang="fr-BE" sz="7200" dirty="0" smtClean="0">
                <a:latin typeface="French Script MT" panose="03020402040607040605" pitchFamily="66" charset="0"/>
              </a:rPr>
              <a:t>René </a:t>
            </a:r>
            <a:r>
              <a:rPr lang="fr-BE" sz="7200" dirty="0" err="1" smtClean="0">
                <a:latin typeface="French Script MT" panose="03020402040607040605" pitchFamily="66" charset="0"/>
              </a:rPr>
              <a:t>Thiernagant</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smtClean="0"/>
              <a:t>Né en 1908 – 36 ans</a:t>
            </a:r>
          </a:p>
          <a:p>
            <a:pPr algn="ctr"/>
            <a:r>
              <a:rPr lang="fr-BE" dirty="0" smtClean="0"/>
              <a:t>Décédé le 11 novembre 1944</a:t>
            </a:r>
            <a:endParaRPr lang="fr-BE" dirty="0"/>
          </a:p>
          <a:p>
            <a:pPr algn="ctr"/>
            <a:r>
              <a:rPr lang="fr-BE" dirty="0"/>
              <a:t>Inhumé </a:t>
            </a:r>
            <a:r>
              <a:rPr lang="fr-BE" dirty="0" smtClean="0"/>
              <a:t>à </a:t>
            </a:r>
            <a:r>
              <a:rPr lang="fr-BE" dirty="0" err="1" smtClean="0"/>
              <a:t>Robermont</a:t>
            </a:r>
            <a:r>
              <a:rPr lang="fr-BE" dirty="0" smtClean="0"/>
              <a:t> en 1948</a:t>
            </a:r>
          </a:p>
          <a:p>
            <a:pPr algn="ctr"/>
            <a:r>
              <a:rPr lang="fr-BE" dirty="0" smtClean="0"/>
              <a:t>Célibataire</a:t>
            </a:r>
          </a:p>
          <a:p>
            <a:pPr algn="ctr"/>
            <a:endParaRPr lang="fr-BE" dirty="0"/>
          </a:p>
          <a:p>
            <a:pPr algn="ctr"/>
            <a:r>
              <a:rPr lang="fr-BE" dirty="0" smtClean="0"/>
              <a:t>Régiment: ?</a:t>
            </a:r>
          </a:p>
          <a:p>
            <a:pPr algn="ctr"/>
            <a:r>
              <a:rPr lang="fr-BE" dirty="0" smtClean="0"/>
              <a:t>Statut: Prisonnier politique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C</a:t>
            </a:r>
          </a:p>
          <a:p>
            <a:pPr algn="ctr"/>
            <a:r>
              <a:rPr lang="fr-BE" dirty="0" smtClean="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4044400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327</a:t>
            </a:fld>
            <a:endParaRPr lang="fr-BE" dirty="0"/>
          </a:p>
        </p:txBody>
      </p:sp>
      <p:sp>
        <p:nvSpPr>
          <p:cNvPr id="5" name="ZoneTexte 4"/>
          <p:cNvSpPr txBox="1"/>
          <p:nvPr/>
        </p:nvSpPr>
        <p:spPr>
          <a:xfrm>
            <a:off x="1251165" y="779526"/>
            <a:ext cx="4272990" cy="1200329"/>
          </a:xfrm>
          <a:prstGeom prst="rect">
            <a:avLst/>
          </a:prstGeom>
          <a:noFill/>
        </p:spPr>
        <p:txBody>
          <a:bodyPr wrap="square" rtlCol="0">
            <a:spAutoFit/>
          </a:bodyPr>
          <a:lstStyle/>
          <a:p>
            <a:r>
              <a:rPr lang="fr-BE" sz="7200" dirty="0" smtClean="0">
                <a:latin typeface="French Script MT" panose="03020402040607040605" pitchFamily="66" charset="0"/>
              </a:rPr>
              <a:t>Henri </a:t>
            </a:r>
            <a:r>
              <a:rPr lang="fr-BE" sz="7200" dirty="0" err="1" smtClean="0">
                <a:latin typeface="French Script MT" panose="03020402040607040605" pitchFamily="66" charset="0"/>
              </a:rPr>
              <a:t>Vanoest</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smtClean="0"/>
              <a:t>Né en 1902– 43 ans</a:t>
            </a:r>
          </a:p>
          <a:p>
            <a:pPr algn="ctr"/>
            <a:r>
              <a:rPr lang="fr-BE" dirty="0" smtClean="0"/>
              <a:t>Décédé le 10 mars 1945</a:t>
            </a:r>
            <a:endParaRPr lang="fr-BE" dirty="0"/>
          </a:p>
          <a:p>
            <a:pPr algn="ctr"/>
            <a:r>
              <a:rPr lang="fr-BE" dirty="0"/>
              <a:t>Inhumé </a:t>
            </a:r>
            <a:r>
              <a:rPr lang="fr-BE" dirty="0" smtClean="0"/>
              <a:t>à </a:t>
            </a:r>
            <a:r>
              <a:rPr lang="fr-BE" dirty="0" err="1" smtClean="0"/>
              <a:t>Robermont</a:t>
            </a:r>
            <a:r>
              <a:rPr lang="fr-BE" dirty="0" smtClean="0"/>
              <a:t> en 1947</a:t>
            </a:r>
          </a:p>
          <a:p>
            <a:pPr algn="ctr"/>
            <a:r>
              <a:rPr lang="fr-BE" dirty="0" smtClean="0"/>
              <a:t>Epoux de Madame </a:t>
            </a:r>
            <a:r>
              <a:rPr lang="fr-BE" dirty="0" err="1" smtClean="0"/>
              <a:t>Watelle</a:t>
            </a:r>
            <a:endParaRPr lang="fr-BE" dirty="0" smtClean="0"/>
          </a:p>
          <a:p>
            <a:pPr algn="ctr"/>
            <a:endParaRPr lang="fr-BE" dirty="0"/>
          </a:p>
          <a:p>
            <a:pPr algn="ctr"/>
            <a:r>
              <a:rPr lang="fr-BE" dirty="0" smtClean="0"/>
              <a:t>Régiment: ?</a:t>
            </a:r>
          </a:p>
          <a:p>
            <a:pPr algn="ctr"/>
            <a:r>
              <a:rPr lang="fr-BE" dirty="0" smtClean="0"/>
              <a:t>Statut: Prisonnier politique</a:t>
            </a:r>
            <a:r>
              <a:rPr lang="fr-BE" dirty="0"/>
              <a:t> </a:t>
            </a:r>
            <a:r>
              <a:rPr lang="fr-BE" dirty="0" smtClean="0"/>
              <a:t>Déporté</a:t>
            </a:r>
          </a:p>
        </p:txBody>
      </p:sp>
      <p:sp>
        <p:nvSpPr>
          <p:cNvPr id="11" name="ZoneTexte 10"/>
          <p:cNvSpPr txBox="1"/>
          <p:nvPr/>
        </p:nvSpPr>
        <p:spPr>
          <a:xfrm>
            <a:off x="7212684" y="3127196"/>
            <a:ext cx="2738682" cy="923330"/>
          </a:xfrm>
          <a:prstGeom prst="rect">
            <a:avLst/>
          </a:prstGeom>
          <a:noFill/>
        </p:spPr>
        <p:txBody>
          <a:bodyPr wrap="square" rtlCol="0">
            <a:spAutoFit/>
          </a:bodyPr>
          <a:lstStyle/>
          <a:p>
            <a:pPr algn="ctr"/>
            <a:r>
              <a:rPr lang="fr-BE" dirty="0" smtClean="0"/>
              <a:t>Parcelle 163 – C</a:t>
            </a:r>
          </a:p>
          <a:p>
            <a:pPr algn="ctr"/>
            <a:r>
              <a:rPr lang="fr-BE" dirty="0" smtClean="0"/>
              <a:t>N° de la plaque: 1449  </a:t>
            </a:r>
          </a:p>
          <a:p>
            <a:pPr algn="ctr"/>
            <a:r>
              <a:rPr lang="fr-BE" dirty="0" smtClean="0"/>
              <a:t>Tombe 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497781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328</a:t>
            </a:fld>
            <a:endParaRPr lang="fr-BE" dirty="0"/>
          </a:p>
        </p:txBody>
      </p:sp>
      <p:sp>
        <p:nvSpPr>
          <p:cNvPr id="5" name="ZoneTexte 4"/>
          <p:cNvSpPr txBox="1"/>
          <p:nvPr/>
        </p:nvSpPr>
        <p:spPr>
          <a:xfrm>
            <a:off x="1634170" y="778034"/>
            <a:ext cx="3506980" cy="1200329"/>
          </a:xfrm>
          <a:prstGeom prst="rect">
            <a:avLst/>
          </a:prstGeom>
          <a:noFill/>
        </p:spPr>
        <p:txBody>
          <a:bodyPr wrap="square" rtlCol="0">
            <a:spAutoFit/>
          </a:bodyPr>
          <a:lstStyle/>
          <a:p>
            <a:r>
              <a:rPr lang="fr-BE" sz="7200" dirty="0" smtClean="0">
                <a:latin typeface="French Script MT" panose="03020402040607040605" pitchFamily="66" charset="0"/>
              </a:rPr>
              <a:t>Pierre </a:t>
            </a:r>
            <a:r>
              <a:rPr lang="fr-BE" sz="7200" dirty="0" err="1" smtClean="0">
                <a:latin typeface="French Script MT" panose="03020402040607040605" pitchFamily="66" charset="0"/>
              </a:rPr>
              <a:t>Vliex</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smtClean="0"/>
              <a:t>Né en 1906 – 37 ans</a:t>
            </a:r>
          </a:p>
          <a:p>
            <a:pPr algn="ctr"/>
            <a:r>
              <a:rPr lang="fr-BE" dirty="0" smtClean="0"/>
              <a:t>Décédé le 8 juin 1943</a:t>
            </a:r>
            <a:endParaRPr lang="fr-BE" dirty="0"/>
          </a:p>
          <a:p>
            <a:pPr algn="ctr"/>
            <a:r>
              <a:rPr lang="fr-BE" dirty="0"/>
              <a:t>Inhumé </a:t>
            </a:r>
            <a:r>
              <a:rPr lang="fr-BE" dirty="0" smtClean="0"/>
              <a:t>à </a:t>
            </a:r>
            <a:r>
              <a:rPr lang="fr-BE" dirty="0" err="1" smtClean="0"/>
              <a:t>Robermont</a:t>
            </a:r>
            <a:r>
              <a:rPr lang="fr-BE" dirty="0" smtClean="0"/>
              <a:t> en 1948</a:t>
            </a:r>
          </a:p>
          <a:p>
            <a:pPr algn="ctr"/>
            <a:r>
              <a:rPr lang="fr-BE" dirty="0" smtClean="0"/>
              <a:t>Epoux de Madame Moens</a:t>
            </a:r>
          </a:p>
          <a:p>
            <a:pPr algn="ctr"/>
            <a:endParaRPr lang="fr-BE" dirty="0"/>
          </a:p>
          <a:p>
            <a:pPr algn="ctr"/>
            <a:r>
              <a:rPr lang="fr-BE" dirty="0" smtClean="0"/>
              <a:t>Régiment: ?</a:t>
            </a:r>
          </a:p>
          <a:p>
            <a:pPr algn="ctr"/>
            <a:r>
              <a:rPr lang="fr-BE" dirty="0" smtClean="0"/>
              <a:t>Statut: Prisonnier politique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C</a:t>
            </a:r>
          </a:p>
          <a:p>
            <a:pPr algn="ctr"/>
            <a:r>
              <a:rPr lang="fr-BE" dirty="0" smtClean="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1174441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normAutofit lnSpcReduction="10000"/>
          </a:bodyPr>
          <a:lstStyle/>
          <a:p>
            <a:fld id="{F3DBC0B5-7AF0-4C72-BAA1-305516A547BF}" type="slidenum">
              <a:rPr lang="fr-BE" smtClean="0"/>
              <a:t>329</a:t>
            </a:fld>
            <a:endParaRPr lang="fr-BE" dirty="0"/>
          </a:p>
        </p:txBody>
      </p:sp>
      <p:pic>
        <p:nvPicPr>
          <p:cNvPr id="3" name="Image 2"/>
          <p:cNvPicPr>
            <a:picLocks noChangeAspect="1"/>
          </p:cNvPicPr>
          <p:nvPr/>
        </p:nvPicPr>
        <p:blipFill>
          <a:blip r:embed="rId2"/>
          <a:stretch>
            <a:fillRect/>
          </a:stretch>
        </p:blipFill>
        <p:spPr>
          <a:xfrm rot="-5400000">
            <a:off x="3498215" y="-330770"/>
            <a:ext cx="6210300" cy="7659237"/>
          </a:xfrm>
          <a:prstGeom prst="rect">
            <a:avLst/>
          </a:prstGeom>
        </p:spPr>
      </p:pic>
      <p:sp>
        <p:nvSpPr>
          <p:cNvPr id="5" name="ZoneTexte 4"/>
          <p:cNvSpPr txBox="1"/>
          <p:nvPr/>
        </p:nvSpPr>
        <p:spPr>
          <a:xfrm>
            <a:off x="1279757" y="685799"/>
            <a:ext cx="861774" cy="5626100"/>
          </a:xfrm>
          <a:prstGeom prst="rect">
            <a:avLst/>
          </a:prstGeom>
          <a:noFill/>
        </p:spPr>
        <p:txBody>
          <a:bodyPr vert="vert270" wrap="square" rtlCol="0">
            <a:spAutoFit/>
          </a:bodyPr>
          <a:lstStyle/>
          <a:p>
            <a:pPr algn="ctr"/>
            <a:r>
              <a:rPr lang="fr-BE" sz="4400" dirty="0" smtClean="0">
                <a:latin typeface="Blackadder ITC" panose="04020505051007020D02" pitchFamily="82" charset="0"/>
              </a:rPr>
              <a:t>Parcelle 163 - 2</a:t>
            </a:r>
            <a:endParaRPr lang="fr-BE" sz="4400" dirty="0">
              <a:latin typeface="Blackadder ITC" panose="04020505051007020D02" pitchFamily="82" charset="0"/>
            </a:endParaRPr>
          </a:p>
        </p:txBody>
      </p:sp>
    </p:spTree>
    <p:extLst>
      <p:ext uri="{BB962C8B-B14F-4D97-AF65-F5344CB8AC3E}">
        <p14:creationId xmlns:p14="http://schemas.microsoft.com/office/powerpoint/2010/main" val="25132696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33</a:t>
            </a:fld>
            <a:endParaRPr lang="fr-BE" dirty="0"/>
          </a:p>
        </p:txBody>
      </p:sp>
      <p:sp>
        <p:nvSpPr>
          <p:cNvPr id="5" name="ZoneTexte 4"/>
          <p:cNvSpPr txBox="1"/>
          <p:nvPr/>
        </p:nvSpPr>
        <p:spPr>
          <a:xfrm>
            <a:off x="1171560" y="779526"/>
            <a:ext cx="4102637" cy="1200329"/>
          </a:xfrm>
          <a:prstGeom prst="rect">
            <a:avLst/>
          </a:prstGeom>
          <a:noFill/>
        </p:spPr>
        <p:txBody>
          <a:bodyPr wrap="square" rtlCol="0">
            <a:spAutoFit/>
          </a:bodyPr>
          <a:lstStyle/>
          <a:p>
            <a:r>
              <a:rPr lang="fr-BE" sz="7200" dirty="0" smtClean="0">
                <a:latin typeface="French Script MT" panose="03020402040607040605" pitchFamily="66" charset="0"/>
              </a:rPr>
              <a:t>Joseph Jacobs</a:t>
            </a:r>
            <a:endParaRPr lang="fr-BE" sz="7200" dirty="0">
              <a:latin typeface="French Script MT" panose="03020402040607040605" pitchFamily="66" charset="0"/>
            </a:endParaRPr>
          </a:p>
        </p:txBody>
      </p:sp>
      <p:sp>
        <p:nvSpPr>
          <p:cNvPr id="6" name="ZoneTexte 5"/>
          <p:cNvSpPr txBox="1"/>
          <p:nvPr/>
        </p:nvSpPr>
        <p:spPr>
          <a:xfrm>
            <a:off x="1506761" y="2365967"/>
            <a:ext cx="3432238" cy="2031325"/>
          </a:xfrm>
          <a:prstGeom prst="rect">
            <a:avLst/>
          </a:prstGeom>
          <a:noFill/>
        </p:spPr>
        <p:txBody>
          <a:bodyPr wrap="square" rtlCol="0">
            <a:spAutoFit/>
          </a:bodyPr>
          <a:lstStyle/>
          <a:p>
            <a:pPr algn="ctr"/>
            <a:r>
              <a:rPr lang="fr-BE" dirty="0" smtClean="0"/>
              <a:t>Né le ? – 58 ans</a:t>
            </a:r>
          </a:p>
          <a:p>
            <a:pPr algn="ctr"/>
            <a:r>
              <a:rPr lang="fr-BE" dirty="0" smtClean="0"/>
              <a:t>Décédé le ?</a:t>
            </a:r>
          </a:p>
          <a:p>
            <a:pPr algn="ctr"/>
            <a:r>
              <a:rPr lang="fr-BE" dirty="0" smtClean="0"/>
              <a:t>Inhumé le 8 mars 1944</a:t>
            </a:r>
          </a:p>
          <a:p>
            <a:pPr algn="ctr"/>
            <a:r>
              <a:rPr lang="fr-BE" dirty="0" smtClean="0"/>
              <a:t>Époux de: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381882" y="3265695"/>
            <a:ext cx="2400285" cy="646331"/>
          </a:xfrm>
          <a:prstGeom prst="rect">
            <a:avLst/>
          </a:prstGeom>
          <a:noFill/>
        </p:spPr>
        <p:txBody>
          <a:bodyPr wrap="square" rtlCol="0">
            <a:spAutoFit/>
          </a:bodyPr>
          <a:lstStyle/>
          <a:p>
            <a:pPr algn="ctr"/>
            <a:r>
              <a:rPr lang="fr-BE" dirty="0" smtClean="0"/>
              <a:t>Parcelle 163 - A</a:t>
            </a:r>
          </a:p>
          <a:p>
            <a:pPr algn="ctr"/>
            <a:r>
              <a:rPr lang="fr-BE" dirty="0" smtClean="0"/>
              <a:t>Tombe 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889052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330</a:t>
            </a:fld>
            <a:endParaRPr lang="fr-BE" dirty="0"/>
          </a:p>
        </p:txBody>
      </p:sp>
      <p:sp>
        <p:nvSpPr>
          <p:cNvPr id="5" name="ZoneTexte 4"/>
          <p:cNvSpPr txBox="1"/>
          <p:nvPr/>
        </p:nvSpPr>
        <p:spPr>
          <a:xfrm>
            <a:off x="554587" y="712720"/>
            <a:ext cx="4853949" cy="1200329"/>
          </a:xfrm>
          <a:prstGeom prst="rect">
            <a:avLst/>
          </a:prstGeom>
          <a:noFill/>
        </p:spPr>
        <p:txBody>
          <a:bodyPr wrap="square" rtlCol="0">
            <a:spAutoFit/>
          </a:bodyPr>
          <a:lstStyle/>
          <a:p>
            <a:r>
              <a:rPr lang="fr-BE" sz="7200" dirty="0" smtClean="0">
                <a:latin typeface="French Script MT" panose="03020402040607040605" pitchFamily="66" charset="0"/>
              </a:rPr>
              <a:t>Jean-Pierre </a:t>
            </a:r>
            <a:r>
              <a:rPr lang="fr-BE" sz="7200" dirty="0" err="1" smtClean="0">
                <a:latin typeface="French Script MT" panose="03020402040607040605" pitchFamily="66" charset="0"/>
              </a:rPr>
              <a:t>Aerts</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smtClean="0"/>
              <a:t>Né le 29 avril 1893 – 25 ans</a:t>
            </a:r>
          </a:p>
          <a:p>
            <a:pPr algn="ctr"/>
            <a:r>
              <a:rPr lang="fr-BE" dirty="0" smtClean="0"/>
              <a:t>Décédé le </a:t>
            </a:r>
            <a:r>
              <a:rPr lang="fr-BE" dirty="0"/>
              <a:t>5</a:t>
            </a:r>
            <a:r>
              <a:rPr lang="fr-BE" dirty="0" smtClean="0"/>
              <a:t> </a:t>
            </a:r>
            <a:r>
              <a:rPr lang="fr-BE" dirty="0"/>
              <a:t>décembre 1918 </a:t>
            </a:r>
          </a:p>
          <a:p>
            <a:pPr algn="ctr"/>
            <a:r>
              <a:rPr lang="fr-BE" dirty="0" smtClean="0"/>
              <a:t>Inhumé le 25 décembre 1918</a:t>
            </a:r>
          </a:p>
          <a:p>
            <a:pPr algn="ctr"/>
            <a:r>
              <a:rPr lang="fr-BE" dirty="0" smtClean="0"/>
              <a:t>Epoux de ?</a:t>
            </a:r>
          </a:p>
          <a:p>
            <a:pPr algn="ctr"/>
            <a:endParaRPr lang="fr-BE" dirty="0"/>
          </a:p>
          <a:p>
            <a:pPr algn="ctr"/>
            <a:r>
              <a:rPr lang="fr-BE" dirty="0" smtClean="0"/>
              <a:t>Régiment: </a:t>
            </a:r>
            <a:r>
              <a:rPr lang="fr-BE" dirty="0"/>
              <a:t>3</a:t>
            </a:r>
            <a:r>
              <a:rPr lang="fr-BE" baseline="30000" dirty="0" smtClean="0"/>
              <a:t>e</a:t>
            </a:r>
            <a:r>
              <a:rPr lang="fr-BE" dirty="0" smtClean="0"/>
              <a:t> Chasseurs à Pied</a:t>
            </a:r>
          </a:p>
          <a:p>
            <a:pPr algn="ctr"/>
            <a:r>
              <a:rPr lang="fr-BE" dirty="0" smtClean="0"/>
              <a:t>Statut: Soldat 4Cie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30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710880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331</a:t>
            </a:fld>
            <a:endParaRPr lang="fr-BE" dirty="0"/>
          </a:p>
        </p:txBody>
      </p:sp>
      <p:sp>
        <p:nvSpPr>
          <p:cNvPr id="5" name="ZoneTexte 4"/>
          <p:cNvSpPr txBox="1"/>
          <p:nvPr/>
        </p:nvSpPr>
        <p:spPr>
          <a:xfrm>
            <a:off x="805282" y="779526"/>
            <a:ext cx="4352560" cy="1200329"/>
          </a:xfrm>
          <a:prstGeom prst="rect">
            <a:avLst/>
          </a:prstGeom>
          <a:noFill/>
        </p:spPr>
        <p:txBody>
          <a:bodyPr wrap="square" rtlCol="0">
            <a:spAutoFit/>
          </a:bodyPr>
          <a:lstStyle/>
          <a:p>
            <a:r>
              <a:rPr lang="fr-BE" sz="7200" dirty="0" smtClean="0">
                <a:latin typeface="French Script MT" panose="03020402040607040605" pitchFamily="66" charset="0"/>
              </a:rPr>
              <a:t>Léonard Albert</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smtClean="0"/>
              <a:t>Né 9 juillet 1893– 21 ans</a:t>
            </a:r>
          </a:p>
          <a:p>
            <a:pPr algn="ctr"/>
            <a:r>
              <a:rPr lang="fr-BE" dirty="0" smtClean="0"/>
              <a:t>Décédé le 20 </a:t>
            </a:r>
            <a:r>
              <a:rPr lang="fr-BE" dirty="0"/>
              <a:t>octobre 1914 </a:t>
            </a:r>
          </a:p>
          <a:p>
            <a:pPr algn="ctr"/>
            <a:r>
              <a:rPr lang="fr-BE" dirty="0" smtClean="0"/>
              <a:t>Inhumé</a:t>
            </a:r>
          </a:p>
          <a:p>
            <a:pPr algn="ctr"/>
            <a:r>
              <a:rPr lang="fr-BE" dirty="0" smtClean="0"/>
              <a:t>Epoux de ?</a:t>
            </a:r>
          </a:p>
          <a:p>
            <a:pPr algn="ctr"/>
            <a:endParaRPr lang="fr-BE" dirty="0"/>
          </a:p>
          <a:p>
            <a:pPr algn="ctr"/>
            <a:r>
              <a:rPr lang="fr-BE" dirty="0" smtClean="0"/>
              <a:t>Régiment: 14</a:t>
            </a:r>
            <a:r>
              <a:rPr lang="fr-BE" baseline="30000" dirty="0" smtClean="0"/>
              <a:t>e</a:t>
            </a:r>
            <a:r>
              <a:rPr lang="fr-BE" dirty="0" smtClean="0"/>
              <a:t> de Ligne, 1bn, 1Cie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73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853787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332</a:t>
            </a:fld>
            <a:endParaRPr lang="fr-BE" dirty="0"/>
          </a:p>
        </p:txBody>
      </p:sp>
      <p:sp>
        <p:nvSpPr>
          <p:cNvPr id="5" name="ZoneTexte 4"/>
          <p:cNvSpPr txBox="1"/>
          <p:nvPr/>
        </p:nvSpPr>
        <p:spPr>
          <a:xfrm>
            <a:off x="842436" y="775281"/>
            <a:ext cx="4278252" cy="1200329"/>
          </a:xfrm>
          <a:prstGeom prst="rect">
            <a:avLst/>
          </a:prstGeom>
          <a:noFill/>
        </p:spPr>
        <p:txBody>
          <a:bodyPr wrap="square" rtlCol="0">
            <a:spAutoFit/>
          </a:bodyPr>
          <a:lstStyle/>
          <a:p>
            <a:r>
              <a:rPr lang="fr-BE" sz="7200" dirty="0" smtClean="0">
                <a:latin typeface="French Script MT" panose="03020402040607040605" pitchFamily="66" charset="0"/>
              </a:rPr>
              <a:t>Ghislain </a:t>
            </a:r>
            <a:r>
              <a:rPr lang="fr-BE" sz="7200" dirty="0" err="1" smtClean="0">
                <a:latin typeface="French Script MT" panose="03020402040607040605" pitchFamily="66" charset="0"/>
              </a:rPr>
              <a:t>Balza</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smtClean="0"/>
              <a:t>Né le 26 mars 1890 – 24 ans</a:t>
            </a:r>
          </a:p>
          <a:p>
            <a:pPr algn="ctr"/>
            <a:r>
              <a:rPr lang="fr-BE" dirty="0" smtClean="0"/>
              <a:t>Décédé le 7 </a:t>
            </a:r>
            <a:r>
              <a:rPr lang="fr-BE" dirty="0"/>
              <a:t>août </a:t>
            </a:r>
            <a:r>
              <a:rPr lang="fr-BE" dirty="0" smtClean="0"/>
              <a:t>1914</a:t>
            </a:r>
            <a:endParaRPr lang="fr-BE" dirty="0"/>
          </a:p>
          <a:p>
            <a:pPr algn="ctr"/>
            <a:r>
              <a:rPr lang="fr-BE" dirty="0"/>
              <a:t>Inhumé </a:t>
            </a:r>
            <a:r>
              <a:rPr lang="fr-BE" dirty="0" smtClean="0"/>
              <a:t>le </a:t>
            </a:r>
            <a:r>
              <a:rPr lang="fr-BE" dirty="0"/>
              <a:t>?</a:t>
            </a:r>
            <a:endParaRPr lang="fr-BE" dirty="0" smtClean="0"/>
          </a:p>
          <a:p>
            <a:pPr algn="ctr"/>
            <a:r>
              <a:rPr lang="fr-BE" dirty="0" smtClean="0"/>
              <a:t>Epoux de ?</a:t>
            </a:r>
          </a:p>
          <a:p>
            <a:pPr algn="ctr"/>
            <a:endParaRPr lang="fr-BE" dirty="0"/>
          </a:p>
          <a:p>
            <a:pPr algn="ctr"/>
            <a:r>
              <a:rPr lang="fr-BE" dirty="0" smtClean="0"/>
              <a:t>Régiment: 9</a:t>
            </a:r>
            <a:r>
              <a:rPr lang="fr-BE" baseline="30000" dirty="0" smtClean="0"/>
              <a:t>e</a:t>
            </a:r>
            <a:r>
              <a:rPr lang="fr-BE" dirty="0" smtClean="0"/>
              <a:t> de Ligne</a:t>
            </a:r>
          </a:p>
          <a:p>
            <a:pPr algn="ctr"/>
            <a:r>
              <a:rPr lang="fr-BE" dirty="0" smtClean="0"/>
              <a:t>Statut: Soldat Mat 55983</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41782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333</a:t>
            </a:fld>
            <a:endParaRPr lang="fr-BE" dirty="0"/>
          </a:p>
        </p:txBody>
      </p:sp>
      <p:sp>
        <p:nvSpPr>
          <p:cNvPr id="5" name="ZoneTexte 4"/>
          <p:cNvSpPr txBox="1"/>
          <p:nvPr/>
        </p:nvSpPr>
        <p:spPr>
          <a:xfrm>
            <a:off x="628011" y="779526"/>
            <a:ext cx="4707102" cy="1200329"/>
          </a:xfrm>
          <a:prstGeom prst="rect">
            <a:avLst/>
          </a:prstGeom>
          <a:noFill/>
        </p:spPr>
        <p:txBody>
          <a:bodyPr wrap="square" rtlCol="0">
            <a:spAutoFit/>
          </a:bodyPr>
          <a:lstStyle/>
          <a:p>
            <a:r>
              <a:rPr lang="fr-BE" sz="7200" dirty="0" smtClean="0">
                <a:latin typeface="French Script MT" panose="03020402040607040605" pitchFamily="66" charset="0"/>
              </a:rPr>
              <a:t>Henri Beauduin</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smtClean="0"/>
              <a:t>Né le 17 juin 1892 – 24 ans</a:t>
            </a:r>
          </a:p>
          <a:p>
            <a:pPr algn="ctr"/>
            <a:r>
              <a:rPr lang="fr-BE" dirty="0" smtClean="0"/>
              <a:t>Décédé le 18 </a:t>
            </a:r>
            <a:r>
              <a:rPr lang="fr-BE" dirty="0"/>
              <a:t>avril 1917 </a:t>
            </a:r>
          </a:p>
          <a:p>
            <a:pPr algn="ctr"/>
            <a:r>
              <a:rPr lang="fr-BE" dirty="0"/>
              <a:t>Inhumé </a:t>
            </a:r>
            <a:r>
              <a:rPr lang="fr-BE" dirty="0" smtClean="0"/>
              <a:t>le</a:t>
            </a:r>
          </a:p>
          <a:p>
            <a:pPr algn="ctr"/>
            <a:r>
              <a:rPr lang="fr-BE" dirty="0" smtClean="0"/>
              <a:t>Epoux de Madame </a:t>
            </a:r>
            <a:r>
              <a:rPr lang="fr-BE" dirty="0" err="1" smtClean="0"/>
              <a:t>Houyoux</a:t>
            </a:r>
            <a:endParaRPr lang="fr-BE" dirty="0" smtClean="0"/>
          </a:p>
          <a:p>
            <a:pPr algn="ctr"/>
            <a:endParaRPr lang="fr-BE" dirty="0"/>
          </a:p>
          <a:p>
            <a:pPr algn="ctr"/>
            <a:r>
              <a:rPr lang="fr-BE" dirty="0" smtClean="0"/>
              <a:t>Régiment: 11</a:t>
            </a:r>
            <a:r>
              <a:rPr lang="fr-BE" baseline="30000" dirty="0" smtClean="0"/>
              <a:t>e</a:t>
            </a:r>
            <a:r>
              <a:rPr lang="fr-BE" dirty="0" smtClean="0"/>
              <a:t> de Ligne</a:t>
            </a:r>
          </a:p>
          <a:p>
            <a:pPr algn="ctr"/>
            <a:r>
              <a:rPr lang="fr-BE" dirty="0" smtClean="0"/>
              <a:t>Statut: Soldat Mat 84896</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76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948394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334</a:t>
            </a:fld>
            <a:endParaRPr lang="fr-BE" dirty="0"/>
          </a:p>
        </p:txBody>
      </p:sp>
      <p:sp>
        <p:nvSpPr>
          <p:cNvPr id="5" name="ZoneTexte 4"/>
          <p:cNvSpPr txBox="1"/>
          <p:nvPr/>
        </p:nvSpPr>
        <p:spPr>
          <a:xfrm>
            <a:off x="1417806" y="812530"/>
            <a:ext cx="3749322" cy="1200329"/>
          </a:xfrm>
          <a:prstGeom prst="rect">
            <a:avLst/>
          </a:prstGeom>
          <a:noFill/>
        </p:spPr>
        <p:txBody>
          <a:bodyPr wrap="square" rtlCol="0">
            <a:spAutoFit/>
          </a:bodyPr>
          <a:lstStyle/>
          <a:p>
            <a:r>
              <a:rPr lang="fr-BE" sz="7200" dirty="0" smtClean="0">
                <a:latin typeface="French Script MT" panose="03020402040607040605" pitchFamily="66" charset="0"/>
              </a:rPr>
              <a:t>Pierre </a:t>
            </a:r>
            <a:r>
              <a:rPr lang="fr-BE" sz="7200" dirty="0" err="1" smtClean="0">
                <a:latin typeface="French Script MT" panose="03020402040607040605" pitchFamily="66" charset="0"/>
              </a:rPr>
              <a:t>Bloem</a:t>
            </a:r>
            <a:endParaRPr lang="fr-BE" sz="7200" dirty="0">
              <a:latin typeface="French Script MT" panose="03020402040607040605" pitchFamily="66" charset="0"/>
            </a:endParaRPr>
          </a:p>
        </p:txBody>
      </p:sp>
      <p:sp>
        <p:nvSpPr>
          <p:cNvPr id="6" name="ZoneTexte 5"/>
          <p:cNvSpPr txBox="1"/>
          <p:nvPr/>
        </p:nvSpPr>
        <p:spPr>
          <a:xfrm>
            <a:off x="1393316" y="2226030"/>
            <a:ext cx="3798303" cy="2031325"/>
          </a:xfrm>
          <a:prstGeom prst="rect">
            <a:avLst/>
          </a:prstGeom>
          <a:noFill/>
        </p:spPr>
        <p:txBody>
          <a:bodyPr wrap="square" rtlCol="0">
            <a:spAutoFit/>
          </a:bodyPr>
          <a:lstStyle/>
          <a:p>
            <a:pPr algn="ctr"/>
            <a:r>
              <a:rPr lang="fr-BE" dirty="0" smtClean="0"/>
              <a:t>Né le 23 mars 1887 – 27 ans</a:t>
            </a:r>
          </a:p>
          <a:p>
            <a:pPr algn="ctr"/>
            <a:r>
              <a:rPr lang="fr-BE" dirty="0" smtClean="0"/>
              <a:t>Décédé le 26 </a:t>
            </a:r>
            <a:r>
              <a:rPr lang="fr-BE" dirty="0"/>
              <a:t>août 1914</a:t>
            </a:r>
          </a:p>
          <a:p>
            <a:pPr algn="ctr"/>
            <a:r>
              <a:rPr lang="fr-BE" dirty="0" smtClean="0"/>
              <a:t>Inhumé le ?</a:t>
            </a:r>
          </a:p>
          <a:p>
            <a:pPr algn="ctr"/>
            <a:r>
              <a:rPr lang="fr-BE" dirty="0" smtClean="0"/>
              <a:t>Epoux de ?</a:t>
            </a:r>
          </a:p>
          <a:p>
            <a:pPr algn="ctr"/>
            <a:endParaRPr lang="fr-BE" dirty="0"/>
          </a:p>
          <a:p>
            <a:pPr algn="ctr"/>
            <a:r>
              <a:rPr lang="fr-BE" dirty="0" smtClean="0"/>
              <a:t>Régiment: Artillerie de Forteresse</a:t>
            </a:r>
          </a:p>
          <a:p>
            <a:pPr algn="ctr"/>
            <a:r>
              <a:rPr lang="fr-BE" dirty="0" smtClean="0"/>
              <a:t>Statut: Soldat Mat 33848</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56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772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671486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335</a:t>
            </a:fld>
            <a:endParaRPr lang="fr-BE" dirty="0"/>
          </a:p>
        </p:txBody>
      </p:sp>
      <p:sp>
        <p:nvSpPr>
          <p:cNvPr id="5" name="ZoneTexte 4"/>
          <p:cNvSpPr txBox="1"/>
          <p:nvPr/>
        </p:nvSpPr>
        <p:spPr>
          <a:xfrm>
            <a:off x="1048004" y="714534"/>
            <a:ext cx="3837747" cy="1200329"/>
          </a:xfrm>
          <a:prstGeom prst="rect">
            <a:avLst/>
          </a:prstGeom>
          <a:noFill/>
        </p:spPr>
        <p:txBody>
          <a:bodyPr wrap="square" rtlCol="0">
            <a:spAutoFit/>
          </a:bodyPr>
          <a:lstStyle/>
          <a:p>
            <a:r>
              <a:rPr lang="fr-BE" sz="7200" dirty="0" smtClean="0">
                <a:latin typeface="French Script MT" panose="03020402040607040605" pitchFamily="66" charset="0"/>
              </a:rPr>
              <a:t>Jean </a:t>
            </a:r>
            <a:r>
              <a:rPr lang="fr-BE" sz="7200" dirty="0" err="1" smtClean="0">
                <a:latin typeface="French Script MT" panose="03020402040607040605" pitchFamily="66" charset="0"/>
              </a:rPr>
              <a:t>Bollette</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048004" y="2320406"/>
            <a:ext cx="3798303" cy="2031325"/>
          </a:xfrm>
          <a:prstGeom prst="rect">
            <a:avLst/>
          </a:prstGeom>
          <a:noFill/>
        </p:spPr>
        <p:txBody>
          <a:bodyPr wrap="square" rtlCol="0">
            <a:spAutoFit/>
          </a:bodyPr>
          <a:lstStyle/>
          <a:p>
            <a:pPr algn="ctr"/>
            <a:r>
              <a:rPr lang="fr-BE" dirty="0" smtClean="0"/>
              <a:t>Né le 27 avril 1890 – 24 ans</a:t>
            </a:r>
          </a:p>
          <a:p>
            <a:pPr algn="ctr"/>
            <a:r>
              <a:rPr lang="fr-BE" dirty="0" smtClean="0"/>
              <a:t>Décédé le </a:t>
            </a:r>
            <a:r>
              <a:rPr lang="fr-BE" dirty="0"/>
              <a:t>8 août 1914 </a:t>
            </a:r>
          </a:p>
          <a:p>
            <a:pPr algn="ctr"/>
            <a:r>
              <a:rPr lang="fr-BE" dirty="0"/>
              <a:t>Inhumé </a:t>
            </a:r>
            <a:r>
              <a:rPr lang="fr-BE" dirty="0" smtClean="0"/>
              <a:t>le ?</a:t>
            </a:r>
          </a:p>
          <a:p>
            <a:pPr algn="ctr"/>
            <a:r>
              <a:rPr lang="fr-BE" dirty="0" smtClean="0"/>
              <a:t>Epoux de ?</a:t>
            </a:r>
          </a:p>
          <a:p>
            <a:pPr algn="ctr"/>
            <a:endParaRPr lang="fr-BE" dirty="0"/>
          </a:p>
          <a:p>
            <a:pPr algn="ctr"/>
            <a:r>
              <a:rPr lang="fr-BE" dirty="0" smtClean="0"/>
              <a:t>Régiment: 14</a:t>
            </a:r>
            <a:r>
              <a:rPr lang="fr-BE" baseline="30000" dirty="0" smtClean="0"/>
              <a:t>e</a:t>
            </a:r>
            <a:r>
              <a:rPr lang="fr-BE" dirty="0" smtClean="0"/>
              <a:t> de Ligne</a:t>
            </a:r>
          </a:p>
          <a:p>
            <a:pPr algn="ctr"/>
            <a:r>
              <a:rPr lang="fr-BE" dirty="0" smtClean="0"/>
              <a:t>Statut: Soldat Mat 24255</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6267"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4693101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336</a:t>
            </a:fld>
            <a:endParaRPr lang="fr-BE" dirty="0"/>
          </a:p>
        </p:txBody>
      </p:sp>
      <p:sp>
        <p:nvSpPr>
          <p:cNvPr id="5" name="ZoneTexte 4"/>
          <p:cNvSpPr txBox="1"/>
          <p:nvPr/>
        </p:nvSpPr>
        <p:spPr>
          <a:xfrm>
            <a:off x="984413" y="779526"/>
            <a:ext cx="4806493" cy="1200329"/>
          </a:xfrm>
          <a:prstGeom prst="rect">
            <a:avLst/>
          </a:prstGeom>
          <a:noFill/>
        </p:spPr>
        <p:txBody>
          <a:bodyPr wrap="square" rtlCol="0">
            <a:spAutoFit/>
          </a:bodyPr>
          <a:lstStyle/>
          <a:p>
            <a:r>
              <a:rPr lang="fr-BE" sz="7200" dirty="0" smtClean="0">
                <a:latin typeface="French Script MT" panose="03020402040607040605" pitchFamily="66" charset="0"/>
              </a:rPr>
              <a:t>Edouard </a:t>
            </a:r>
            <a:r>
              <a:rPr lang="fr-BE" sz="7200" dirty="0" err="1" smtClean="0">
                <a:latin typeface="French Script MT" panose="03020402040607040605" pitchFamily="66" charset="0"/>
              </a:rPr>
              <a:t>Breyeur</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smtClean="0"/>
              <a:t>Né le ? – ?</a:t>
            </a:r>
          </a:p>
          <a:p>
            <a:pPr algn="ctr"/>
            <a:r>
              <a:rPr lang="fr-BE" dirty="0" smtClean="0"/>
              <a:t>Décédé le 8 </a:t>
            </a:r>
            <a:r>
              <a:rPr lang="fr-BE" dirty="0"/>
              <a:t>août 1914</a:t>
            </a:r>
          </a:p>
          <a:p>
            <a:pPr algn="ctr"/>
            <a:r>
              <a:rPr lang="fr-BE" dirty="0"/>
              <a:t>Inhumé </a:t>
            </a:r>
            <a:r>
              <a:rPr lang="fr-BE" dirty="0" smtClean="0"/>
              <a:t>le ?</a:t>
            </a:r>
          </a:p>
          <a:p>
            <a:pPr algn="ctr"/>
            <a:r>
              <a:rPr lang="fr-BE" dirty="0" smtClean="0"/>
              <a:t>Epoux de ?</a:t>
            </a:r>
          </a:p>
          <a:p>
            <a:pPr algn="ctr"/>
            <a:endParaRPr lang="fr-BE" dirty="0"/>
          </a:p>
          <a:p>
            <a:pPr algn="ctr"/>
            <a:r>
              <a:rPr lang="fr-BE" dirty="0" smtClean="0"/>
              <a:t>Régiment: 14</a:t>
            </a:r>
            <a:r>
              <a:rPr lang="fr-BE" baseline="30000" dirty="0" smtClean="0"/>
              <a:t>e</a:t>
            </a:r>
            <a:r>
              <a:rPr lang="fr-BE" dirty="0" smtClean="0"/>
              <a:t> de Ligne</a:t>
            </a:r>
          </a:p>
          <a:p>
            <a:pPr algn="ctr"/>
            <a:r>
              <a:rPr lang="fr-BE" dirty="0" smtClean="0"/>
              <a:t>Statut: Soldat - Mat 2646</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657020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337</a:t>
            </a:fld>
            <a:endParaRPr lang="fr-BE" dirty="0"/>
          </a:p>
        </p:txBody>
      </p:sp>
      <p:sp>
        <p:nvSpPr>
          <p:cNvPr id="5" name="ZoneTexte 4"/>
          <p:cNvSpPr txBox="1"/>
          <p:nvPr/>
        </p:nvSpPr>
        <p:spPr>
          <a:xfrm>
            <a:off x="538966" y="705125"/>
            <a:ext cx="5361465" cy="1200329"/>
          </a:xfrm>
          <a:prstGeom prst="rect">
            <a:avLst/>
          </a:prstGeom>
          <a:noFill/>
        </p:spPr>
        <p:txBody>
          <a:bodyPr wrap="square" rtlCol="0">
            <a:spAutoFit/>
          </a:bodyPr>
          <a:lstStyle/>
          <a:p>
            <a:r>
              <a:rPr lang="fr-BE" sz="7200" dirty="0" smtClean="0">
                <a:latin typeface="French Script MT" panose="03020402040607040605" pitchFamily="66" charset="0"/>
              </a:rPr>
              <a:t>Joseph </a:t>
            </a:r>
            <a:r>
              <a:rPr lang="fr-BE" sz="7200" dirty="0" err="1" smtClean="0">
                <a:latin typeface="French Script MT" panose="03020402040607040605" pitchFamily="66" charset="0"/>
              </a:rPr>
              <a:t>Clarembaux</a:t>
            </a:r>
            <a:endParaRPr lang="fr-BE" sz="7200" dirty="0">
              <a:latin typeface="French Script MT" panose="03020402040607040605" pitchFamily="66" charset="0"/>
            </a:endParaRPr>
          </a:p>
        </p:txBody>
      </p:sp>
      <p:sp>
        <p:nvSpPr>
          <p:cNvPr id="6" name="ZoneTexte 5"/>
          <p:cNvSpPr txBox="1"/>
          <p:nvPr/>
        </p:nvSpPr>
        <p:spPr>
          <a:xfrm>
            <a:off x="1320549" y="2111533"/>
            <a:ext cx="3798303" cy="2031325"/>
          </a:xfrm>
          <a:prstGeom prst="rect">
            <a:avLst/>
          </a:prstGeom>
          <a:noFill/>
        </p:spPr>
        <p:txBody>
          <a:bodyPr wrap="square" rtlCol="0">
            <a:spAutoFit/>
          </a:bodyPr>
          <a:lstStyle/>
          <a:p>
            <a:pPr algn="ctr"/>
            <a:r>
              <a:rPr lang="fr-BE" dirty="0" smtClean="0"/>
              <a:t>Né le 6 août 1892 – 22 ans</a:t>
            </a:r>
          </a:p>
          <a:p>
            <a:pPr algn="ctr"/>
            <a:r>
              <a:rPr lang="fr-BE" dirty="0" smtClean="0"/>
              <a:t>Décédé </a:t>
            </a:r>
            <a:r>
              <a:rPr lang="fr-BE" dirty="0"/>
              <a:t>le </a:t>
            </a:r>
            <a:r>
              <a:rPr lang="fr-BE" dirty="0" smtClean="0"/>
              <a:t>18 </a:t>
            </a:r>
            <a:r>
              <a:rPr lang="fr-BE" dirty="0"/>
              <a:t>août 1914</a:t>
            </a:r>
          </a:p>
          <a:p>
            <a:pPr algn="ctr"/>
            <a:r>
              <a:rPr lang="fr-BE" dirty="0" smtClean="0"/>
              <a:t>Inhumé à </a:t>
            </a:r>
            <a:r>
              <a:rPr lang="fr-BE" dirty="0" err="1" smtClean="0"/>
              <a:t>Robermont</a:t>
            </a:r>
            <a:r>
              <a:rPr lang="fr-BE" dirty="0" smtClean="0"/>
              <a:t> le 5 février 1915 </a:t>
            </a:r>
          </a:p>
          <a:p>
            <a:pPr algn="ctr"/>
            <a:r>
              <a:rPr lang="fr-BE" dirty="0" smtClean="0"/>
              <a:t>Epoux de ?</a:t>
            </a:r>
          </a:p>
          <a:p>
            <a:pPr algn="ctr"/>
            <a:endParaRPr lang="fr-BE" dirty="0"/>
          </a:p>
          <a:p>
            <a:pPr algn="ctr"/>
            <a:r>
              <a:rPr lang="fr-BE" dirty="0" smtClean="0"/>
              <a:t>Régiment: 22</a:t>
            </a:r>
            <a:r>
              <a:rPr lang="fr-BE" baseline="30000" dirty="0" smtClean="0"/>
              <a:t>e</a:t>
            </a:r>
            <a:r>
              <a:rPr lang="fr-BE" dirty="0" smtClean="0"/>
              <a:t> de Ligne, 2Bn, 2Cie</a:t>
            </a:r>
          </a:p>
          <a:p>
            <a:pPr algn="ctr"/>
            <a:r>
              <a:rPr lang="fr-BE" dirty="0" smtClean="0"/>
              <a:t>Statut: Soldat – Mat 58439</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50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954"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8770779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338</a:t>
            </a:fld>
            <a:endParaRPr lang="fr-BE" dirty="0"/>
          </a:p>
        </p:txBody>
      </p:sp>
      <p:sp>
        <p:nvSpPr>
          <p:cNvPr id="5" name="ZoneTexte 4"/>
          <p:cNvSpPr txBox="1"/>
          <p:nvPr/>
        </p:nvSpPr>
        <p:spPr>
          <a:xfrm>
            <a:off x="1300860" y="779526"/>
            <a:ext cx="4173595" cy="1200329"/>
          </a:xfrm>
          <a:prstGeom prst="rect">
            <a:avLst/>
          </a:prstGeom>
          <a:noFill/>
        </p:spPr>
        <p:txBody>
          <a:bodyPr wrap="square" rtlCol="0">
            <a:spAutoFit/>
          </a:bodyPr>
          <a:lstStyle/>
          <a:p>
            <a:r>
              <a:rPr lang="fr-BE" sz="7200" dirty="0">
                <a:latin typeface="French Script MT" panose="03020402040607040605" pitchFamily="66" charset="0"/>
              </a:rPr>
              <a:t> </a:t>
            </a:r>
            <a:r>
              <a:rPr lang="fr-BE" sz="7200" dirty="0" smtClean="0">
                <a:latin typeface="French Script MT" panose="03020402040607040605" pitchFamily="66" charset="0"/>
              </a:rPr>
              <a:t>Pierre </a:t>
            </a:r>
            <a:r>
              <a:rPr lang="fr-BE" sz="7200" dirty="0" err="1" smtClean="0">
                <a:latin typeface="French Script MT" panose="03020402040607040605" pitchFamily="66" charset="0"/>
              </a:rPr>
              <a:t>Clerens</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488507" y="2320406"/>
            <a:ext cx="3798303" cy="2031325"/>
          </a:xfrm>
          <a:prstGeom prst="rect">
            <a:avLst/>
          </a:prstGeom>
          <a:noFill/>
        </p:spPr>
        <p:txBody>
          <a:bodyPr wrap="square" rtlCol="0">
            <a:spAutoFit/>
          </a:bodyPr>
          <a:lstStyle/>
          <a:p>
            <a:pPr algn="ctr"/>
            <a:r>
              <a:rPr lang="fr-BE" dirty="0" smtClean="0"/>
              <a:t>Né le 5 octobre 1886 – 27 ans</a:t>
            </a:r>
          </a:p>
          <a:p>
            <a:pPr algn="ctr"/>
            <a:r>
              <a:rPr lang="fr-BE" dirty="0" smtClean="0"/>
              <a:t>Décédé le 8 août 1914</a:t>
            </a:r>
            <a:endParaRPr lang="fr-BE" dirty="0"/>
          </a:p>
          <a:p>
            <a:pPr algn="ctr"/>
            <a:r>
              <a:rPr lang="fr-BE" dirty="0"/>
              <a:t>Inhumé </a:t>
            </a:r>
            <a:r>
              <a:rPr lang="fr-BE" dirty="0" smtClean="0"/>
              <a:t>le ?</a:t>
            </a:r>
          </a:p>
          <a:p>
            <a:pPr algn="ctr"/>
            <a:r>
              <a:rPr lang="fr-BE" dirty="0" smtClean="0"/>
              <a:t>Epoux de ?</a:t>
            </a:r>
          </a:p>
          <a:p>
            <a:pPr algn="ctr"/>
            <a:endParaRPr lang="fr-BE" dirty="0"/>
          </a:p>
          <a:p>
            <a:pPr algn="ctr"/>
            <a:r>
              <a:rPr lang="fr-BE" dirty="0" smtClean="0"/>
              <a:t>Régiment: 1</a:t>
            </a:r>
            <a:r>
              <a:rPr lang="fr-BE" baseline="30000" dirty="0" smtClean="0"/>
              <a:t>er</a:t>
            </a:r>
            <a:r>
              <a:rPr lang="fr-BE" dirty="0" smtClean="0"/>
              <a:t> Chasseurs à Pied</a:t>
            </a:r>
          </a:p>
          <a:p>
            <a:pPr algn="ctr"/>
            <a:r>
              <a:rPr lang="fr-BE" dirty="0" smtClean="0"/>
              <a:t>Statut: Soldat 22752</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564707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339</a:t>
            </a:fld>
            <a:endParaRPr lang="fr-BE" dirty="0"/>
          </a:p>
        </p:txBody>
      </p:sp>
      <p:sp>
        <p:nvSpPr>
          <p:cNvPr id="5" name="ZoneTexte 4"/>
          <p:cNvSpPr txBox="1"/>
          <p:nvPr/>
        </p:nvSpPr>
        <p:spPr>
          <a:xfrm>
            <a:off x="1541560" y="689134"/>
            <a:ext cx="3692195" cy="1200329"/>
          </a:xfrm>
          <a:prstGeom prst="rect">
            <a:avLst/>
          </a:prstGeom>
          <a:noFill/>
        </p:spPr>
        <p:txBody>
          <a:bodyPr wrap="square" rtlCol="0">
            <a:spAutoFit/>
          </a:bodyPr>
          <a:lstStyle/>
          <a:p>
            <a:r>
              <a:rPr lang="fr-BE" sz="7200" dirty="0" smtClean="0">
                <a:latin typeface="French Script MT" panose="03020402040607040605" pitchFamily="66" charset="0"/>
              </a:rPr>
              <a:t>Gabriel Colin </a:t>
            </a:r>
            <a:endParaRPr lang="fr-BE" sz="7200" dirty="0">
              <a:latin typeface="French Script MT" panose="03020402040607040605" pitchFamily="66" charset="0"/>
            </a:endParaRPr>
          </a:p>
        </p:txBody>
      </p:sp>
      <p:sp>
        <p:nvSpPr>
          <p:cNvPr id="6" name="ZoneTexte 5"/>
          <p:cNvSpPr txBox="1"/>
          <p:nvPr/>
        </p:nvSpPr>
        <p:spPr>
          <a:xfrm>
            <a:off x="1372382" y="2250032"/>
            <a:ext cx="4030550" cy="2031325"/>
          </a:xfrm>
          <a:prstGeom prst="rect">
            <a:avLst/>
          </a:prstGeom>
          <a:noFill/>
        </p:spPr>
        <p:txBody>
          <a:bodyPr wrap="square" rtlCol="0">
            <a:spAutoFit/>
          </a:bodyPr>
          <a:lstStyle/>
          <a:p>
            <a:pPr algn="ctr"/>
            <a:r>
              <a:rPr lang="fr-BE" dirty="0" smtClean="0"/>
              <a:t>Né le 15 janvier 1893 – 21 ans</a:t>
            </a:r>
          </a:p>
          <a:p>
            <a:pPr algn="ctr"/>
            <a:r>
              <a:rPr lang="fr-BE" dirty="0" smtClean="0"/>
              <a:t>Décédé le 6 août 1914</a:t>
            </a:r>
            <a:endParaRPr lang="fr-BE" dirty="0"/>
          </a:p>
          <a:p>
            <a:pPr algn="ctr"/>
            <a:r>
              <a:rPr lang="fr-BE" dirty="0"/>
              <a:t>Inhumé </a:t>
            </a:r>
            <a:r>
              <a:rPr lang="fr-BE" dirty="0" smtClean="0"/>
              <a:t>le </a:t>
            </a:r>
            <a:r>
              <a:rPr lang="fr-BE" dirty="0"/>
              <a:t>?</a:t>
            </a:r>
            <a:r>
              <a:rPr lang="fr-BE" dirty="0" smtClean="0"/>
              <a:t> </a:t>
            </a:r>
          </a:p>
          <a:p>
            <a:pPr algn="ctr"/>
            <a:r>
              <a:rPr lang="fr-BE" dirty="0" smtClean="0"/>
              <a:t>Epoux de ?</a:t>
            </a:r>
          </a:p>
          <a:p>
            <a:pPr algn="ctr"/>
            <a:endParaRPr lang="fr-BE" dirty="0"/>
          </a:p>
          <a:p>
            <a:pPr algn="ctr"/>
            <a:r>
              <a:rPr lang="fr-BE" dirty="0" smtClean="0"/>
              <a:t>Régiment: 1</a:t>
            </a:r>
            <a:r>
              <a:rPr lang="fr-BE" baseline="30000" dirty="0" smtClean="0"/>
              <a:t>er</a:t>
            </a:r>
            <a:r>
              <a:rPr lang="fr-BE" dirty="0" smtClean="0"/>
              <a:t> Chasseurs à Pied, 2Bn, 1Cie</a:t>
            </a:r>
          </a:p>
          <a:p>
            <a:pPr algn="ctr"/>
            <a:r>
              <a:rPr lang="fr-BE" dirty="0" smtClean="0"/>
              <a:t>Statut: Soldat Mat 28122</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3203940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34</a:t>
            </a:fld>
            <a:endParaRPr lang="fr-BE" dirty="0"/>
          </a:p>
        </p:txBody>
      </p:sp>
      <p:sp>
        <p:nvSpPr>
          <p:cNvPr id="5" name="ZoneTexte 4"/>
          <p:cNvSpPr txBox="1"/>
          <p:nvPr/>
        </p:nvSpPr>
        <p:spPr>
          <a:xfrm>
            <a:off x="566312" y="779526"/>
            <a:ext cx="5813224" cy="1200329"/>
          </a:xfrm>
          <a:prstGeom prst="rect">
            <a:avLst/>
          </a:prstGeom>
          <a:noFill/>
        </p:spPr>
        <p:txBody>
          <a:bodyPr wrap="square" rtlCol="0">
            <a:spAutoFit/>
          </a:bodyPr>
          <a:lstStyle/>
          <a:p>
            <a:r>
              <a:rPr lang="fr-BE" sz="7200" dirty="0" smtClean="0">
                <a:latin typeface="French Script MT" panose="03020402040607040605" pitchFamily="66" charset="0"/>
              </a:rPr>
              <a:t>François </a:t>
            </a:r>
            <a:r>
              <a:rPr lang="fr-BE" sz="7200" dirty="0" err="1" smtClean="0">
                <a:latin typeface="French Script MT" panose="03020402040607040605" pitchFamily="66" charset="0"/>
              </a:rPr>
              <a:t>Keesmekers</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50 ans</a:t>
            </a:r>
          </a:p>
          <a:p>
            <a:pPr algn="ctr"/>
            <a:r>
              <a:rPr lang="fr-BE" dirty="0" smtClean="0"/>
              <a:t>Décédé le ?</a:t>
            </a:r>
          </a:p>
          <a:p>
            <a:pPr algn="ctr"/>
            <a:r>
              <a:rPr lang="fr-BE" dirty="0" smtClean="0"/>
              <a:t>Inhumé le 28 juillet 1946</a:t>
            </a:r>
          </a:p>
          <a:p>
            <a:pPr algn="ctr"/>
            <a:r>
              <a:rPr lang="fr-BE" dirty="0" smtClean="0"/>
              <a:t>Epoux de Madame Maréchal</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a:t>
            </a:r>
          </a:p>
          <a:p>
            <a:pPr algn="ctr"/>
            <a:r>
              <a:rPr lang="fr-BE" dirty="0" smtClean="0"/>
              <a:t>Tombe 66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704279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340</a:t>
            </a:fld>
            <a:endParaRPr lang="fr-BE" dirty="0"/>
          </a:p>
        </p:txBody>
      </p:sp>
      <p:sp>
        <p:nvSpPr>
          <p:cNvPr id="5" name="ZoneTexte 4"/>
          <p:cNvSpPr txBox="1"/>
          <p:nvPr/>
        </p:nvSpPr>
        <p:spPr>
          <a:xfrm>
            <a:off x="668437" y="705125"/>
            <a:ext cx="4626250" cy="1200329"/>
          </a:xfrm>
          <a:prstGeom prst="rect">
            <a:avLst/>
          </a:prstGeom>
          <a:noFill/>
        </p:spPr>
        <p:txBody>
          <a:bodyPr wrap="square" rtlCol="0">
            <a:spAutoFit/>
          </a:bodyPr>
          <a:lstStyle/>
          <a:p>
            <a:r>
              <a:rPr lang="fr-BE" sz="7200" dirty="0" smtClean="0">
                <a:latin typeface="French Script MT" panose="03020402040607040605" pitchFamily="66" charset="0"/>
              </a:rPr>
              <a:t>Auguste Coppens </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smtClean="0"/>
              <a:t>Né le 15 janvier 1893 – 21 ans</a:t>
            </a:r>
          </a:p>
          <a:p>
            <a:pPr algn="ctr"/>
            <a:r>
              <a:rPr lang="fr-BE" dirty="0" smtClean="0"/>
              <a:t>Décédé le 6 août 1914</a:t>
            </a:r>
            <a:endParaRPr lang="fr-BE" dirty="0"/>
          </a:p>
          <a:p>
            <a:pPr algn="ctr"/>
            <a:r>
              <a:rPr lang="fr-BE" dirty="0"/>
              <a:t>Inhumé </a:t>
            </a:r>
            <a:r>
              <a:rPr lang="fr-BE" dirty="0" smtClean="0"/>
              <a:t>le 28 décembre 1918 </a:t>
            </a:r>
          </a:p>
          <a:p>
            <a:pPr algn="ctr"/>
            <a:r>
              <a:rPr lang="fr-BE" dirty="0" smtClean="0"/>
              <a:t>Epoux de ?</a:t>
            </a:r>
          </a:p>
          <a:p>
            <a:pPr algn="ctr"/>
            <a:endParaRPr lang="fr-BE" dirty="0"/>
          </a:p>
          <a:p>
            <a:pPr algn="ctr"/>
            <a:r>
              <a:rPr lang="fr-BE" dirty="0" smtClean="0"/>
              <a:t>Régiment: 1</a:t>
            </a:r>
            <a:r>
              <a:rPr lang="fr-BE" baseline="30000" dirty="0" smtClean="0"/>
              <a:t>er</a:t>
            </a:r>
            <a:r>
              <a:rPr lang="fr-BE" dirty="0" smtClean="0"/>
              <a:t> Chasseurs à Pied</a:t>
            </a:r>
          </a:p>
          <a:p>
            <a:pPr algn="ctr"/>
            <a:r>
              <a:rPr lang="fr-BE" dirty="0" smtClean="0"/>
              <a:t>Statut: Soldat 9Bn 6Cie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869130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341</a:t>
            </a:fld>
            <a:endParaRPr lang="fr-BE" dirty="0"/>
          </a:p>
        </p:txBody>
      </p:sp>
      <p:sp>
        <p:nvSpPr>
          <p:cNvPr id="5" name="ZoneTexte 4"/>
          <p:cNvSpPr txBox="1"/>
          <p:nvPr/>
        </p:nvSpPr>
        <p:spPr>
          <a:xfrm>
            <a:off x="1051853" y="779526"/>
            <a:ext cx="4671610" cy="1200329"/>
          </a:xfrm>
          <a:prstGeom prst="rect">
            <a:avLst/>
          </a:prstGeom>
          <a:noFill/>
        </p:spPr>
        <p:txBody>
          <a:bodyPr wrap="square" rtlCol="0">
            <a:spAutoFit/>
          </a:bodyPr>
          <a:lstStyle/>
          <a:p>
            <a:r>
              <a:rPr lang="fr-BE" sz="7200" dirty="0" smtClean="0">
                <a:latin typeface="French Script MT" panose="03020402040607040605" pitchFamily="66" charset="0"/>
              </a:rPr>
              <a:t>Albert Coppieters </a:t>
            </a:r>
            <a:endParaRPr lang="fr-BE" sz="7200" dirty="0">
              <a:latin typeface="French Script MT" panose="03020402040607040605" pitchFamily="66" charset="0"/>
            </a:endParaRPr>
          </a:p>
        </p:txBody>
      </p:sp>
      <p:sp>
        <p:nvSpPr>
          <p:cNvPr id="6" name="ZoneTexte 5"/>
          <p:cNvSpPr txBox="1"/>
          <p:nvPr/>
        </p:nvSpPr>
        <p:spPr>
          <a:xfrm>
            <a:off x="1488507" y="2320406"/>
            <a:ext cx="3798303" cy="2031325"/>
          </a:xfrm>
          <a:prstGeom prst="rect">
            <a:avLst/>
          </a:prstGeom>
          <a:noFill/>
        </p:spPr>
        <p:txBody>
          <a:bodyPr wrap="square" rtlCol="0">
            <a:spAutoFit/>
          </a:bodyPr>
          <a:lstStyle/>
          <a:p>
            <a:pPr algn="ctr"/>
            <a:r>
              <a:rPr lang="fr-BE" dirty="0" smtClean="0"/>
              <a:t>Né le 21 décembre 1892 – 21 ans</a:t>
            </a:r>
          </a:p>
          <a:p>
            <a:pPr algn="ctr"/>
            <a:r>
              <a:rPr lang="fr-BE" dirty="0" smtClean="0"/>
              <a:t>Décédé le 26 </a:t>
            </a:r>
            <a:r>
              <a:rPr lang="fr-BE" dirty="0"/>
              <a:t>octobre 1914</a:t>
            </a:r>
          </a:p>
          <a:p>
            <a:pPr algn="ctr"/>
            <a:r>
              <a:rPr lang="fr-BE" dirty="0"/>
              <a:t>Inhumé </a:t>
            </a:r>
            <a:r>
              <a:rPr lang="fr-BE" dirty="0" smtClean="0"/>
              <a:t>le ?</a:t>
            </a:r>
          </a:p>
          <a:p>
            <a:pPr algn="ctr"/>
            <a:r>
              <a:rPr lang="fr-BE" dirty="0" smtClean="0"/>
              <a:t>Epoux de ?</a:t>
            </a:r>
          </a:p>
          <a:p>
            <a:pPr algn="ctr"/>
            <a:endParaRPr lang="fr-BE" dirty="0"/>
          </a:p>
          <a:p>
            <a:pPr algn="ctr"/>
            <a:r>
              <a:rPr lang="fr-BE" dirty="0" smtClean="0"/>
              <a:t>Régiment: 9</a:t>
            </a:r>
            <a:r>
              <a:rPr lang="fr-BE" baseline="30000" dirty="0" smtClean="0"/>
              <a:t>e</a:t>
            </a:r>
            <a:r>
              <a:rPr lang="fr-BE" dirty="0" smtClean="0"/>
              <a:t> de Ligne</a:t>
            </a:r>
          </a:p>
          <a:p>
            <a:pPr algn="ctr"/>
            <a:r>
              <a:rPr lang="fr-BE" dirty="0" smtClean="0"/>
              <a:t>Statut: Sergent Mat 56463</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a:t>
            </a:r>
            <a:r>
              <a:rPr lang="fr-BE" dirty="0"/>
              <a:t>9</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059889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342</a:t>
            </a:fld>
            <a:endParaRPr lang="fr-BE" dirty="0"/>
          </a:p>
        </p:txBody>
      </p:sp>
      <p:sp>
        <p:nvSpPr>
          <p:cNvPr id="5" name="ZoneTexte 4"/>
          <p:cNvSpPr txBox="1"/>
          <p:nvPr/>
        </p:nvSpPr>
        <p:spPr>
          <a:xfrm>
            <a:off x="133773" y="786166"/>
            <a:ext cx="7078911" cy="1200329"/>
          </a:xfrm>
          <a:prstGeom prst="rect">
            <a:avLst/>
          </a:prstGeom>
          <a:noFill/>
        </p:spPr>
        <p:txBody>
          <a:bodyPr wrap="square" rtlCol="0">
            <a:spAutoFit/>
          </a:bodyPr>
          <a:lstStyle/>
          <a:p>
            <a:r>
              <a:rPr lang="fr-BE" sz="7200" dirty="0" smtClean="0">
                <a:latin typeface="French Script MT" panose="03020402040607040605" pitchFamily="66" charset="0"/>
              </a:rPr>
              <a:t>Jean-Baptiste </a:t>
            </a:r>
            <a:r>
              <a:rPr lang="fr-BE" sz="7200" dirty="0" err="1" smtClean="0">
                <a:latin typeface="French Script MT" panose="03020402040607040605" pitchFamily="66" charset="0"/>
              </a:rPr>
              <a:t>Coussement</a:t>
            </a:r>
            <a:endParaRPr lang="fr-BE" sz="7200" dirty="0">
              <a:latin typeface="French Script MT" panose="03020402040607040605" pitchFamily="66" charset="0"/>
            </a:endParaRPr>
          </a:p>
        </p:txBody>
      </p:sp>
      <p:sp>
        <p:nvSpPr>
          <p:cNvPr id="6" name="ZoneTexte 5"/>
          <p:cNvSpPr txBox="1"/>
          <p:nvPr/>
        </p:nvSpPr>
        <p:spPr>
          <a:xfrm>
            <a:off x="1393316" y="2226030"/>
            <a:ext cx="3798303" cy="2031325"/>
          </a:xfrm>
          <a:prstGeom prst="rect">
            <a:avLst/>
          </a:prstGeom>
          <a:noFill/>
        </p:spPr>
        <p:txBody>
          <a:bodyPr wrap="square" rtlCol="0">
            <a:spAutoFit/>
          </a:bodyPr>
          <a:lstStyle/>
          <a:p>
            <a:pPr algn="ctr"/>
            <a:r>
              <a:rPr lang="fr-BE" dirty="0" smtClean="0"/>
              <a:t>Né le 20 mai 1891 – 23 ans</a:t>
            </a:r>
          </a:p>
          <a:p>
            <a:pPr algn="ctr"/>
            <a:r>
              <a:rPr lang="fr-BE" dirty="0" smtClean="0"/>
              <a:t>Décédé </a:t>
            </a:r>
            <a:r>
              <a:rPr lang="fr-BE" dirty="0"/>
              <a:t>le </a:t>
            </a:r>
            <a:r>
              <a:rPr lang="fr-BE" dirty="0" smtClean="0"/>
              <a:t>7 </a:t>
            </a:r>
            <a:r>
              <a:rPr lang="fr-BE" dirty="0"/>
              <a:t>août </a:t>
            </a:r>
            <a:r>
              <a:rPr lang="fr-BE" dirty="0" smtClean="0"/>
              <a:t>1914</a:t>
            </a:r>
            <a:endParaRPr lang="fr-BE" dirty="0"/>
          </a:p>
          <a:p>
            <a:pPr algn="ctr"/>
            <a:r>
              <a:rPr lang="fr-BE" dirty="0" smtClean="0"/>
              <a:t>Inhumé le ? </a:t>
            </a:r>
          </a:p>
          <a:p>
            <a:pPr algn="ctr"/>
            <a:r>
              <a:rPr lang="fr-BE" dirty="0" smtClean="0"/>
              <a:t>Epoux de ?</a:t>
            </a:r>
          </a:p>
          <a:p>
            <a:pPr algn="ctr"/>
            <a:endParaRPr lang="fr-BE" dirty="0"/>
          </a:p>
          <a:p>
            <a:pPr algn="ctr"/>
            <a:r>
              <a:rPr lang="fr-BE" dirty="0" smtClean="0"/>
              <a:t>Régiment: 1</a:t>
            </a:r>
            <a:r>
              <a:rPr lang="fr-BE" baseline="30000" dirty="0" smtClean="0"/>
              <a:t>er</a:t>
            </a:r>
            <a:r>
              <a:rPr lang="fr-BE" dirty="0" smtClean="0"/>
              <a:t> Chasseurs à Pied</a:t>
            </a:r>
          </a:p>
          <a:p>
            <a:pPr algn="ctr"/>
            <a:r>
              <a:rPr lang="fr-BE" dirty="0" smtClean="0"/>
              <a:t>Statut: Soldat – Mat 25316</a:t>
            </a:r>
          </a:p>
        </p:txBody>
      </p:sp>
      <p:sp>
        <p:nvSpPr>
          <p:cNvPr id="11" name="ZoneTexte 10"/>
          <p:cNvSpPr txBox="1"/>
          <p:nvPr/>
        </p:nvSpPr>
        <p:spPr>
          <a:xfrm>
            <a:off x="7212684" y="3241692"/>
            <a:ext cx="2738682" cy="646331"/>
          </a:xfrm>
          <a:prstGeom prst="rect">
            <a:avLst/>
          </a:prstGeom>
          <a:noFill/>
        </p:spPr>
        <p:txBody>
          <a:bodyPr wrap="square" rtlCol="0">
            <a:spAutoFit/>
          </a:bodyPr>
          <a:lstStyle/>
          <a:p>
            <a:pPr algn="ctr"/>
            <a:r>
              <a:rPr lang="fr-BE" dirty="0" smtClean="0"/>
              <a:t>Parcelle 163 – 2</a:t>
            </a:r>
          </a:p>
          <a:p>
            <a:pPr algn="ctr"/>
            <a:r>
              <a:rPr lang="fr-BE" dirty="0" smtClean="0"/>
              <a:t>Tombe 60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772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55163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343</a:t>
            </a:fld>
            <a:endParaRPr lang="fr-BE" dirty="0"/>
          </a:p>
        </p:txBody>
      </p:sp>
      <p:sp>
        <p:nvSpPr>
          <p:cNvPr id="5" name="ZoneTexte 4"/>
          <p:cNvSpPr txBox="1"/>
          <p:nvPr/>
        </p:nvSpPr>
        <p:spPr>
          <a:xfrm>
            <a:off x="565586" y="775281"/>
            <a:ext cx="4831952" cy="1200329"/>
          </a:xfrm>
          <a:prstGeom prst="rect">
            <a:avLst/>
          </a:prstGeom>
          <a:noFill/>
        </p:spPr>
        <p:txBody>
          <a:bodyPr wrap="square" rtlCol="0">
            <a:spAutoFit/>
          </a:bodyPr>
          <a:lstStyle/>
          <a:p>
            <a:r>
              <a:rPr lang="fr-BE" sz="7200" dirty="0" smtClean="0">
                <a:latin typeface="French Script MT" panose="03020402040607040605" pitchFamily="66" charset="0"/>
              </a:rPr>
              <a:t>Théodore </a:t>
            </a:r>
            <a:r>
              <a:rPr lang="fr-BE" sz="7200" dirty="0" err="1" smtClean="0">
                <a:latin typeface="French Script MT" panose="03020402040607040605" pitchFamily="66" charset="0"/>
              </a:rPr>
              <a:t>Cuypers</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smtClean="0"/>
              <a:t>Né le 1 janvier 1888 – 26 ans</a:t>
            </a:r>
          </a:p>
          <a:p>
            <a:pPr algn="ctr"/>
            <a:r>
              <a:rPr lang="fr-BE" dirty="0" smtClean="0"/>
              <a:t>Décédé le  7 </a:t>
            </a:r>
            <a:r>
              <a:rPr lang="fr-BE" dirty="0"/>
              <a:t>août 1914 </a:t>
            </a:r>
          </a:p>
          <a:p>
            <a:pPr algn="ctr"/>
            <a:r>
              <a:rPr lang="fr-BE" dirty="0"/>
              <a:t>Inhumé </a:t>
            </a:r>
            <a:r>
              <a:rPr lang="fr-BE" dirty="0" smtClean="0"/>
              <a:t>le ?</a:t>
            </a:r>
          </a:p>
          <a:p>
            <a:pPr algn="ctr"/>
            <a:r>
              <a:rPr lang="fr-BE" dirty="0" smtClean="0"/>
              <a:t>Epoux de ?</a:t>
            </a:r>
          </a:p>
          <a:p>
            <a:pPr algn="ctr"/>
            <a:endParaRPr lang="fr-BE" dirty="0"/>
          </a:p>
          <a:p>
            <a:pPr algn="ctr"/>
            <a:r>
              <a:rPr lang="fr-BE" dirty="0" smtClean="0"/>
              <a:t>Régiment: 11</a:t>
            </a:r>
            <a:r>
              <a:rPr lang="fr-BE" baseline="30000" dirty="0" smtClean="0"/>
              <a:t>e</a:t>
            </a:r>
            <a:r>
              <a:rPr lang="fr-BE" dirty="0" smtClean="0"/>
              <a:t> de Ligne, 3Bn, 1Cie</a:t>
            </a:r>
          </a:p>
          <a:p>
            <a:pPr algn="ctr"/>
            <a:r>
              <a:rPr lang="fr-BE" dirty="0" smtClean="0"/>
              <a:t>Statut: Soldat Mat 56884</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35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954816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344</a:t>
            </a:fld>
            <a:endParaRPr lang="fr-BE" dirty="0"/>
          </a:p>
        </p:txBody>
      </p:sp>
      <p:sp>
        <p:nvSpPr>
          <p:cNvPr id="5" name="ZoneTexte 4"/>
          <p:cNvSpPr txBox="1"/>
          <p:nvPr/>
        </p:nvSpPr>
        <p:spPr>
          <a:xfrm>
            <a:off x="1811552" y="684308"/>
            <a:ext cx="2961831" cy="1200329"/>
          </a:xfrm>
          <a:prstGeom prst="rect">
            <a:avLst/>
          </a:prstGeom>
          <a:noFill/>
        </p:spPr>
        <p:txBody>
          <a:bodyPr wrap="square" rtlCol="0">
            <a:spAutoFit/>
          </a:bodyPr>
          <a:lstStyle/>
          <a:p>
            <a:r>
              <a:rPr lang="fr-BE" sz="7200" dirty="0" smtClean="0">
                <a:latin typeface="French Script MT" panose="03020402040607040605" pitchFamily="66" charset="0"/>
              </a:rPr>
              <a:t>Fritz </a:t>
            </a:r>
            <a:r>
              <a:rPr lang="fr-BE" sz="7200" dirty="0" err="1" smtClean="0">
                <a:latin typeface="French Script MT" panose="03020402040607040605" pitchFamily="66" charset="0"/>
              </a:rPr>
              <a:t>Das</a:t>
            </a:r>
            <a:endParaRPr lang="fr-BE" sz="7200" dirty="0">
              <a:latin typeface="French Script MT" panose="03020402040607040605" pitchFamily="66" charset="0"/>
            </a:endParaRPr>
          </a:p>
        </p:txBody>
      </p:sp>
      <p:sp>
        <p:nvSpPr>
          <p:cNvPr id="6" name="ZoneTexte 5"/>
          <p:cNvSpPr txBox="1"/>
          <p:nvPr/>
        </p:nvSpPr>
        <p:spPr>
          <a:xfrm>
            <a:off x="1393318" y="2019201"/>
            <a:ext cx="3798303" cy="2031325"/>
          </a:xfrm>
          <a:prstGeom prst="rect">
            <a:avLst/>
          </a:prstGeom>
          <a:noFill/>
        </p:spPr>
        <p:txBody>
          <a:bodyPr wrap="square" rtlCol="0">
            <a:spAutoFit/>
          </a:bodyPr>
          <a:lstStyle/>
          <a:p>
            <a:pPr algn="ctr"/>
            <a:r>
              <a:rPr lang="fr-BE" dirty="0" smtClean="0"/>
              <a:t>Né le ? – ?</a:t>
            </a:r>
          </a:p>
          <a:p>
            <a:pPr algn="ctr"/>
            <a:r>
              <a:rPr lang="fr-BE" dirty="0" smtClean="0"/>
              <a:t>Décédé le </a:t>
            </a:r>
            <a:r>
              <a:rPr lang="fr-BE" dirty="0"/>
              <a:t>21 août </a:t>
            </a:r>
            <a:r>
              <a:rPr lang="fr-BE" dirty="0" smtClean="0"/>
              <a:t>1914</a:t>
            </a:r>
            <a:endParaRPr lang="fr-BE" dirty="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9</a:t>
            </a:r>
            <a:r>
              <a:rPr lang="fr-BE" baseline="30000" dirty="0" smtClean="0"/>
              <a:t>e</a:t>
            </a:r>
            <a:r>
              <a:rPr lang="fr-BE" dirty="0" smtClean="0"/>
              <a:t> de Ligne</a:t>
            </a:r>
          </a:p>
          <a:p>
            <a:pPr algn="ctr"/>
            <a:r>
              <a:rPr lang="fr-BE" dirty="0" smtClean="0"/>
              <a:t>Statut: Soldat 2Bn 3Cie– Mat 58021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53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772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1844231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345</a:t>
            </a:fld>
            <a:endParaRPr lang="fr-BE" dirty="0"/>
          </a:p>
        </p:txBody>
      </p:sp>
      <p:sp>
        <p:nvSpPr>
          <p:cNvPr id="5" name="ZoneTexte 4"/>
          <p:cNvSpPr txBox="1"/>
          <p:nvPr/>
        </p:nvSpPr>
        <p:spPr>
          <a:xfrm>
            <a:off x="364223" y="779526"/>
            <a:ext cx="5234677" cy="1200329"/>
          </a:xfrm>
          <a:prstGeom prst="rect">
            <a:avLst/>
          </a:prstGeom>
          <a:noFill/>
        </p:spPr>
        <p:txBody>
          <a:bodyPr wrap="square" rtlCol="0">
            <a:spAutoFit/>
          </a:bodyPr>
          <a:lstStyle/>
          <a:p>
            <a:r>
              <a:rPr lang="fr-BE" sz="7200" dirty="0" smtClean="0">
                <a:latin typeface="French Script MT" panose="03020402040607040605" pitchFamily="66" charset="0"/>
              </a:rPr>
              <a:t>Edmond De </a:t>
            </a:r>
            <a:r>
              <a:rPr lang="fr-BE" sz="7200" dirty="0" err="1" smtClean="0">
                <a:latin typeface="French Script MT" panose="03020402040607040605" pitchFamily="66" charset="0"/>
              </a:rPr>
              <a:t>Baets</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smtClean="0"/>
              <a:t>Né le 19 mars 1882 – 32 ans</a:t>
            </a:r>
          </a:p>
          <a:p>
            <a:pPr algn="ctr"/>
            <a:r>
              <a:rPr lang="fr-BE" dirty="0" smtClean="0"/>
              <a:t>Décédé le </a:t>
            </a:r>
            <a:r>
              <a:rPr lang="fr-BE" dirty="0"/>
              <a:t>22 novembre 1914 </a:t>
            </a:r>
          </a:p>
          <a:p>
            <a:pPr algn="ctr"/>
            <a:r>
              <a:rPr lang="fr-BE" dirty="0"/>
              <a:t>Inhumé </a:t>
            </a:r>
            <a:r>
              <a:rPr lang="fr-BE" dirty="0" smtClean="0"/>
              <a:t>le </a:t>
            </a:r>
            <a:r>
              <a:rPr lang="fr-BE" dirty="0"/>
              <a:t>?</a:t>
            </a:r>
            <a:endParaRPr lang="fr-BE" dirty="0" smtClean="0"/>
          </a:p>
          <a:p>
            <a:pPr algn="ctr"/>
            <a:r>
              <a:rPr lang="fr-BE" dirty="0" smtClean="0"/>
              <a:t>Epoux de ?</a:t>
            </a:r>
          </a:p>
          <a:p>
            <a:pPr algn="ctr"/>
            <a:endParaRPr lang="fr-BE" dirty="0"/>
          </a:p>
          <a:p>
            <a:pPr algn="ctr"/>
            <a:r>
              <a:rPr lang="fr-BE" dirty="0" smtClean="0"/>
              <a:t>Régiment: Artillerie de Forteresse</a:t>
            </a:r>
          </a:p>
          <a:p>
            <a:pPr algn="ctr"/>
            <a:r>
              <a:rPr lang="fr-BE" dirty="0" smtClean="0"/>
              <a:t>Statut: Soldat 14Batt – Mat 30631</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66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100942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346</a:t>
            </a:fld>
            <a:endParaRPr lang="fr-BE" dirty="0"/>
          </a:p>
        </p:txBody>
      </p:sp>
      <p:sp>
        <p:nvSpPr>
          <p:cNvPr id="5" name="ZoneTexte 4"/>
          <p:cNvSpPr txBox="1"/>
          <p:nvPr/>
        </p:nvSpPr>
        <p:spPr>
          <a:xfrm>
            <a:off x="1462527" y="818872"/>
            <a:ext cx="3659882" cy="1200329"/>
          </a:xfrm>
          <a:prstGeom prst="rect">
            <a:avLst/>
          </a:prstGeom>
          <a:noFill/>
        </p:spPr>
        <p:txBody>
          <a:bodyPr wrap="square" rtlCol="0">
            <a:spAutoFit/>
          </a:bodyPr>
          <a:lstStyle/>
          <a:p>
            <a:r>
              <a:rPr lang="fr-BE" sz="7200" dirty="0" smtClean="0">
                <a:latin typeface="French Script MT" panose="03020402040607040605" pitchFamily="66" charset="0"/>
              </a:rPr>
              <a:t>Eloi </a:t>
            </a:r>
            <a:r>
              <a:rPr lang="fr-BE" sz="7200" dirty="0" err="1" smtClean="0">
                <a:latin typeface="French Script MT" panose="03020402040607040605" pitchFamily="66" charset="0"/>
              </a:rPr>
              <a:t>Degeest</a:t>
            </a:r>
            <a:endParaRPr lang="fr-BE" sz="7200" dirty="0">
              <a:latin typeface="French Script MT" panose="03020402040607040605" pitchFamily="66" charset="0"/>
            </a:endParaRPr>
          </a:p>
        </p:txBody>
      </p:sp>
      <p:sp>
        <p:nvSpPr>
          <p:cNvPr id="6" name="ZoneTexte 5"/>
          <p:cNvSpPr txBox="1"/>
          <p:nvPr/>
        </p:nvSpPr>
        <p:spPr>
          <a:xfrm>
            <a:off x="1393318" y="2019201"/>
            <a:ext cx="3798303" cy="2031325"/>
          </a:xfrm>
          <a:prstGeom prst="rect">
            <a:avLst/>
          </a:prstGeom>
          <a:noFill/>
        </p:spPr>
        <p:txBody>
          <a:bodyPr wrap="square" rtlCol="0">
            <a:spAutoFit/>
          </a:bodyPr>
          <a:lstStyle/>
          <a:p>
            <a:pPr algn="ctr"/>
            <a:r>
              <a:rPr lang="fr-BE" dirty="0" smtClean="0"/>
              <a:t>Né le 18 septembre 1886 – 27 ans</a:t>
            </a:r>
          </a:p>
          <a:p>
            <a:pPr algn="ctr"/>
            <a:r>
              <a:rPr lang="fr-BE" dirty="0" smtClean="0"/>
              <a:t>Décédé </a:t>
            </a:r>
            <a:r>
              <a:rPr lang="fr-BE" dirty="0"/>
              <a:t>le </a:t>
            </a:r>
            <a:r>
              <a:rPr lang="fr-BE" dirty="0" smtClean="0"/>
              <a:t>28 </a:t>
            </a:r>
            <a:r>
              <a:rPr lang="fr-BE" dirty="0"/>
              <a:t>août 1914</a:t>
            </a:r>
          </a:p>
          <a:p>
            <a:pPr algn="ctr"/>
            <a:r>
              <a:rPr lang="fr-BE" dirty="0" smtClean="0"/>
              <a:t>Inhumé le</a:t>
            </a:r>
          </a:p>
          <a:p>
            <a:pPr algn="ctr"/>
            <a:r>
              <a:rPr lang="fr-BE" dirty="0" smtClean="0"/>
              <a:t>Epoux de ?</a:t>
            </a:r>
          </a:p>
          <a:p>
            <a:pPr algn="ctr"/>
            <a:endParaRPr lang="fr-BE" dirty="0"/>
          </a:p>
          <a:p>
            <a:pPr algn="ctr"/>
            <a:r>
              <a:rPr lang="fr-BE" dirty="0" smtClean="0"/>
              <a:t>Régiment: 12</a:t>
            </a:r>
            <a:r>
              <a:rPr lang="fr-BE" baseline="30000" dirty="0" smtClean="0"/>
              <a:t>e</a:t>
            </a:r>
            <a:r>
              <a:rPr lang="fr-BE" dirty="0" smtClean="0"/>
              <a:t> de Ligne</a:t>
            </a:r>
          </a:p>
          <a:p>
            <a:pPr algn="ctr"/>
            <a:r>
              <a:rPr lang="fr-BE" dirty="0" smtClean="0"/>
              <a:t>Statut: Soldat – Mat 52813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55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772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079689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347</a:t>
            </a:fld>
            <a:endParaRPr lang="fr-BE" dirty="0"/>
          </a:p>
        </p:txBody>
      </p:sp>
      <p:sp>
        <p:nvSpPr>
          <p:cNvPr id="5" name="ZoneTexte 4"/>
          <p:cNvSpPr txBox="1"/>
          <p:nvPr/>
        </p:nvSpPr>
        <p:spPr>
          <a:xfrm>
            <a:off x="340714" y="779526"/>
            <a:ext cx="5281695" cy="1200329"/>
          </a:xfrm>
          <a:prstGeom prst="rect">
            <a:avLst/>
          </a:prstGeom>
          <a:noFill/>
        </p:spPr>
        <p:txBody>
          <a:bodyPr wrap="square" rtlCol="0">
            <a:spAutoFit/>
          </a:bodyPr>
          <a:lstStyle/>
          <a:p>
            <a:r>
              <a:rPr lang="fr-BE" sz="7200" dirty="0" smtClean="0">
                <a:latin typeface="French Script MT" panose="03020402040607040605" pitchFamily="66" charset="0"/>
              </a:rPr>
              <a:t>Charles </a:t>
            </a:r>
            <a:r>
              <a:rPr lang="fr-BE" sz="7200" dirty="0" err="1" smtClean="0">
                <a:latin typeface="French Script MT" panose="03020402040607040605" pitchFamily="66" charset="0"/>
              </a:rPr>
              <a:t>Demarteau</a:t>
            </a:r>
            <a:endParaRPr lang="fr-BE" sz="7200" dirty="0">
              <a:latin typeface="French Script MT" panose="03020402040607040605" pitchFamily="66" charset="0"/>
            </a:endParaRPr>
          </a:p>
        </p:txBody>
      </p:sp>
      <p:sp>
        <p:nvSpPr>
          <p:cNvPr id="6" name="ZoneTexte 5"/>
          <p:cNvSpPr txBox="1"/>
          <p:nvPr/>
        </p:nvSpPr>
        <p:spPr>
          <a:xfrm>
            <a:off x="955587" y="2089761"/>
            <a:ext cx="4077418" cy="2031325"/>
          </a:xfrm>
          <a:prstGeom prst="rect">
            <a:avLst/>
          </a:prstGeom>
          <a:noFill/>
        </p:spPr>
        <p:txBody>
          <a:bodyPr wrap="square" rtlCol="0">
            <a:spAutoFit/>
          </a:bodyPr>
          <a:lstStyle/>
          <a:p>
            <a:pPr algn="ctr"/>
            <a:r>
              <a:rPr lang="fr-BE" dirty="0" smtClean="0"/>
              <a:t>Né le 1 mai 1895 – 19 ans</a:t>
            </a:r>
          </a:p>
          <a:p>
            <a:pPr algn="ctr"/>
            <a:r>
              <a:rPr lang="fr-BE" dirty="0" smtClean="0"/>
              <a:t>Décédé le 27 décembre 1914</a:t>
            </a:r>
            <a:endParaRPr lang="fr-BE" dirty="0"/>
          </a:p>
          <a:p>
            <a:pPr algn="ctr"/>
            <a:r>
              <a:rPr lang="fr-BE" dirty="0"/>
              <a:t>Inhumé </a:t>
            </a:r>
            <a:r>
              <a:rPr lang="fr-BE" dirty="0" smtClean="0"/>
              <a:t>à </a:t>
            </a:r>
            <a:r>
              <a:rPr lang="fr-BE" dirty="0" err="1" smtClean="0"/>
              <a:t>Robermont</a:t>
            </a:r>
            <a:r>
              <a:rPr lang="fr-BE" dirty="0" smtClean="0"/>
              <a:t> le 4 décembre 1922 </a:t>
            </a:r>
          </a:p>
          <a:p>
            <a:pPr algn="ctr"/>
            <a:r>
              <a:rPr lang="fr-BE" dirty="0" smtClean="0"/>
              <a:t>Epoux de ?</a:t>
            </a:r>
          </a:p>
          <a:p>
            <a:pPr algn="ctr"/>
            <a:endParaRPr lang="fr-BE" dirty="0"/>
          </a:p>
          <a:p>
            <a:pPr algn="ctr"/>
            <a:r>
              <a:rPr lang="fr-BE" dirty="0" smtClean="0"/>
              <a:t>Régiment: 2</a:t>
            </a:r>
            <a:r>
              <a:rPr lang="fr-BE" baseline="30000" dirty="0" smtClean="0"/>
              <a:t>e</a:t>
            </a:r>
            <a:r>
              <a:rPr lang="fr-BE" dirty="0" smtClean="0"/>
              <a:t> Grenadiers; 2Bn, 5Cie</a:t>
            </a:r>
          </a:p>
          <a:p>
            <a:pPr algn="ctr"/>
            <a:r>
              <a:rPr lang="fr-BE" dirty="0" smtClean="0"/>
              <a:t>Statut: Soldat,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45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717333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348</a:t>
            </a:fld>
            <a:endParaRPr lang="fr-BE" dirty="0"/>
          </a:p>
        </p:txBody>
      </p:sp>
      <p:sp>
        <p:nvSpPr>
          <p:cNvPr id="5" name="ZoneTexte 4"/>
          <p:cNvSpPr txBox="1"/>
          <p:nvPr/>
        </p:nvSpPr>
        <p:spPr>
          <a:xfrm>
            <a:off x="822640" y="767148"/>
            <a:ext cx="5130035" cy="1200329"/>
          </a:xfrm>
          <a:prstGeom prst="rect">
            <a:avLst/>
          </a:prstGeom>
          <a:noFill/>
        </p:spPr>
        <p:txBody>
          <a:bodyPr wrap="square" rtlCol="0">
            <a:spAutoFit/>
          </a:bodyPr>
          <a:lstStyle/>
          <a:p>
            <a:r>
              <a:rPr lang="fr-BE" sz="7200" dirty="0" smtClean="0">
                <a:latin typeface="French Script MT" panose="03020402040607040605" pitchFamily="66" charset="0"/>
              </a:rPr>
              <a:t>Clément </a:t>
            </a:r>
            <a:r>
              <a:rPr lang="fr-BE" sz="7200" dirty="0" err="1" smtClean="0">
                <a:latin typeface="French Script MT" panose="03020402040607040605" pitchFamily="66" charset="0"/>
              </a:rPr>
              <a:t>Depoorter</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488507" y="2320406"/>
            <a:ext cx="3798303" cy="2031325"/>
          </a:xfrm>
          <a:prstGeom prst="rect">
            <a:avLst/>
          </a:prstGeom>
          <a:noFill/>
        </p:spPr>
        <p:txBody>
          <a:bodyPr wrap="square" rtlCol="0">
            <a:spAutoFit/>
          </a:bodyPr>
          <a:lstStyle/>
          <a:p>
            <a:pPr algn="ctr"/>
            <a:r>
              <a:rPr lang="fr-BE" dirty="0" smtClean="0"/>
              <a:t>Né le 8 novembre 1893 – 20 ans</a:t>
            </a:r>
          </a:p>
          <a:p>
            <a:pPr algn="ctr"/>
            <a:r>
              <a:rPr lang="fr-BE" dirty="0" smtClean="0"/>
              <a:t>Décédé le 7 août 1914</a:t>
            </a:r>
            <a:endParaRPr lang="fr-BE" dirty="0"/>
          </a:p>
          <a:p>
            <a:pPr algn="ctr"/>
            <a:r>
              <a:rPr lang="fr-BE" dirty="0"/>
              <a:t>Inhumé </a:t>
            </a:r>
            <a:r>
              <a:rPr lang="fr-BE" dirty="0" smtClean="0"/>
              <a:t>le ? </a:t>
            </a:r>
          </a:p>
          <a:p>
            <a:pPr algn="ctr"/>
            <a:r>
              <a:rPr lang="fr-BE" dirty="0" smtClean="0"/>
              <a:t>Epoux de ?</a:t>
            </a:r>
          </a:p>
          <a:p>
            <a:pPr algn="ctr"/>
            <a:endParaRPr lang="fr-BE" dirty="0"/>
          </a:p>
          <a:p>
            <a:pPr algn="ctr"/>
            <a:r>
              <a:rPr lang="fr-BE" dirty="0" smtClean="0"/>
              <a:t>Régiment: 1</a:t>
            </a:r>
            <a:r>
              <a:rPr lang="fr-BE" baseline="30000" dirty="0" smtClean="0"/>
              <a:t>er</a:t>
            </a:r>
            <a:r>
              <a:rPr lang="fr-BE" dirty="0" smtClean="0"/>
              <a:t> Chasseurs à Pied</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851901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349</a:t>
            </a:fld>
            <a:endParaRPr lang="fr-BE" dirty="0"/>
          </a:p>
        </p:txBody>
      </p:sp>
      <p:sp>
        <p:nvSpPr>
          <p:cNvPr id="5" name="ZoneTexte 4"/>
          <p:cNvSpPr txBox="1"/>
          <p:nvPr/>
        </p:nvSpPr>
        <p:spPr>
          <a:xfrm>
            <a:off x="312258" y="779526"/>
            <a:ext cx="5338607" cy="1200329"/>
          </a:xfrm>
          <a:prstGeom prst="rect">
            <a:avLst/>
          </a:prstGeom>
          <a:noFill/>
        </p:spPr>
        <p:txBody>
          <a:bodyPr wrap="square" rtlCol="0">
            <a:spAutoFit/>
          </a:bodyPr>
          <a:lstStyle/>
          <a:p>
            <a:r>
              <a:rPr lang="fr-BE" sz="7200" dirty="0" smtClean="0">
                <a:latin typeface="French Script MT" panose="03020402040607040605" pitchFamily="66" charset="0"/>
              </a:rPr>
              <a:t>Edmond </a:t>
            </a:r>
            <a:r>
              <a:rPr lang="fr-BE" sz="7200" dirty="0" err="1" smtClean="0">
                <a:latin typeface="French Script MT" panose="03020402040607040605" pitchFamily="66" charset="0"/>
              </a:rPr>
              <a:t>Deschutter</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smtClean="0"/>
              <a:t>Né le ? – ?</a:t>
            </a:r>
          </a:p>
          <a:p>
            <a:pPr algn="ctr"/>
            <a:r>
              <a:rPr lang="fr-BE" dirty="0" smtClean="0"/>
              <a:t>Décédé le 10 juin 1918</a:t>
            </a:r>
            <a:endParaRPr lang="fr-BE" dirty="0"/>
          </a:p>
          <a:p>
            <a:pPr algn="ctr"/>
            <a:r>
              <a:rPr lang="fr-BE" dirty="0"/>
              <a:t>Inhumé </a:t>
            </a:r>
            <a:r>
              <a:rPr lang="fr-BE" dirty="0" smtClean="0"/>
              <a:t>à </a:t>
            </a:r>
            <a:r>
              <a:rPr lang="fr-BE" dirty="0" err="1" smtClean="0"/>
              <a:t>Robermont</a:t>
            </a:r>
            <a:r>
              <a:rPr lang="fr-BE" dirty="0" smtClean="0"/>
              <a:t> en 1923 </a:t>
            </a:r>
          </a:p>
          <a:p>
            <a:pPr algn="ctr"/>
            <a:r>
              <a:rPr lang="fr-BE" dirty="0" smtClean="0"/>
              <a:t>Epoux de ?</a:t>
            </a:r>
          </a:p>
          <a:p>
            <a:pPr algn="ctr"/>
            <a:endParaRPr lang="fr-BE" dirty="0"/>
          </a:p>
          <a:p>
            <a:pPr algn="ctr"/>
            <a:r>
              <a:rPr lang="fr-BE" dirty="0" smtClean="0"/>
              <a:t>Régiment: Génie Auxiliaire</a:t>
            </a:r>
          </a:p>
          <a:p>
            <a:pPr algn="ctr"/>
            <a:r>
              <a:rPr lang="fr-BE" dirty="0" smtClean="0"/>
              <a:t>Statut: Sergent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62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0398813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35</a:t>
            </a:fld>
            <a:endParaRPr lang="fr-BE" dirty="0"/>
          </a:p>
        </p:txBody>
      </p:sp>
      <p:sp>
        <p:nvSpPr>
          <p:cNvPr id="5" name="ZoneTexte 4"/>
          <p:cNvSpPr txBox="1"/>
          <p:nvPr/>
        </p:nvSpPr>
        <p:spPr>
          <a:xfrm>
            <a:off x="1562811" y="793508"/>
            <a:ext cx="3649700" cy="1200329"/>
          </a:xfrm>
          <a:prstGeom prst="rect">
            <a:avLst/>
          </a:prstGeom>
          <a:noFill/>
        </p:spPr>
        <p:txBody>
          <a:bodyPr wrap="square" rtlCol="0">
            <a:spAutoFit/>
          </a:bodyPr>
          <a:lstStyle/>
          <a:p>
            <a:r>
              <a:rPr lang="fr-BE" sz="7200" dirty="0" smtClean="0">
                <a:latin typeface="French Script MT" panose="03020402040607040605" pitchFamily="66" charset="0"/>
              </a:rPr>
              <a:t>Léon Keller</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61 ans</a:t>
            </a:r>
          </a:p>
          <a:p>
            <a:pPr algn="ctr"/>
            <a:r>
              <a:rPr lang="fr-BE" dirty="0" smtClean="0"/>
              <a:t>Décédé le ?</a:t>
            </a:r>
          </a:p>
          <a:p>
            <a:pPr algn="ctr"/>
            <a:r>
              <a:rPr lang="fr-BE" dirty="0" smtClean="0"/>
              <a:t>Inhumé le 26 mai 1946</a:t>
            </a:r>
          </a:p>
          <a:p>
            <a:pPr algn="ctr"/>
            <a:r>
              <a:rPr lang="fr-BE" dirty="0" smtClean="0"/>
              <a:t>Epoux de Madame Eschweiler</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a:t>
            </a:r>
          </a:p>
          <a:p>
            <a:pPr algn="ctr"/>
            <a:r>
              <a:rPr lang="fr-BE" dirty="0" smtClean="0"/>
              <a:t>Tombe 68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654769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350</a:t>
            </a:fld>
            <a:endParaRPr lang="fr-BE" dirty="0"/>
          </a:p>
        </p:txBody>
      </p:sp>
      <p:sp>
        <p:nvSpPr>
          <p:cNvPr id="5" name="ZoneTexte 4"/>
          <p:cNvSpPr txBox="1"/>
          <p:nvPr/>
        </p:nvSpPr>
        <p:spPr>
          <a:xfrm>
            <a:off x="408718" y="779526"/>
            <a:ext cx="5621967" cy="1200329"/>
          </a:xfrm>
          <a:prstGeom prst="rect">
            <a:avLst/>
          </a:prstGeom>
          <a:noFill/>
        </p:spPr>
        <p:txBody>
          <a:bodyPr wrap="square" rtlCol="0">
            <a:spAutoFit/>
          </a:bodyPr>
          <a:lstStyle/>
          <a:p>
            <a:r>
              <a:rPr lang="fr-BE" sz="7200" dirty="0" smtClean="0">
                <a:latin typeface="French Script MT" panose="03020402040607040605" pitchFamily="66" charset="0"/>
              </a:rPr>
              <a:t>Jérôme </a:t>
            </a:r>
            <a:r>
              <a:rPr lang="fr-BE" sz="7200" dirty="0" err="1" smtClean="0">
                <a:latin typeface="French Script MT" panose="03020402040607040605" pitchFamily="66" charset="0"/>
              </a:rPr>
              <a:t>Desreumaux</a:t>
            </a:r>
            <a:endParaRPr lang="fr-BE" sz="7200" dirty="0">
              <a:latin typeface="French Script MT" panose="03020402040607040605" pitchFamily="66" charset="0"/>
            </a:endParaRPr>
          </a:p>
        </p:txBody>
      </p:sp>
      <p:sp>
        <p:nvSpPr>
          <p:cNvPr id="6" name="ZoneTexte 5"/>
          <p:cNvSpPr txBox="1"/>
          <p:nvPr/>
        </p:nvSpPr>
        <p:spPr>
          <a:xfrm>
            <a:off x="1320549" y="2111533"/>
            <a:ext cx="3798303" cy="2031325"/>
          </a:xfrm>
          <a:prstGeom prst="rect">
            <a:avLst/>
          </a:prstGeom>
          <a:noFill/>
        </p:spPr>
        <p:txBody>
          <a:bodyPr wrap="square" rtlCol="0">
            <a:spAutoFit/>
          </a:bodyPr>
          <a:lstStyle/>
          <a:p>
            <a:pPr algn="ctr"/>
            <a:r>
              <a:rPr lang="fr-BE" dirty="0" smtClean="0"/>
              <a:t>Né le 20 octobre 1885 – 33 ans</a:t>
            </a:r>
          </a:p>
          <a:p>
            <a:pPr algn="ctr"/>
            <a:r>
              <a:rPr lang="fr-BE" dirty="0" smtClean="0"/>
              <a:t>Décédé le 3 </a:t>
            </a:r>
            <a:r>
              <a:rPr lang="fr-BE" dirty="0"/>
              <a:t>décembre 1918 </a:t>
            </a:r>
          </a:p>
          <a:p>
            <a:pPr algn="ctr"/>
            <a:r>
              <a:rPr lang="fr-BE" dirty="0"/>
              <a:t>Inhumé </a:t>
            </a:r>
            <a:r>
              <a:rPr lang="fr-BE" dirty="0" smtClean="0"/>
              <a:t>le 5 décembre 1918</a:t>
            </a:r>
          </a:p>
          <a:p>
            <a:pPr algn="ctr"/>
            <a:r>
              <a:rPr lang="fr-BE" dirty="0" smtClean="0"/>
              <a:t>Epoux de ?</a:t>
            </a:r>
          </a:p>
          <a:p>
            <a:pPr algn="ctr"/>
            <a:endParaRPr lang="fr-BE" dirty="0"/>
          </a:p>
          <a:p>
            <a:pPr algn="ctr"/>
            <a:r>
              <a:rPr lang="fr-BE" dirty="0" smtClean="0"/>
              <a:t>Régiment: 19</a:t>
            </a:r>
            <a:r>
              <a:rPr lang="fr-BE" baseline="30000" dirty="0" smtClean="0"/>
              <a:t>e</a:t>
            </a:r>
            <a:r>
              <a:rPr lang="fr-BE" dirty="0" smtClean="0"/>
              <a:t> de Ligne, 1Bn, 3Cie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47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954"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447565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351</a:t>
            </a:fld>
            <a:endParaRPr lang="fr-BE" dirty="0"/>
          </a:p>
        </p:txBody>
      </p:sp>
      <p:sp>
        <p:nvSpPr>
          <p:cNvPr id="5" name="ZoneTexte 4"/>
          <p:cNvSpPr txBox="1"/>
          <p:nvPr/>
        </p:nvSpPr>
        <p:spPr>
          <a:xfrm>
            <a:off x="1265014" y="775281"/>
            <a:ext cx="4245291" cy="1200329"/>
          </a:xfrm>
          <a:prstGeom prst="rect">
            <a:avLst/>
          </a:prstGeom>
          <a:noFill/>
        </p:spPr>
        <p:txBody>
          <a:bodyPr wrap="square" rtlCol="0">
            <a:spAutoFit/>
          </a:bodyPr>
          <a:lstStyle/>
          <a:p>
            <a:r>
              <a:rPr lang="fr-BE" sz="7200" dirty="0" smtClean="0">
                <a:latin typeface="French Script MT" panose="03020402040607040605" pitchFamily="66" charset="0"/>
              </a:rPr>
              <a:t>Henri </a:t>
            </a:r>
            <a:r>
              <a:rPr lang="fr-BE" sz="7200" dirty="0" err="1" smtClean="0">
                <a:latin typeface="French Script MT" panose="03020402040607040605" pitchFamily="66" charset="0"/>
              </a:rPr>
              <a:t>Devaere</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smtClean="0"/>
              <a:t>Né le 9 janvier 1891 – 23 ans</a:t>
            </a:r>
          </a:p>
          <a:p>
            <a:pPr algn="ctr"/>
            <a:r>
              <a:rPr lang="fr-BE" dirty="0" smtClean="0"/>
              <a:t>Décédé le 27 </a:t>
            </a:r>
            <a:r>
              <a:rPr lang="fr-BE" dirty="0"/>
              <a:t>octobre </a:t>
            </a:r>
            <a:r>
              <a:rPr lang="fr-BE" dirty="0" smtClean="0"/>
              <a:t>1914</a:t>
            </a:r>
            <a:endParaRPr lang="fr-BE" dirty="0"/>
          </a:p>
          <a:p>
            <a:pPr algn="ctr"/>
            <a:r>
              <a:rPr lang="fr-BE" dirty="0"/>
              <a:t>Inhumé </a:t>
            </a:r>
            <a:r>
              <a:rPr lang="fr-BE" dirty="0" smtClean="0"/>
              <a:t>le ?</a:t>
            </a:r>
          </a:p>
          <a:p>
            <a:pPr algn="ctr"/>
            <a:r>
              <a:rPr lang="fr-BE" dirty="0" smtClean="0"/>
              <a:t>Epoux de Madame Andries</a:t>
            </a:r>
          </a:p>
          <a:p>
            <a:pPr algn="ctr"/>
            <a:endParaRPr lang="fr-BE" dirty="0"/>
          </a:p>
          <a:p>
            <a:pPr algn="ctr"/>
            <a:r>
              <a:rPr lang="fr-BE" dirty="0" smtClean="0"/>
              <a:t>Régiment: 9</a:t>
            </a:r>
            <a:r>
              <a:rPr lang="fr-BE" baseline="30000" dirty="0" smtClean="0"/>
              <a:t>e</a:t>
            </a:r>
            <a:r>
              <a:rPr lang="fr-BE" dirty="0" smtClean="0"/>
              <a:t> de Ligne</a:t>
            </a:r>
          </a:p>
          <a:p>
            <a:pPr algn="ctr"/>
            <a:r>
              <a:rPr lang="fr-BE" dirty="0" smtClean="0"/>
              <a:t>Statut: Soldat Mat 50833</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345182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352</a:t>
            </a:fld>
            <a:endParaRPr lang="fr-BE" dirty="0"/>
          </a:p>
        </p:txBody>
      </p:sp>
      <p:sp>
        <p:nvSpPr>
          <p:cNvPr id="5" name="ZoneTexte 4"/>
          <p:cNvSpPr txBox="1"/>
          <p:nvPr/>
        </p:nvSpPr>
        <p:spPr>
          <a:xfrm>
            <a:off x="636534" y="779526"/>
            <a:ext cx="4690056" cy="1200329"/>
          </a:xfrm>
          <a:prstGeom prst="rect">
            <a:avLst/>
          </a:prstGeom>
          <a:noFill/>
        </p:spPr>
        <p:txBody>
          <a:bodyPr wrap="square" rtlCol="0">
            <a:spAutoFit/>
          </a:bodyPr>
          <a:lstStyle/>
          <a:p>
            <a:r>
              <a:rPr lang="fr-BE" sz="7200" dirty="0" smtClean="0">
                <a:latin typeface="French Script MT" panose="03020402040607040605" pitchFamily="66" charset="0"/>
              </a:rPr>
              <a:t>Jules De </a:t>
            </a:r>
            <a:r>
              <a:rPr lang="fr-BE" sz="7200" dirty="0" err="1" smtClean="0">
                <a:latin typeface="French Script MT" panose="03020402040607040605" pitchFamily="66" charset="0"/>
              </a:rPr>
              <a:t>Velder</a:t>
            </a:r>
            <a:endParaRPr lang="fr-BE" sz="7200" dirty="0">
              <a:latin typeface="French Script MT" panose="03020402040607040605" pitchFamily="66" charset="0"/>
            </a:endParaRPr>
          </a:p>
        </p:txBody>
      </p:sp>
      <p:sp>
        <p:nvSpPr>
          <p:cNvPr id="6" name="ZoneTexte 5"/>
          <p:cNvSpPr txBox="1"/>
          <p:nvPr/>
        </p:nvSpPr>
        <p:spPr>
          <a:xfrm>
            <a:off x="700333" y="2057104"/>
            <a:ext cx="4562458" cy="2031325"/>
          </a:xfrm>
          <a:prstGeom prst="rect">
            <a:avLst/>
          </a:prstGeom>
          <a:noFill/>
        </p:spPr>
        <p:txBody>
          <a:bodyPr wrap="square" rtlCol="0">
            <a:spAutoFit/>
          </a:bodyPr>
          <a:lstStyle/>
          <a:p>
            <a:pPr algn="ctr"/>
            <a:r>
              <a:rPr lang="fr-BE" dirty="0" smtClean="0"/>
              <a:t>Né le 9 février 1889 – 25 ans</a:t>
            </a:r>
          </a:p>
          <a:p>
            <a:pPr algn="ctr"/>
            <a:r>
              <a:rPr lang="fr-BE" dirty="0" smtClean="0"/>
              <a:t>Décédé le 7 </a:t>
            </a:r>
            <a:r>
              <a:rPr lang="fr-BE" dirty="0"/>
              <a:t>août 1914 </a:t>
            </a:r>
          </a:p>
          <a:p>
            <a:pPr algn="ctr"/>
            <a:r>
              <a:rPr lang="fr-BE" dirty="0"/>
              <a:t>Inhumé </a:t>
            </a:r>
            <a:r>
              <a:rPr lang="fr-BE" dirty="0" smtClean="0"/>
              <a:t>le </a:t>
            </a:r>
          </a:p>
          <a:p>
            <a:pPr algn="ctr"/>
            <a:r>
              <a:rPr lang="fr-BE" dirty="0" smtClean="0"/>
              <a:t>Epoux de ?</a:t>
            </a:r>
          </a:p>
          <a:p>
            <a:pPr algn="ctr"/>
            <a:endParaRPr lang="fr-BE" dirty="0"/>
          </a:p>
          <a:p>
            <a:pPr algn="ctr"/>
            <a:r>
              <a:rPr lang="fr-BE" dirty="0" smtClean="0"/>
              <a:t>Régiment: 1</a:t>
            </a:r>
            <a:r>
              <a:rPr lang="fr-BE" baseline="30000" dirty="0" smtClean="0"/>
              <a:t>er</a:t>
            </a:r>
            <a:r>
              <a:rPr lang="fr-BE" dirty="0" smtClean="0"/>
              <a:t> Chasseurs à Pied</a:t>
            </a:r>
            <a:r>
              <a:rPr lang="fr-BE" dirty="0"/>
              <a:t>, 3Bn </a:t>
            </a:r>
            <a:r>
              <a:rPr lang="fr-BE" dirty="0" smtClean="0"/>
              <a:t>1Cie</a:t>
            </a:r>
          </a:p>
          <a:p>
            <a:pPr algn="ctr"/>
            <a:r>
              <a:rPr lang="fr-BE" dirty="0" smtClean="0"/>
              <a:t>Statut: Soldat Mat 24392</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65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664050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353</a:t>
            </a:fld>
            <a:endParaRPr lang="fr-BE" dirty="0"/>
          </a:p>
        </p:txBody>
      </p:sp>
      <p:sp>
        <p:nvSpPr>
          <p:cNvPr id="5" name="ZoneTexte 4"/>
          <p:cNvSpPr txBox="1"/>
          <p:nvPr/>
        </p:nvSpPr>
        <p:spPr>
          <a:xfrm>
            <a:off x="905240" y="775281"/>
            <a:ext cx="4152644" cy="1200329"/>
          </a:xfrm>
          <a:prstGeom prst="rect">
            <a:avLst/>
          </a:prstGeom>
          <a:noFill/>
        </p:spPr>
        <p:txBody>
          <a:bodyPr wrap="square" rtlCol="0">
            <a:spAutoFit/>
          </a:bodyPr>
          <a:lstStyle/>
          <a:p>
            <a:r>
              <a:rPr lang="fr-BE" sz="7200" dirty="0" smtClean="0">
                <a:latin typeface="French Script MT" panose="03020402040607040605" pitchFamily="66" charset="0"/>
              </a:rPr>
              <a:t>Jules </a:t>
            </a:r>
            <a:r>
              <a:rPr lang="fr-BE" sz="7200" dirty="0" err="1" smtClean="0">
                <a:latin typeface="French Script MT" panose="03020402040607040605" pitchFamily="66" charset="0"/>
              </a:rPr>
              <a:t>Duchène</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smtClean="0"/>
              <a:t>Né le 19 août 1888 – 26 ans</a:t>
            </a:r>
          </a:p>
          <a:p>
            <a:pPr algn="ctr"/>
            <a:r>
              <a:rPr lang="fr-BE" dirty="0" smtClean="0"/>
              <a:t>Décédé le 25 août 1914</a:t>
            </a:r>
            <a:endParaRPr lang="fr-BE" dirty="0"/>
          </a:p>
          <a:p>
            <a:pPr algn="ctr"/>
            <a:r>
              <a:rPr lang="fr-BE" dirty="0"/>
              <a:t>Inhumé </a:t>
            </a:r>
            <a:r>
              <a:rPr lang="fr-BE" dirty="0" smtClean="0"/>
              <a:t>le </a:t>
            </a:r>
            <a:r>
              <a:rPr lang="fr-BE" dirty="0"/>
              <a:t>?</a:t>
            </a:r>
            <a:endParaRPr lang="fr-BE" dirty="0" smtClean="0"/>
          </a:p>
          <a:p>
            <a:pPr algn="ctr"/>
            <a:r>
              <a:rPr lang="fr-BE" dirty="0" smtClean="0"/>
              <a:t>Epoux de Madame Bourgeois</a:t>
            </a:r>
          </a:p>
          <a:p>
            <a:pPr algn="ctr"/>
            <a:endParaRPr lang="fr-BE" dirty="0"/>
          </a:p>
          <a:p>
            <a:pPr algn="ctr"/>
            <a:r>
              <a:rPr lang="fr-BE" dirty="0" smtClean="0"/>
              <a:t>Régiment: Génie 3DA</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72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0921976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354</a:t>
            </a:fld>
            <a:endParaRPr lang="fr-BE" dirty="0"/>
          </a:p>
        </p:txBody>
      </p:sp>
      <p:sp>
        <p:nvSpPr>
          <p:cNvPr id="5" name="ZoneTexte 4"/>
          <p:cNvSpPr txBox="1"/>
          <p:nvPr/>
        </p:nvSpPr>
        <p:spPr>
          <a:xfrm>
            <a:off x="936317" y="779526"/>
            <a:ext cx="4902685" cy="1200329"/>
          </a:xfrm>
          <a:prstGeom prst="rect">
            <a:avLst/>
          </a:prstGeom>
          <a:noFill/>
        </p:spPr>
        <p:txBody>
          <a:bodyPr wrap="square" rtlCol="0">
            <a:spAutoFit/>
          </a:bodyPr>
          <a:lstStyle/>
          <a:p>
            <a:r>
              <a:rPr lang="fr-BE" sz="7200" dirty="0" smtClean="0">
                <a:latin typeface="French Script MT" panose="03020402040607040605" pitchFamily="66" charset="0"/>
              </a:rPr>
              <a:t>Charles Duchesne </a:t>
            </a:r>
            <a:endParaRPr lang="fr-BE" sz="7200" dirty="0">
              <a:latin typeface="French Script MT" panose="03020402040607040605" pitchFamily="66" charset="0"/>
            </a:endParaRP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smtClean="0"/>
              <a:t>Né le 3 décembre 1871 – 42 ans</a:t>
            </a:r>
          </a:p>
          <a:p>
            <a:pPr algn="ctr"/>
            <a:r>
              <a:rPr lang="fr-BE" dirty="0" smtClean="0"/>
              <a:t>Décédé le 6 août 1914</a:t>
            </a:r>
            <a:endParaRPr lang="fr-BE" dirty="0"/>
          </a:p>
          <a:p>
            <a:pPr algn="ctr"/>
            <a:r>
              <a:rPr lang="fr-BE" dirty="0"/>
              <a:t>Inhumé </a:t>
            </a:r>
            <a:r>
              <a:rPr lang="fr-BE" dirty="0" smtClean="0"/>
              <a:t>le </a:t>
            </a:r>
            <a:r>
              <a:rPr lang="fr-BE" dirty="0"/>
              <a:t>?</a:t>
            </a:r>
            <a:endParaRPr lang="fr-BE" dirty="0" smtClean="0"/>
          </a:p>
          <a:p>
            <a:pPr algn="ctr"/>
            <a:r>
              <a:rPr lang="fr-BE" dirty="0" smtClean="0"/>
              <a:t>Epoux de Madame </a:t>
            </a:r>
            <a:r>
              <a:rPr lang="fr-BE" dirty="0" err="1" smtClean="0"/>
              <a:t>Vinçotte</a:t>
            </a:r>
            <a:endParaRPr lang="fr-BE" dirty="0" smtClean="0"/>
          </a:p>
          <a:p>
            <a:pPr algn="ctr"/>
            <a:endParaRPr lang="fr-BE" dirty="0"/>
          </a:p>
          <a:p>
            <a:pPr algn="ctr"/>
            <a:r>
              <a:rPr lang="fr-BE" dirty="0" smtClean="0"/>
              <a:t>Régiment: 14</a:t>
            </a:r>
            <a:r>
              <a:rPr lang="fr-BE" baseline="30000" dirty="0" smtClean="0"/>
              <a:t>e</a:t>
            </a:r>
            <a:r>
              <a:rPr lang="fr-BE" dirty="0" smtClean="0"/>
              <a:t> de Ligne 2Cie </a:t>
            </a:r>
            <a:r>
              <a:rPr lang="fr-BE" dirty="0"/>
              <a:t>4Bn</a:t>
            </a:r>
            <a:endParaRPr lang="fr-BE" dirty="0" smtClean="0"/>
          </a:p>
          <a:p>
            <a:pPr algn="ctr"/>
            <a:r>
              <a:rPr lang="fr-BE" dirty="0" smtClean="0"/>
              <a:t>Statut: Commandant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470810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355</a:t>
            </a:fld>
            <a:endParaRPr lang="fr-BE" dirty="0"/>
          </a:p>
        </p:txBody>
      </p:sp>
      <p:sp>
        <p:nvSpPr>
          <p:cNvPr id="5" name="ZoneTexte 4"/>
          <p:cNvSpPr txBox="1"/>
          <p:nvPr/>
        </p:nvSpPr>
        <p:spPr>
          <a:xfrm>
            <a:off x="1303728" y="779526"/>
            <a:ext cx="4167864" cy="1200329"/>
          </a:xfrm>
          <a:prstGeom prst="rect">
            <a:avLst/>
          </a:prstGeom>
          <a:noFill/>
        </p:spPr>
        <p:txBody>
          <a:bodyPr wrap="square" rtlCol="0">
            <a:spAutoFit/>
          </a:bodyPr>
          <a:lstStyle/>
          <a:p>
            <a:r>
              <a:rPr lang="fr-BE" sz="7200" dirty="0" smtClean="0">
                <a:latin typeface="French Script MT" panose="03020402040607040605" pitchFamily="66" charset="0"/>
              </a:rPr>
              <a:t>Adolphe Ficher </a:t>
            </a:r>
            <a:endParaRPr lang="fr-BE" sz="7200" dirty="0">
              <a:latin typeface="French Script MT" panose="03020402040607040605" pitchFamily="66" charset="0"/>
            </a:endParaRP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smtClean="0"/>
              <a:t>Né le 13 février 1893 – 21 ans</a:t>
            </a:r>
          </a:p>
          <a:p>
            <a:pPr algn="ctr"/>
            <a:r>
              <a:rPr lang="fr-BE" dirty="0" smtClean="0"/>
              <a:t>Décédé le 1 août 1914</a:t>
            </a:r>
            <a:endParaRPr lang="fr-BE" dirty="0"/>
          </a:p>
          <a:p>
            <a:pPr algn="ctr"/>
            <a:r>
              <a:rPr lang="fr-BE" dirty="0"/>
              <a:t>Inhumé </a:t>
            </a:r>
            <a:r>
              <a:rPr lang="fr-BE" dirty="0" smtClean="0"/>
              <a:t>le </a:t>
            </a:r>
            <a:r>
              <a:rPr lang="fr-BE" dirty="0"/>
              <a:t>?</a:t>
            </a:r>
            <a:endParaRPr lang="fr-BE" dirty="0" smtClean="0"/>
          </a:p>
          <a:p>
            <a:pPr algn="ctr"/>
            <a:r>
              <a:rPr lang="fr-BE" dirty="0" smtClean="0"/>
              <a:t>Epoux de ?</a:t>
            </a:r>
          </a:p>
          <a:p>
            <a:pPr algn="ctr"/>
            <a:endParaRPr lang="fr-BE" dirty="0"/>
          </a:p>
          <a:p>
            <a:pPr algn="ctr"/>
            <a:r>
              <a:rPr lang="fr-BE" dirty="0" smtClean="0"/>
              <a:t>Régiment: 14</a:t>
            </a:r>
            <a:r>
              <a:rPr lang="fr-BE" baseline="30000" dirty="0" smtClean="0"/>
              <a:t>e</a:t>
            </a:r>
            <a:r>
              <a:rPr lang="fr-BE" dirty="0" smtClean="0"/>
              <a:t> de Ligne</a:t>
            </a:r>
          </a:p>
          <a:p>
            <a:pPr algn="ctr"/>
            <a:r>
              <a:rPr lang="fr-BE" dirty="0" smtClean="0"/>
              <a:t>Statut: Sergent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a:t>
            </a:r>
            <a:r>
              <a:rPr lang="fr-BE" dirty="0"/>
              <a:t>2</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442548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356</a:t>
            </a:fld>
            <a:endParaRPr lang="fr-BE" dirty="0"/>
          </a:p>
        </p:txBody>
      </p:sp>
      <p:sp>
        <p:nvSpPr>
          <p:cNvPr id="5" name="ZoneTexte 4"/>
          <p:cNvSpPr txBox="1"/>
          <p:nvPr/>
        </p:nvSpPr>
        <p:spPr>
          <a:xfrm>
            <a:off x="996967" y="779526"/>
            <a:ext cx="4781386" cy="1200329"/>
          </a:xfrm>
          <a:prstGeom prst="rect">
            <a:avLst/>
          </a:prstGeom>
          <a:noFill/>
        </p:spPr>
        <p:txBody>
          <a:bodyPr wrap="square" rtlCol="0">
            <a:spAutoFit/>
          </a:bodyPr>
          <a:lstStyle/>
          <a:p>
            <a:r>
              <a:rPr lang="fr-BE" sz="7200" dirty="0" smtClean="0">
                <a:latin typeface="French Script MT" panose="03020402040607040605" pitchFamily="66" charset="0"/>
              </a:rPr>
              <a:t>Georges Fontaine </a:t>
            </a:r>
            <a:endParaRPr lang="fr-BE" sz="7200" dirty="0">
              <a:latin typeface="French Script MT" panose="03020402040607040605" pitchFamily="66" charset="0"/>
            </a:endParaRP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smtClean="0"/>
              <a:t>Né le 17 février 1884 – </a:t>
            </a:r>
            <a:r>
              <a:rPr lang="fr-BE" dirty="0"/>
              <a:t>3</a:t>
            </a:r>
            <a:r>
              <a:rPr lang="fr-BE" dirty="0" smtClean="0"/>
              <a:t>0 ans</a:t>
            </a:r>
          </a:p>
          <a:p>
            <a:pPr algn="ctr"/>
            <a:r>
              <a:rPr lang="fr-BE" dirty="0" smtClean="0"/>
              <a:t>Décédé le 7 août 1914</a:t>
            </a:r>
            <a:endParaRPr lang="fr-BE" dirty="0"/>
          </a:p>
          <a:p>
            <a:pPr algn="ctr"/>
            <a:r>
              <a:rPr lang="fr-BE" dirty="0"/>
              <a:t>Inhumé </a:t>
            </a:r>
            <a:r>
              <a:rPr lang="fr-BE" dirty="0" smtClean="0"/>
              <a:t>le </a:t>
            </a:r>
            <a:r>
              <a:rPr lang="fr-BE" dirty="0"/>
              <a:t>?</a:t>
            </a:r>
            <a:endParaRPr lang="fr-BE" dirty="0" smtClean="0"/>
          </a:p>
          <a:p>
            <a:pPr algn="ctr"/>
            <a:r>
              <a:rPr lang="fr-BE" dirty="0" smtClean="0"/>
              <a:t>Epoux de ?</a:t>
            </a:r>
          </a:p>
          <a:p>
            <a:pPr algn="ctr"/>
            <a:endParaRPr lang="fr-BE" dirty="0"/>
          </a:p>
          <a:p>
            <a:pPr algn="ctr"/>
            <a:r>
              <a:rPr lang="fr-BE" dirty="0" smtClean="0"/>
              <a:t>Régiment: </a:t>
            </a:r>
            <a:r>
              <a:rPr lang="fr-BE" dirty="0"/>
              <a:t>9</a:t>
            </a:r>
            <a:r>
              <a:rPr lang="fr-BE" baseline="30000" dirty="0" smtClean="0"/>
              <a:t>e</a:t>
            </a:r>
            <a:r>
              <a:rPr lang="fr-BE" dirty="0" smtClean="0"/>
              <a:t> de Ligne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a:t>
            </a:r>
            <a:r>
              <a:rPr lang="fr-BE" dirty="0"/>
              <a:t>7</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064668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357</a:t>
            </a:fld>
            <a:endParaRPr lang="fr-BE" dirty="0"/>
          </a:p>
        </p:txBody>
      </p:sp>
      <p:sp>
        <p:nvSpPr>
          <p:cNvPr id="5" name="ZoneTexte 4"/>
          <p:cNvSpPr txBox="1"/>
          <p:nvPr/>
        </p:nvSpPr>
        <p:spPr>
          <a:xfrm>
            <a:off x="309708" y="788112"/>
            <a:ext cx="5262607" cy="1200329"/>
          </a:xfrm>
          <a:prstGeom prst="rect">
            <a:avLst/>
          </a:prstGeom>
          <a:noFill/>
        </p:spPr>
        <p:txBody>
          <a:bodyPr wrap="square" rtlCol="0">
            <a:spAutoFit/>
          </a:bodyPr>
          <a:lstStyle/>
          <a:p>
            <a:r>
              <a:rPr lang="fr-BE" sz="7200" dirty="0" smtClean="0">
                <a:latin typeface="French Script MT" panose="03020402040607040605" pitchFamily="66" charset="0"/>
              </a:rPr>
              <a:t>Modeste </a:t>
            </a:r>
            <a:r>
              <a:rPr lang="fr-BE" sz="7200" dirty="0" err="1" smtClean="0">
                <a:latin typeface="French Script MT" panose="03020402040607040605" pitchFamily="66" charset="0"/>
              </a:rPr>
              <a:t>Fransolet</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048004" y="2320406"/>
            <a:ext cx="3798303" cy="2031325"/>
          </a:xfrm>
          <a:prstGeom prst="rect">
            <a:avLst/>
          </a:prstGeom>
          <a:noFill/>
        </p:spPr>
        <p:txBody>
          <a:bodyPr wrap="square" rtlCol="0">
            <a:spAutoFit/>
          </a:bodyPr>
          <a:lstStyle/>
          <a:p>
            <a:pPr algn="ctr"/>
            <a:r>
              <a:rPr lang="fr-BE" dirty="0" smtClean="0"/>
              <a:t>Né le 5 mars 1881 – 23 ans</a:t>
            </a:r>
          </a:p>
          <a:p>
            <a:pPr algn="ctr"/>
            <a:r>
              <a:rPr lang="fr-BE" dirty="0" smtClean="0"/>
              <a:t>Décédé le 7 </a:t>
            </a:r>
            <a:r>
              <a:rPr lang="fr-BE" dirty="0"/>
              <a:t>août 1914 </a:t>
            </a:r>
          </a:p>
          <a:p>
            <a:pPr algn="ctr"/>
            <a:r>
              <a:rPr lang="fr-BE" dirty="0"/>
              <a:t>Inhumé </a:t>
            </a:r>
            <a:r>
              <a:rPr lang="fr-BE" dirty="0" smtClean="0"/>
              <a:t>le ?</a:t>
            </a:r>
          </a:p>
          <a:p>
            <a:pPr algn="ctr"/>
            <a:r>
              <a:rPr lang="fr-BE" dirty="0" smtClean="0"/>
              <a:t>Epoux de ?</a:t>
            </a:r>
          </a:p>
          <a:p>
            <a:pPr algn="ctr"/>
            <a:endParaRPr lang="fr-BE" dirty="0"/>
          </a:p>
          <a:p>
            <a:pPr algn="ctr"/>
            <a:r>
              <a:rPr lang="fr-BE" dirty="0" smtClean="0"/>
              <a:t>Régiment: </a:t>
            </a:r>
            <a:r>
              <a:rPr lang="fr-BE" dirty="0"/>
              <a:t>1</a:t>
            </a:r>
            <a:r>
              <a:rPr lang="fr-BE" dirty="0" smtClean="0"/>
              <a:t>4</a:t>
            </a:r>
            <a:r>
              <a:rPr lang="fr-BE" baseline="30000" dirty="0" smtClean="0"/>
              <a:t>e</a:t>
            </a:r>
            <a:r>
              <a:rPr lang="fr-BE" dirty="0" smtClean="0"/>
              <a:t> de Ligne</a:t>
            </a:r>
          </a:p>
          <a:p>
            <a:pPr algn="ctr"/>
            <a:r>
              <a:rPr lang="fr-BE" dirty="0" smtClean="0"/>
              <a:t>Statut: Soldat Mat 20134</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6267"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522198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358</a:t>
            </a:fld>
            <a:endParaRPr lang="fr-BE" dirty="0"/>
          </a:p>
        </p:txBody>
      </p:sp>
      <p:sp>
        <p:nvSpPr>
          <p:cNvPr id="5" name="ZoneTexte 4"/>
          <p:cNvSpPr txBox="1"/>
          <p:nvPr/>
        </p:nvSpPr>
        <p:spPr>
          <a:xfrm>
            <a:off x="383601" y="764395"/>
            <a:ext cx="6550599" cy="1200329"/>
          </a:xfrm>
          <a:prstGeom prst="rect">
            <a:avLst/>
          </a:prstGeom>
          <a:noFill/>
        </p:spPr>
        <p:txBody>
          <a:bodyPr wrap="square" rtlCol="0">
            <a:spAutoFit/>
          </a:bodyPr>
          <a:lstStyle/>
          <a:p>
            <a:r>
              <a:rPr lang="fr-BE" sz="7200" dirty="0" smtClean="0">
                <a:latin typeface="French Script MT" panose="03020402040607040605" pitchFamily="66" charset="0"/>
              </a:rPr>
              <a:t>Jean-Baptiste </a:t>
            </a:r>
            <a:r>
              <a:rPr lang="fr-BE" sz="7200" dirty="0" err="1" smtClean="0">
                <a:latin typeface="French Script MT" panose="03020402040607040605" pitchFamily="66" charset="0"/>
              </a:rPr>
              <a:t>Geeraerts</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smtClean="0"/>
              <a:t>Né le 26 novembre 1889 – 24 ans</a:t>
            </a:r>
          </a:p>
          <a:p>
            <a:pPr algn="ctr"/>
            <a:r>
              <a:rPr lang="fr-BE" dirty="0" smtClean="0"/>
              <a:t>Décédé le 11 </a:t>
            </a:r>
            <a:r>
              <a:rPr lang="fr-BE" dirty="0"/>
              <a:t>août 1914 </a:t>
            </a:r>
          </a:p>
          <a:p>
            <a:pPr algn="ctr"/>
            <a:r>
              <a:rPr lang="fr-BE" dirty="0"/>
              <a:t>Inhumé </a:t>
            </a:r>
            <a:r>
              <a:rPr lang="fr-BE" dirty="0" smtClean="0"/>
              <a:t>le ?</a:t>
            </a:r>
          </a:p>
          <a:p>
            <a:pPr algn="ctr"/>
            <a:r>
              <a:rPr lang="fr-BE" dirty="0" smtClean="0"/>
              <a:t>Epoux de Madame Mathieu</a:t>
            </a:r>
          </a:p>
          <a:p>
            <a:pPr algn="ctr"/>
            <a:endParaRPr lang="fr-BE" dirty="0"/>
          </a:p>
          <a:p>
            <a:pPr algn="ctr"/>
            <a:r>
              <a:rPr lang="fr-BE" dirty="0" smtClean="0"/>
              <a:t>Régiment: 12</a:t>
            </a:r>
            <a:r>
              <a:rPr lang="fr-BE" baseline="30000" dirty="0" smtClean="0"/>
              <a:t>e</a:t>
            </a:r>
            <a:r>
              <a:rPr lang="fr-BE" dirty="0" smtClean="0"/>
              <a:t> de Ligne</a:t>
            </a:r>
          </a:p>
          <a:p>
            <a:pPr algn="ctr"/>
            <a:r>
              <a:rPr lang="fr-BE" dirty="0" smtClean="0"/>
              <a:t>Statut: Soldat – Mat 54539</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146655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359</a:t>
            </a:fld>
            <a:endParaRPr lang="fr-BE" dirty="0"/>
          </a:p>
        </p:txBody>
      </p:sp>
      <p:sp>
        <p:nvSpPr>
          <p:cNvPr id="5" name="ZoneTexte 4"/>
          <p:cNvSpPr txBox="1"/>
          <p:nvPr/>
        </p:nvSpPr>
        <p:spPr>
          <a:xfrm>
            <a:off x="540858" y="779526"/>
            <a:ext cx="4881408" cy="1200329"/>
          </a:xfrm>
          <a:prstGeom prst="rect">
            <a:avLst/>
          </a:prstGeom>
          <a:noFill/>
        </p:spPr>
        <p:txBody>
          <a:bodyPr wrap="square" rtlCol="0">
            <a:spAutoFit/>
          </a:bodyPr>
          <a:lstStyle/>
          <a:p>
            <a:r>
              <a:rPr lang="fr-BE" sz="7200" dirty="0" smtClean="0">
                <a:latin typeface="French Script MT" panose="03020402040607040605" pitchFamily="66" charset="0"/>
              </a:rPr>
              <a:t>Jules </a:t>
            </a:r>
            <a:r>
              <a:rPr lang="fr-BE" sz="7200" dirty="0" err="1" smtClean="0">
                <a:latin typeface="French Script MT" panose="03020402040607040605" pitchFamily="66" charset="0"/>
              </a:rPr>
              <a:t>Grymonprez</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smtClean="0"/>
              <a:t>Né le 25 juillet 1889 – 25 ans</a:t>
            </a:r>
          </a:p>
          <a:p>
            <a:pPr algn="ctr"/>
            <a:r>
              <a:rPr lang="fr-BE" dirty="0" smtClean="0"/>
              <a:t>Décédé le 6 </a:t>
            </a:r>
            <a:r>
              <a:rPr lang="fr-BE" dirty="0"/>
              <a:t>août 1914 </a:t>
            </a:r>
          </a:p>
          <a:p>
            <a:pPr algn="ctr"/>
            <a:r>
              <a:rPr lang="fr-BE" dirty="0"/>
              <a:t>Inhumé </a:t>
            </a:r>
            <a:r>
              <a:rPr lang="fr-BE" dirty="0" smtClean="0"/>
              <a:t>le </a:t>
            </a:r>
          </a:p>
          <a:p>
            <a:pPr algn="ctr"/>
            <a:r>
              <a:rPr lang="fr-BE" dirty="0" smtClean="0"/>
              <a:t>Epoux de ?</a:t>
            </a:r>
          </a:p>
          <a:p>
            <a:pPr algn="ctr"/>
            <a:endParaRPr lang="fr-BE" dirty="0"/>
          </a:p>
          <a:p>
            <a:pPr algn="ctr"/>
            <a:r>
              <a:rPr lang="fr-BE" dirty="0" smtClean="0"/>
              <a:t>Régiment: </a:t>
            </a:r>
            <a:r>
              <a:rPr lang="fr-BE" dirty="0"/>
              <a:t>9</a:t>
            </a:r>
            <a:r>
              <a:rPr lang="fr-BE" baseline="30000" dirty="0" smtClean="0"/>
              <a:t>e</a:t>
            </a:r>
            <a:r>
              <a:rPr lang="fr-BE" dirty="0" smtClean="0"/>
              <a:t> de Ligne, 4Bn, 2Cie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41-1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5929131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36</a:t>
            </a:fld>
            <a:endParaRPr lang="fr-BE" dirty="0"/>
          </a:p>
        </p:txBody>
      </p:sp>
      <p:sp>
        <p:nvSpPr>
          <p:cNvPr id="5" name="ZoneTexte 4"/>
          <p:cNvSpPr txBox="1"/>
          <p:nvPr/>
        </p:nvSpPr>
        <p:spPr>
          <a:xfrm>
            <a:off x="1621081" y="779526"/>
            <a:ext cx="3203596" cy="1200329"/>
          </a:xfrm>
          <a:prstGeom prst="rect">
            <a:avLst/>
          </a:prstGeom>
          <a:noFill/>
        </p:spPr>
        <p:txBody>
          <a:bodyPr wrap="square" rtlCol="0">
            <a:spAutoFit/>
          </a:bodyPr>
          <a:lstStyle/>
          <a:p>
            <a:r>
              <a:rPr lang="fr-BE" sz="7200" dirty="0" smtClean="0">
                <a:latin typeface="French Script MT" panose="03020402040607040605" pitchFamily="66" charset="0"/>
              </a:rPr>
              <a:t>Elie Labro</a:t>
            </a:r>
            <a:endParaRPr lang="fr-BE" sz="7200" dirty="0">
              <a:latin typeface="French Script MT" panose="03020402040607040605" pitchFamily="66" charset="0"/>
            </a:endParaRPr>
          </a:p>
        </p:txBody>
      </p:sp>
      <p:sp>
        <p:nvSpPr>
          <p:cNvPr id="6" name="ZoneTexte 5"/>
          <p:cNvSpPr txBox="1"/>
          <p:nvPr/>
        </p:nvSpPr>
        <p:spPr>
          <a:xfrm>
            <a:off x="1506761" y="2365967"/>
            <a:ext cx="3432238" cy="2031325"/>
          </a:xfrm>
          <a:prstGeom prst="rect">
            <a:avLst/>
          </a:prstGeom>
          <a:noFill/>
        </p:spPr>
        <p:txBody>
          <a:bodyPr wrap="square" rtlCol="0">
            <a:spAutoFit/>
          </a:bodyPr>
          <a:lstStyle/>
          <a:p>
            <a:pPr algn="ctr"/>
            <a:r>
              <a:rPr lang="fr-BE" dirty="0" smtClean="0"/>
              <a:t>Né le </a:t>
            </a:r>
            <a:r>
              <a:rPr lang="fr-BE" dirty="0"/>
              <a:t>?</a:t>
            </a:r>
            <a:r>
              <a:rPr lang="fr-BE" dirty="0" smtClean="0"/>
              <a:t> – 60 ans</a:t>
            </a:r>
          </a:p>
          <a:p>
            <a:pPr algn="ctr"/>
            <a:r>
              <a:rPr lang="fr-BE" dirty="0" smtClean="0"/>
              <a:t>Décédé le ?</a:t>
            </a:r>
          </a:p>
          <a:p>
            <a:pPr algn="ctr"/>
            <a:r>
              <a:rPr lang="fr-BE" dirty="0" smtClean="0"/>
              <a:t>Inhumé le 14 juillet 1944</a:t>
            </a:r>
          </a:p>
          <a:p>
            <a:pPr algn="ctr"/>
            <a:r>
              <a:rPr lang="fr-BE" dirty="0" smtClean="0"/>
              <a:t>Époux de Madame </a:t>
            </a:r>
            <a:r>
              <a:rPr lang="fr-BE" dirty="0" err="1" smtClean="0"/>
              <a:t>Colleman</a:t>
            </a:r>
            <a:endParaRPr lang="fr-BE" dirty="0" smtClean="0"/>
          </a:p>
          <a:p>
            <a:pPr algn="ctr"/>
            <a:endParaRPr lang="fr-BE" dirty="0"/>
          </a:p>
          <a:p>
            <a:pPr algn="ctr"/>
            <a:r>
              <a:rPr lang="fr-BE" dirty="0" smtClean="0"/>
              <a:t>Régiment: ?</a:t>
            </a:r>
          </a:p>
          <a:p>
            <a:pPr algn="ctr"/>
            <a:r>
              <a:rPr lang="fr-BE" dirty="0" smtClean="0"/>
              <a:t>Statut: Invalide de Guerre</a:t>
            </a:r>
            <a:endParaRPr lang="fr-BE" dirty="0"/>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a:t>
            </a:r>
          </a:p>
          <a:p>
            <a:pPr algn="ctr"/>
            <a:r>
              <a:rPr lang="fr-BE" dirty="0" smtClean="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981820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360</a:t>
            </a:fld>
            <a:endParaRPr lang="fr-BE" dirty="0"/>
          </a:p>
        </p:txBody>
      </p:sp>
      <p:sp>
        <p:nvSpPr>
          <p:cNvPr id="5" name="ZoneTexte 4"/>
          <p:cNvSpPr txBox="1"/>
          <p:nvPr/>
        </p:nvSpPr>
        <p:spPr>
          <a:xfrm>
            <a:off x="581886" y="779526"/>
            <a:ext cx="4799352" cy="1200329"/>
          </a:xfrm>
          <a:prstGeom prst="rect">
            <a:avLst/>
          </a:prstGeom>
          <a:noFill/>
        </p:spPr>
        <p:txBody>
          <a:bodyPr wrap="square" rtlCol="0">
            <a:spAutoFit/>
          </a:bodyPr>
          <a:lstStyle/>
          <a:p>
            <a:r>
              <a:rPr lang="fr-BE" sz="7200" dirty="0" smtClean="0">
                <a:latin typeface="French Script MT" panose="03020402040607040605" pitchFamily="66" charset="0"/>
              </a:rPr>
              <a:t>Jules </a:t>
            </a:r>
            <a:r>
              <a:rPr lang="fr-BE" sz="7200" dirty="0" err="1" smtClean="0">
                <a:latin typeface="French Script MT" panose="03020402040607040605" pitchFamily="66" charset="0"/>
              </a:rPr>
              <a:t>Haagmans</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smtClean="0"/>
              <a:t>Né le 24 novembre 1893 – 20 ans</a:t>
            </a:r>
          </a:p>
          <a:p>
            <a:pPr algn="ctr"/>
            <a:r>
              <a:rPr lang="fr-BE" dirty="0" smtClean="0"/>
              <a:t>Décédé le 11 </a:t>
            </a:r>
            <a:r>
              <a:rPr lang="fr-BE" dirty="0"/>
              <a:t>août 1914 </a:t>
            </a:r>
          </a:p>
          <a:p>
            <a:pPr algn="ctr"/>
            <a:r>
              <a:rPr lang="fr-BE" dirty="0"/>
              <a:t>Inhumé </a:t>
            </a:r>
            <a:r>
              <a:rPr lang="fr-BE" dirty="0" smtClean="0"/>
              <a:t>le</a:t>
            </a:r>
          </a:p>
          <a:p>
            <a:pPr algn="ctr"/>
            <a:r>
              <a:rPr lang="fr-BE" dirty="0" smtClean="0"/>
              <a:t>Epoux de ?</a:t>
            </a:r>
          </a:p>
          <a:p>
            <a:pPr algn="ctr"/>
            <a:endParaRPr lang="fr-BE" dirty="0"/>
          </a:p>
          <a:p>
            <a:pPr algn="ctr"/>
            <a:r>
              <a:rPr lang="fr-BE" dirty="0" smtClean="0"/>
              <a:t>Régiment: 14</a:t>
            </a:r>
            <a:r>
              <a:rPr lang="fr-BE" baseline="30000" dirty="0" smtClean="0"/>
              <a:t>e</a:t>
            </a:r>
            <a:r>
              <a:rPr lang="fr-BE" dirty="0" smtClean="0"/>
              <a:t> de Ligne, 2Bn, 1Cie</a:t>
            </a:r>
          </a:p>
          <a:p>
            <a:pPr algn="ctr"/>
            <a:r>
              <a:rPr lang="fr-BE" dirty="0" smtClean="0"/>
              <a:t>Statut: Soldat – Mat 26572</a:t>
            </a:r>
          </a:p>
        </p:txBody>
      </p:sp>
      <p:sp>
        <p:nvSpPr>
          <p:cNvPr id="11" name="ZoneTexte 10"/>
          <p:cNvSpPr txBox="1"/>
          <p:nvPr/>
        </p:nvSpPr>
        <p:spPr>
          <a:xfrm>
            <a:off x="7212684" y="3127196"/>
            <a:ext cx="2738682" cy="646331"/>
          </a:xfrm>
          <a:prstGeom prst="rect">
            <a:avLst/>
          </a:prstGeom>
          <a:noFill/>
        </p:spPr>
        <p:txBody>
          <a:bodyPr wrap="square" rtlCol="0">
            <a:spAutoFit/>
          </a:bodyPr>
          <a:lstStyle/>
          <a:p>
            <a:pPr algn="ctr"/>
            <a:r>
              <a:rPr lang="fr-BE" dirty="0" smtClean="0"/>
              <a:t>Parcelle 163 – 2</a:t>
            </a:r>
          </a:p>
          <a:p>
            <a:pPr algn="ctr"/>
            <a:r>
              <a:rPr lang="fr-BE" dirty="0" smtClean="0"/>
              <a:t>Tombe 44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472727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361</a:t>
            </a:fld>
            <a:endParaRPr lang="fr-BE" dirty="0"/>
          </a:p>
        </p:txBody>
      </p:sp>
      <p:sp>
        <p:nvSpPr>
          <p:cNvPr id="5" name="ZoneTexte 4"/>
          <p:cNvSpPr txBox="1"/>
          <p:nvPr/>
        </p:nvSpPr>
        <p:spPr>
          <a:xfrm>
            <a:off x="849689" y="779526"/>
            <a:ext cx="4263745" cy="1200329"/>
          </a:xfrm>
          <a:prstGeom prst="rect">
            <a:avLst/>
          </a:prstGeom>
          <a:noFill/>
        </p:spPr>
        <p:txBody>
          <a:bodyPr wrap="square" rtlCol="0">
            <a:spAutoFit/>
          </a:bodyPr>
          <a:lstStyle/>
          <a:p>
            <a:r>
              <a:rPr lang="fr-BE" sz="7200" dirty="0" smtClean="0">
                <a:latin typeface="French Script MT" panose="03020402040607040605" pitchFamily="66" charset="0"/>
              </a:rPr>
              <a:t>René Hainaut </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smtClean="0"/>
              <a:t>Né le ? – ?</a:t>
            </a:r>
          </a:p>
          <a:p>
            <a:pPr algn="ctr"/>
            <a:r>
              <a:rPr lang="fr-BE" dirty="0" smtClean="0"/>
              <a:t>Décédé le 28 </a:t>
            </a:r>
            <a:r>
              <a:rPr lang="fr-BE" dirty="0"/>
              <a:t>octobre 1918 </a:t>
            </a:r>
          </a:p>
          <a:p>
            <a:pPr algn="ctr"/>
            <a:r>
              <a:rPr lang="fr-BE" dirty="0"/>
              <a:t>Inhumé </a:t>
            </a:r>
            <a:r>
              <a:rPr lang="fr-BE" dirty="0" smtClean="0"/>
              <a:t>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Soldat – Prisonnier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844704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362</a:t>
            </a:fld>
            <a:endParaRPr lang="fr-BE" dirty="0"/>
          </a:p>
        </p:txBody>
      </p:sp>
      <p:sp>
        <p:nvSpPr>
          <p:cNvPr id="5" name="ZoneTexte 4"/>
          <p:cNvSpPr txBox="1"/>
          <p:nvPr/>
        </p:nvSpPr>
        <p:spPr>
          <a:xfrm>
            <a:off x="559132" y="906959"/>
            <a:ext cx="4844859" cy="1200329"/>
          </a:xfrm>
          <a:prstGeom prst="rect">
            <a:avLst/>
          </a:prstGeom>
          <a:noFill/>
        </p:spPr>
        <p:txBody>
          <a:bodyPr wrap="square" rtlCol="0">
            <a:spAutoFit/>
          </a:bodyPr>
          <a:lstStyle/>
          <a:p>
            <a:r>
              <a:rPr lang="fr-BE" sz="7200" dirty="0" smtClean="0">
                <a:latin typeface="French Script MT" panose="03020402040607040605" pitchFamily="66" charset="0"/>
              </a:rPr>
              <a:t>Maurice </a:t>
            </a:r>
            <a:r>
              <a:rPr lang="fr-BE" sz="7200" dirty="0" err="1" smtClean="0">
                <a:latin typeface="French Script MT" panose="03020402040607040605" pitchFamily="66" charset="0"/>
              </a:rPr>
              <a:t>Hanlet</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smtClean="0"/>
              <a:t>Né le 6 mars 1893 – 21 ans</a:t>
            </a:r>
          </a:p>
          <a:p>
            <a:pPr algn="ctr"/>
            <a:r>
              <a:rPr lang="fr-BE" dirty="0" smtClean="0"/>
              <a:t>Décédé le 13 </a:t>
            </a:r>
            <a:r>
              <a:rPr lang="fr-BE" dirty="0"/>
              <a:t>août 1914 </a:t>
            </a:r>
          </a:p>
          <a:p>
            <a:pPr algn="ctr"/>
            <a:r>
              <a:rPr lang="fr-BE" dirty="0"/>
              <a:t>Inhumé </a:t>
            </a:r>
            <a:r>
              <a:rPr lang="fr-BE" dirty="0" smtClean="0"/>
              <a:t>le ?</a:t>
            </a:r>
          </a:p>
          <a:p>
            <a:pPr algn="ctr"/>
            <a:r>
              <a:rPr lang="fr-BE" dirty="0" smtClean="0"/>
              <a:t>Epoux de ?</a:t>
            </a:r>
          </a:p>
          <a:p>
            <a:pPr algn="ctr"/>
            <a:endParaRPr lang="fr-BE" dirty="0"/>
          </a:p>
          <a:p>
            <a:pPr algn="ctr"/>
            <a:r>
              <a:rPr lang="fr-BE" dirty="0" smtClean="0"/>
              <a:t>Régiment: 14</a:t>
            </a:r>
            <a:r>
              <a:rPr lang="fr-BE" baseline="30000" dirty="0" smtClean="0"/>
              <a:t>e</a:t>
            </a:r>
            <a:r>
              <a:rPr lang="fr-BE" dirty="0" smtClean="0"/>
              <a:t> de Ligne</a:t>
            </a:r>
          </a:p>
          <a:p>
            <a:pPr algn="ctr"/>
            <a:r>
              <a:rPr lang="fr-BE" dirty="0" smtClean="0"/>
              <a:t>Statut: Soldat – Mat 28574</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8988462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363</a:t>
            </a:fld>
            <a:endParaRPr lang="fr-BE" dirty="0"/>
          </a:p>
        </p:txBody>
      </p:sp>
      <p:sp>
        <p:nvSpPr>
          <p:cNvPr id="5" name="ZoneTexte 4"/>
          <p:cNvSpPr txBox="1"/>
          <p:nvPr/>
        </p:nvSpPr>
        <p:spPr>
          <a:xfrm>
            <a:off x="494028" y="788112"/>
            <a:ext cx="4893967" cy="1200329"/>
          </a:xfrm>
          <a:prstGeom prst="rect">
            <a:avLst/>
          </a:prstGeom>
          <a:noFill/>
        </p:spPr>
        <p:txBody>
          <a:bodyPr wrap="square" rtlCol="0">
            <a:spAutoFit/>
          </a:bodyPr>
          <a:lstStyle/>
          <a:p>
            <a:r>
              <a:rPr lang="fr-BE" sz="7200" dirty="0" err="1" smtClean="0">
                <a:latin typeface="French Script MT" panose="03020402040607040605" pitchFamily="66" charset="0"/>
              </a:rPr>
              <a:t>Adelin</a:t>
            </a:r>
            <a:r>
              <a:rPr lang="fr-BE" sz="7200" dirty="0" smtClean="0">
                <a:latin typeface="French Script MT" panose="03020402040607040605" pitchFamily="66" charset="0"/>
              </a:rPr>
              <a:t> </a:t>
            </a:r>
            <a:r>
              <a:rPr lang="fr-BE" sz="7200" dirty="0" err="1" smtClean="0">
                <a:latin typeface="French Script MT" panose="03020402040607040605" pitchFamily="66" charset="0"/>
              </a:rPr>
              <a:t>Hautfenne</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048004" y="2320406"/>
            <a:ext cx="3798303" cy="2031325"/>
          </a:xfrm>
          <a:prstGeom prst="rect">
            <a:avLst/>
          </a:prstGeom>
          <a:noFill/>
        </p:spPr>
        <p:txBody>
          <a:bodyPr wrap="square" rtlCol="0">
            <a:spAutoFit/>
          </a:bodyPr>
          <a:lstStyle/>
          <a:p>
            <a:pPr algn="ctr"/>
            <a:r>
              <a:rPr lang="fr-BE" dirty="0" smtClean="0"/>
              <a:t>Né le 23 août 1891 – 22 ans</a:t>
            </a:r>
          </a:p>
          <a:p>
            <a:pPr algn="ctr"/>
            <a:r>
              <a:rPr lang="fr-BE" dirty="0" smtClean="0"/>
              <a:t>Décédé le 6 </a:t>
            </a:r>
            <a:r>
              <a:rPr lang="fr-BE" dirty="0"/>
              <a:t>août 1914 </a:t>
            </a:r>
          </a:p>
          <a:p>
            <a:pPr algn="ctr"/>
            <a:r>
              <a:rPr lang="fr-BE" dirty="0"/>
              <a:t>Inhumé </a:t>
            </a:r>
            <a:r>
              <a:rPr lang="fr-BE" dirty="0" smtClean="0"/>
              <a:t>le</a:t>
            </a:r>
          </a:p>
          <a:p>
            <a:pPr algn="ctr"/>
            <a:r>
              <a:rPr lang="fr-BE" dirty="0" smtClean="0"/>
              <a:t>Epoux de Madame Laurent</a:t>
            </a:r>
          </a:p>
          <a:p>
            <a:pPr algn="ctr"/>
            <a:endParaRPr lang="fr-BE" dirty="0"/>
          </a:p>
          <a:p>
            <a:pPr algn="ctr"/>
            <a:r>
              <a:rPr lang="fr-BE" dirty="0" smtClean="0"/>
              <a:t>Régiment: 9</a:t>
            </a:r>
            <a:r>
              <a:rPr lang="fr-BE" baseline="30000" dirty="0" smtClean="0"/>
              <a:t>e</a:t>
            </a:r>
            <a:r>
              <a:rPr lang="fr-BE" dirty="0" smtClean="0"/>
              <a:t> de Ligne, 3Bn, 1Cie</a:t>
            </a:r>
          </a:p>
          <a:p>
            <a:pPr algn="ctr"/>
            <a:r>
              <a:rPr lang="fr-BE" dirty="0" smtClean="0"/>
              <a:t>Statut: Soldat Mat 56951</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6267"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6772153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364</a:t>
            </a:fld>
            <a:endParaRPr lang="fr-BE" dirty="0"/>
          </a:p>
        </p:txBody>
      </p:sp>
      <p:sp>
        <p:nvSpPr>
          <p:cNvPr id="5" name="ZoneTexte 4"/>
          <p:cNvSpPr txBox="1"/>
          <p:nvPr/>
        </p:nvSpPr>
        <p:spPr>
          <a:xfrm>
            <a:off x="788699" y="775281"/>
            <a:ext cx="5197921" cy="1200329"/>
          </a:xfrm>
          <a:prstGeom prst="rect">
            <a:avLst/>
          </a:prstGeom>
          <a:noFill/>
        </p:spPr>
        <p:txBody>
          <a:bodyPr wrap="square" rtlCol="0">
            <a:spAutoFit/>
          </a:bodyPr>
          <a:lstStyle/>
          <a:p>
            <a:r>
              <a:rPr lang="fr-BE" sz="7200" dirty="0" smtClean="0">
                <a:latin typeface="French Script MT" panose="03020402040607040605" pitchFamily="66" charset="0"/>
              </a:rPr>
              <a:t>Charles </a:t>
            </a:r>
            <a:r>
              <a:rPr lang="fr-BE" sz="7200" dirty="0" err="1" smtClean="0">
                <a:latin typeface="French Script MT" panose="03020402040607040605" pitchFamily="66" charset="0"/>
              </a:rPr>
              <a:t>Hendrickx</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smtClean="0"/>
              <a:t>Né le 10 avril 1893 – 21 ans</a:t>
            </a:r>
          </a:p>
          <a:p>
            <a:pPr algn="ctr"/>
            <a:r>
              <a:rPr lang="fr-BE" dirty="0" smtClean="0"/>
              <a:t>Décédé le 9 août </a:t>
            </a:r>
            <a:r>
              <a:rPr lang="fr-BE" dirty="0"/>
              <a:t>1914</a:t>
            </a:r>
          </a:p>
          <a:p>
            <a:pPr algn="ctr"/>
            <a:r>
              <a:rPr lang="fr-BE" dirty="0"/>
              <a:t>Inhumé </a:t>
            </a:r>
            <a:r>
              <a:rPr lang="fr-BE" dirty="0" smtClean="0"/>
              <a:t>le</a:t>
            </a:r>
          </a:p>
          <a:p>
            <a:pPr algn="ctr"/>
            <a:r>
              <a:rPr lang="fr-BE" dirty="0" smtClean="0"/>
              <a:t>Epoux de ?</a:t>
            </a:r>
          </a:p>
          <a:p>
            <a:pPr algn="ctr"/>
            <a:endParaRPr lang="fr-BE" dirty="0"/>
          </a:p>
          <a:p>
            <a:pPr algn="ctr"/>
            <a:r>
              <a:rPr lang="fr-BE" dirty="0" smtClean="0"/>
              <a:t>Régiment: </a:t>
            </a:r>
            <a:r>
              <a:rPr lang="fr-BE" dirty="0"/>
              <a:t> </a:t>
            </a:r>
            <a:r>
              <a:rPr lang="fr-BE" dirty="0" smtClean="0"/>
              <a:t>1</a:t>
            </a:r>
            <a:r>
              <a:rPr lang="fr-BE" baseline="30000" dirty="0" smtClean="0"/>
              <a:t>er</a:t>
            </a:r>
            <a:r>
              <a:rPr lang="fr-BE" dirty="0" smtClean="0"/>
              <a:t> Chasseurs à Pied, EM</a:t>
            </a:r>
          </a:p>
          <a:p>
            <a:pPr algn="ctr"/>
            <a:r>
              <a:rPr lang="fr-BE" dirty="0" smtClean="0"/>
              <a:t>Statut: Soldat Mat 28069</a:t>
            </a:r>
          </a:p>
        </p:txBody>
      </p:sp>
      <p:sp>
        <p:nvSpPr>
          <p:cNvPr id="11" name="ZoneTexte 10"/>
          <p:cNvSpPr txBox="1"/>
          <p:nvPr/>
        </p:nvSpPr>
        <p:spPr>
          <a:xfrm>
            <a:off x="7212684" y="3243924"/>
            <a:ext cx="2738682" cy="646331"/>
          </a:xfrm>
          <a:prstGeom prst="rect">
            <a:avLst/>
          </a:prstGeom>
          <a:noFill/>
        </p:spPr>
        <p:txBody>
          <a:bodyPr wrap="square" rtlCol="0">
            <a:spAutoFit/>
          </a:bodyPr>
          <a:lstStyle/>
          <a:p>
            <a:pPr algn="ctr"/>
            <a:r>
              <a:rPr lang="fr-BE" dirty="0" smtClean="0"/>
              <a:t>Parcelle 163 – 2</a:t>
            </a:r>
          </a:p>
          <a:p>
            <a:pPr algn="ctr"/>
            <a:r>
              <a:rPr lang="fr-BE" dirty="0" smtClean="0"/>
              <a:t>Tombe </a:t>
            </a:r>
            <a:r>
              <a:rPr lang="fr-BE" dirty="0"/>
              <a:t>6</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8861751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365</a:t>
            </a:fld>
            <a:endParaRPr lang="fr-BE" dirty="0"/>
          </a:p>
        </p:txBody>
      </p:sp>
      <p:sp>
        <p:nvSpPr>
          <p:cNvPr id="5" name="ZoneTexte 4"/>
          <p:cNvSpPr txBox="1"/>
          <p:nvPr/>
        </p:nvSpPr>
        <p:spPr>
          <a:xfrm>
            <a:off x="1199600" y="797052"/>
            <a:ext cx="4376119" cy="1200329"/>
          </a:xfrm>
          <a:prstGeom prst="rect">
            <a:avLst/>
          </a:prstGeom>
          <a:noFill/>
        </p:spPr>
        <p:txBody>
          <a:bodyPr wrap="square" rtlCol="0">
            <a:spAutoFit/>
          </a:bodyPr>
          <a:lstStyle/>
          <a:p>
            <a:r>
              <a:rPr lang="fr-BE" sz="7200" dirty="0" smtClean="0">
                <a:latin typeface="French Script MT" panose="03020402040607040605" pitchFamily="66" charset="0"/>
              </a:rPr>
              <a:t>Louis </a:t>
            </a:r>
            <a:r>
              <a:rPr lang="fr-BE" sz="7200" dirty="0" err="1" smtClean="0">
                <a:latin typeface="French Script MT" panose="03020402040607040605" pitchFamily="66" charset="0"/>
              </a:rPr>
              <a:t>Henquin</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488507" y="1973033"/>
            <a:ext cx="3798303" cy="2585323"/>
          </a:xfrm>
          <a:prstGeom prst="rect">
            <a:avLst/>
          </a:prstGeom>
          <a:noFill/>
        </p:spPr>
        <p:txBody>
          <a:bodyPr wrap="square" rtlCol="0">
            <a:spAutoFit/>
          </a:bodyPr>
          <a:lstStyle/>
          <a:p>
            <a:pPr algn="ctr"/>
            <a:r>
              <a:rPr lang="fr-BE" dirty="0" smtClean="0"/>
              <a:t>Né le 25 janvier 1881 – 33 ans</a:t>
            </a:r>
          </a:p>
          <a:p>
            <a:pPr algn="ctr"/>
            <a:r>
              <a:rPr lang="fr-BE" dirty="0" smtClean="0"/>
              <a:t>Décédé le 14 </a:t>
            </a:r>
            <a:r>
              <a:rPr lang="fr-BE" dirty="0"/>
              <a:t>août </a:t>
            </a:r>
            <a:r>
              <a:rPr lang="fr-BE" dirty="0" smtClean="0"/>
              <a:t>1914</a:t>
            </a:r>
            <a:endParaRPr lang="fr-BE" dirty="0"/>
          </a:p>
          <a:p>
            <a:pPr algn="ctr"/>
            <a:r>
              <a:rPr lang="fr-BE" dirty="0"/>
              <a:t>Inhumé </a:t>
            </a:r>
            <a:r>
              <a:rPr lang="fr-BE" dirty="0" smtClean="0"/>
              <a:t>le ?</a:t>
            </a:r>
          </a:p>
          <a:p>
            <a:pPr algn="ctr"/>
            <a:r>
              <a:rPr lang="fr-BE" dirty="0" smtClean="0"/>
              <a:t>Epoux de Madame </a:t>
            </a:r>
            <a:r>
              <a:rPr lang="fr-BE" dirty="0" err="1" smtClean="0"/>
              <a:t>Turlot</a:t>
            </a:r>
            <a:endParaRPr lang="fr-BE" dirty="0" smtClean="0"/>
          </a:p>
          <a:p>
            <a:pPr algn="ctr"/>
            <a:endParaRPr lang="fr-BE" dirty="0"/>
          </a:p>
          <a:p>
            <a:pPr algn="ctr"/>
            <a:r>
              <a:rPr lang="fr-BE" dirty="0" smtClean="0"/>
              <a:t>Régiment: Artillerie de Forteresse</a:t>
            </a:r>
          </a:p>
          <a:p>
            <a:pPr algn="ctr"/>
            <a:r>
              <a:rPr lang="fr-BE" dirty="0" smtClean="0"/>
              <a:t>Position Fortifiée de Liège</a:t>
            </a:r>
          </a:p>
          <a:p>
            <a:pPr algn="ctr"/>
            <a:r>
              <a:rPr lang="fr-BE" dirty="0" smtClean="0"/>
              <a:t>Statut: Maréchal des Logis</a:t>
            </a:r>
          </a:p>
          <a:p>
            <a:pPr algn="ctr"/>
            <a:r>
              <a:rPr lang="fr-BE" dirty="0" smtClean="0"/>
              <a:t>Commissaire de Police Adjoint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903442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366</a:t>
            </a:fld>
            <a:endParaRPr lang="fr-BE" dirty="0"/>
          </a:p>
        </p:txBody>
      </p:sp>
      <p:sp>
        <p:nvSpPr>
          <p:cNvPr id="5" name="ZoneTexte 4"/>
          <p:cNvSpPr txBox="1"/>
          <p:nvPr/>
        </p:nvSpPr>
        <p:spPr>
          <a:xfrm>
            <a:off x="406690" y="779526"/>
            <a:ext cx="5149744" cy="1200329"/>
          </a:xfrm>
          <a:prstGeom prst="rect">
            <a:avLst/>
          </a:prstGeom>
          <a:noFill/>
        </p:spPr>
        <p:txBody>
          <a:bodyPr wrap="square" rtlCol="0">
            <a:spAutoFit/>
          </a:bodyPr>
          <a:lstStyle/>
          <a:p>
            <a:r>
              <a:rPr lang="fr-BE" sz="7200" dirty="0" smtClean="0">
                <a:latin typeface="French Script MT" panose="03020402040607040605" pitchFamily="66" charset="0"/>
              </a:rPr>
              <a:t>Henri </a:t>
            </a:r>
            <a:r>
              <a:rPr lang="fr-BE" sz="7200" dirty="0" err="1" smtClean="0">
                <a:latin typeface="French Script MT" panose="03020402040607040605" pitchFamily="66" charset="0"/>
              </a:rPr>
              <a:t>Hoydonckx</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smtClean="0"/>
              <a:t>Né le 8 août 1888 – 26 ans</a:t>
            </a:r>
          </a:p>
          <a:p>
            <a:pPr algn="ctr"/>
            <a:r>
              <a:rPr lang="fr-BE" dirty="0" smtClean="0"/>
              <a:t>Décédé le 10 août 1914</a:t>
            </a:r>
            <a:endParaRPr lang="fr-BE" dirty="0"/>
          </a:p>
          <a:p>
            <a:pPr algn="ctr"/>
            <a:r>
              <a:rPr lang="fr-BE" dirty="0"/>
              <a:t>Inhumé </a:t>
            </a:r>
            <a:r>
              <a:rPr lang="fr-BE" dirty="0" smtClean="0"/>
              <a:t>le ?</a:t>
            </a:r>
          </a:p>
          <a:p>
            <a:pPr algn="ctr"/>
            <a:r>
              <a:rPr lang="fr-BE" dirty="0" smtClean="0"/>
              <a:t>Epoux de Madame </a:t>
            </a:r>
            <a:r>
              <a:rPr lang="fr-BE" dirty="0" err="1" smtClean="0"/>
              <a:t>Burten</a:t>
            </a:r>
            <a:endParaRPr lang="fr-BE" dirty="0" smtClean="0"/>
          </a:p>
          <a:p>
            <a:pPr algn="ctr"/>
            <a:endParaRPr lang="fr-BE" dirty="0"/>
          </a:p>
          <a:p>
            <a:pPr algn="ctr"/>
            <a:r>
              <a:rPr lang="fr-BE" dirty="0" smtClean="0"/>
              <a:t>Régiment: 29</a:t>
            </a:r>
            <a:r>
              <a:rPr lang="fr-BE" baseline="30000" dirty="0" smtClean="0"/>
              <a:t>e</a:t>
            </a:r>
            <a:r>
              <a:rPr lang="fr-BE" dirty="0" smtClean="0"/>
              <a:t> de Ligne, 2Bn, 3Cie</a:t>
            </a:r>
          </a:p>
          <a:p>
            <a:pPr algn="ctr"/>
            <a:r>
              <a:rPr lang="fr-BE" dirty="0" smtClean="0"/>
              <a:t>Statut: Soldat – Mat 54671</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38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516973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367</a:t>
            </a:fld>
            <a:endParaRPr lang="fr-BE" dirty="0"/>
          </a:p>
        </p:txBody>
      </p:sp>
      <p:sp>
        <p:nvSpPr>
          <p:cNvPr id="5" name="ZoneTexte 4"/>
          <p:cNvSpPr txBox="1"/>
          <p:nvPr/>
        </p:nvSpPr>
        <p:spPr>
          <a:xfrm>
            <a:off x="1847138" y="797052"/>
            <a:ext cx="2409171" cy="1200329"/>
          </a:xfrm>
          <a:prstGeom prst="rect">
            <a:avLst/>
          </a:prstGeom>
          <a:noFill/>
        </p:spPr>
        <p:txBody>
          <a:bodyPr wrap="square" rtlCol="0">
            <a:spAutoFit/>
          </a:bodyPr>
          <a:lstStyle/>
          <a:p>
            <a:r>
              <a:rPr lang="fr-BE" sz="7200" dirty="0" smtClean="0">
                <a:latin typeface="French Script MT" panose="03020402040607040605" pitchFamily="66" charset="0"/>
              </a:rPr>
              <a:t>Inconnu</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smtClean="0"/>
              <a:t>Né le ? – ?</a:t>
            </a:r>
          </a:p>
          <a:p>
            <a:pPr algn="ctr"/>
            <a:r>
              <a:rPr lang="fr-BE" dirty="0" smtClean="0"/>
              <a:t>Décédé le 8 </a:t>
            </a:r>
            <a:r>
              <a:rPr lang="fr-BE" dirty="0"/>
              <a:t>août 1914 </a:t>
            </a:r>
          </a:p>
          <a:p>
            <a:pPr algn="ctr"/>
            <a:r>
              <a:rPr lang="fr-BE" dirty="0"/>
              <a:t>Inhumé </a:t>
            </a:r>
            <a:r>
              <a:rPr lang="fr-BE" dirty="0" smtClean="0"/>
              <a:t>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41-2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004015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368</a:t>
            </a:fld>
            <a:endParaRPr lang="fr-BE" dirty="0"/>
          </a:p>
        </p:txBody>
      </p:sp>
      <p:sp>
        <p:nvSpPr>
          <p:cNvPr id="5" name="ZoneTexte 4"/>
          <p:cNvSpPr txBox="1"/>
          <p:nvPr/>
        </p:nvSpPr>
        <p:spPr>
          <a:xfrm>
            <a:off x="1777132" y="896073"/>
            <a:ext cx="2408860" cy="1200329"/>
          </a:xfrm>
          <a:prstGeom prst="rect">
            <a:avLst/>
          </a:prstGeom>
          <a:noFill/>
        </p:spPr>
        <p:txBody>
          <a:bodyPr wrap="square" rtlCol="0">
            <a:spAutoFit/>
          </a:bodyPr>
          <a:lstStyle/>
          <a:p>
            <a:r>
              <a:rPr lang="fr-BE" sz="7200" dirty="0" smtClean="0">
                <a:latin typeface="French Script MT" panose="03020402040607040605" pitchFamily="66" charset="0"/>
              </a:rPr>
              <a:t>Inconnu</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smtClean="0"/>
              <a:t>Né le ? – ?</a:t>
            </a:r>
          </a:p>
          <a:p>
            <a:pPr algn="ctr"/>
            <a:r>
              <a:rPr lang="fr-BE" dirty="0" smtClean="0"/>
              <a:t>Décédé le 13 </a:t>
            </a:r>
            <a:r>
              <a:rPr lang="fr-BE" dirty="0"/>
              <a:t>août 1914 </a:t>
            </a:r>
          </a:p>
          <a:p>
            <a:pPr algn="ctr"/>
            <a:r>
              <a:rPr lang="fr-BE" dirty="0"/>
              <a:t>Inhumé </a:t>
            </a:r>
            <a:r>
              <a:rPr lang="fr-BE" dirty="0" smtClean="0"/>
              <a:t>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69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147234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369</a:t>
            </a:fld>
            <a:endParaRPr lang="fr-BE" dirty="0"/>
          </a:p>
        </p:txBody>
      </p:sp>
      <p:sp>
        <p:nvSpPr>
          <p:cNvPr id="5" name="ZoneTexte 4"/>
          <p:cNvSpPr txBox="1"/>
          <p:nvPr/>
        </p:nvSpPr>
        <p:spPr>
          <a:xfrm>
            <a:off x="1777132" y="896073"/>
            <a:ext cx="2408860" cy="1200329"/>
          </a:xfrm>
          <a:prstGeom prst="rect">
            <a:avLst/>
          </a:prstGeom>
          <a:noFill/>
        </p:spPr>
        <p:txBody>
          <a:bodyPr wrap="square" rtlCol="0">
            <a:spAutoFit/>
          </a:bodyPr>
          <a:lstStyle/>
          <a:p>
            <a:r>
              <a:rPr lang="fr-BE" sz="7200" dirty="0" smtClean="0">
                <a:latin typeface="French Script MT" panose="03020402040607040605" pitchFamily="66" charset="0"/>
              </a:rPr>
              <a:t>Inconnu</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smtClean="0"/>
              <a:t>Né le ? – ?</a:t>
            </a:r>
          </a:p>
          <a:p>
            <a:pPr algn="ctr"/>
            <a:r>
              <a:rPr lang="fr-BE" dirty="0" smtClean="0"/>
              <a:t>Décédé le ?</a:t>
            </a:r>
            <a:endParaRPr lang="fr-BE" dirty="0"/>
          </a:p>
          <a:p>
            <a:pPr algn="ctr"/>
            <a:r>
              <a:rPr lang="fr-BE" dirty="0"/>
              <a:t>Inhumé </a:t>
            </a:r>
            <a:r>
              <a:rPr lang="fr-BE" dirty="0" smtClean="0"/>
              <a:t>le ? </a:t>
            </a:r>
          </a:p>
          <a:p>
            <a:pPr algn="ctr"/>
            <a:r>
              <a:rPr lang="fr-BE" dirty="0" smtClean="0"/>
              <a:t>Epoux de ?</a:t>
            </a:r>
          </a:p>
          <a:p>
            <a:pPr algn="ctr"/>
            <a:endParaRPr lang="fr-BE" dirty="0"/>
          </a:p>
          <a:p>
            <a:pPr algn="ctr"/>
            <a:r>
              <a:rPr lang="fr-BE" dirty="0" smtClean="0"/>
              <a:t>Régiment: Fort de </a:t>
            </a:r>
            <a:r>
              <a:rPr lang="fr-BE" dirty="0" err="1" smtClean="0"/>
              <a:t>Loncin</a:t>
            </a:r>
            <a:endParaRPr lang="fr-BE" dirty="0" smtClean="0"/>
          </a:p>
          <a:p>
            <a:pPr algn="ctr"/>
            <a:r>
              <a:rPr lang="fr-BE" dirty="0" smtClean="0"/>
              <a:t>Statut: Soldat (originaire de Diest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70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500199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37</a:t>
            </a:fld>
            <a:endParaRPr lang="fr-BE" dirty="0"/>
          </a:p>
        </p:txBody>
      </p:sp>
      <p:sp>
        <p:nvSpPr>
          <p:cNvPr id="5" name="ZoneTexte 4"/>
          <p:cNvSpPr txBox="1"/>
          <p:nvPr/>
        </p:nvSpPr>
        <p:spPr>
          <a:xfrm>
            <a:off x="1028326" y="779526"/>
            <a:ext cx="4718670" cy="1200329"/>
          </a:xfrm>
          <a:prstGeom prst="rect">
            <a:avLst/>
          </a:prstGeom>
          <a:noFill/>
        </p:spPr>
        <p:txBody>
          <a:bodyPr wrap="square" rtlCol="0">
            <a:spAutoFit/>
          </a:bodyPr>
          <a:lstStyle/>
          <a:p>
            <a:r>
              <a:rPr lang="fr-BE" sz="7200" dirty="0" smtClean="0">
                <a:latin typeface="French Script MT" panose="03020402040607040605" pitchFamily="66" charset="0"/>
              </a:rPr>
              <a:t>Norbert </a:t>
            </a:r>
            <a:r>
              <a:rPr lang="fr-BE" sz="7200" dirty="0" err="1" smtClean="0">
                <a:latin typeface="French Script MT" panose="03020402040607040605" pitchFamily="66" charset="0"/>
              </a:rPr>
              <a:t>Lassau</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69 ans</a:t>
            </a:r>
          </a:p>
          <a:p>
            <a:pPr algn="ctr"/>
            <a:r>
              <a:rPr lang="fr-BE" dirty="0" smtClean="0"/>
              <a:t>Décédé le ?</a:t>
            </a:r>
          </a:p>
          <a:p>
            <a:pPr algn="ctr"/>
            <a:r>
              <a:rPr lang="fr-BE" dirty="0" smtClean="0"/>
              <a:t>Inhumé le 9 octobre 1947</a:t>
            </a:r>
          </a:p>
          <a:p>
            <a:pPr algn="ctr"/>
            <a:r>
              <a:rPr lang="fr-BE" dirty="0" smtClean="0"/>
              <a:t>Veuf de Madame Nourrisson</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a:t>
            </a:r>
          </a:p>
          <a:p>
            <a:pPr algn="ctr"/>
            <a:r>
              <a:rPr lang="fr-BE" dirty="0" smtClean="0"/>
              <a:t>Tombe 56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376307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370</a:t>
            </a:fld>
            <a:endParaRPr lang="fr-BE" dirty="0"/>
          </a:p>
        </p:txBody>
      </p:sp>
      <p:sp>
        <p:nvSpPr>
          <p:cNvPr id="5" name="ZoneTexte 4"/>
          <p:cNvSpPr txBox="1"/>
          <p:nvPr/>
        </p:nvSpPr>
        <p:spPr>
          <a:xfrm>
            <a:off x="1778290" y="797052"/>
            <a:ext cx="2406544" cy="1200329"/>
          </a:xfrm>
          <a:prstGeom prst="rect">
            <a:avLst/>
          </a:prstGeom>
          <a:noFill/>
        </p:spPr>
        <p:txBody>
          <a:bodyPr wrap="square" rtlCol="0">
            <a:spAutoFit/>
          </a:bodyPr>
          <a:lstStyle/>
          <a:p>
            <a:r>
              <a:rPr lang="fr-BE" sz="7200" dirty="0" smtClean="0">
                <a:latin typeface="French Script MT" panose="03020402040607040605" pitchFamily="66" charset="0"/>
              </a:rPr>
              <a:t>Inconnu</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smtClean="0"/>
              <a:t>Né le ? – ?</a:t>
            </a:r>
          </a:p>
          <a:p>
            <a:pPr algn="ctr"/>
            <a:r>
              <a:rPr lang="fr-BE" dirty="0" smtClean="0"/>
              <a:t>Décédé le 14 </a:t>
            </a:r>
            <a:r>
              <a:rPr lang="fr-BE" dirty="0"/>
              <a:t>août 1914 </a:t>
            </a:r>
          </a:p>
          <a:p>
            <a:pPr algn="ctr"/>
            <a:r>
              <a:rPr lang="fr-BE" dirty="0"/>
              <a:t>Inhumé </a:t>
            </a:r>
            <a:r>
              <a:rPr lang="fr-BE" dirty="0" smtClean="0"/>
              <a:t>le ?</a:t>
            </a:r>
          </a:p>
          <a:p>
            <a:pPr algn="ctr"/>
            <a:r>
              <a:rPr lang="fr-BE" dirty="0" smtClean="0"/>
              <a:t>Epoux de ?</a:t>
            </a:r>
          </a:p>
          <a:p>
            <a:pPr algn="ctr"/>
            <a:endParaRPr lang="fr-BE" dirty="0"/>
          </a:p>
          <a:p>
            <a:pPr algn="ctr"/>
            <a:r>
              <a:rPr lang="fr-BE" dirty="0" smtClean="0"/>
              <a:t>Régiment: 2</a:t>
            </a:r>
            <a:r>
              <a:rPr lang="fr-BE" baseline="30000" dirty="0" smtClean="0"/>
              <a:t>e</a:t>
            </a:r>
            <a:r>
              <a:rPr lang="fr-BE" dirty="0" smtClean="0"/>
              <a:t> Lanciers</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39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3860372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371</a:t>
            </a:fld>
            <a:endParaRPr lang="fr-BE" dirty="0"/>
          </a:p>
        </p:txBody>
      </p:sp>
      <p:sp>
        <p:nvSpPr>
          <p:cNvPr id="5" name="ZoneTexte 4"/>
          <p:cNvSpPr txBox="1"/>
          <p:nvPr/>
        </p:nvSpPr>
        <p:spPr>
          <a:xfrm>
            <a:off x="1018548" y="779526"/>
            <a:ext cx="3926027" cy="1200329"/>
          </a:xfrm>
          <a:prstGeom prst="rect">
            <a:avLst/>
          </a:prstGeom>
          <a:noFill/>
        </p:spPr>
        <p:txBody>
          <a:bodyPr wrap="square" rtlCol="0">
            <a:spAutoFit/>
          </a:bodyPr>
          <a:lstStyle/>
          <a:p>
            <a:r>
              <a:rPr lang="fr-BE" sz="7200" dirty="0" smtClean="0">
                <a:latin typeface="French Script MT" panose="03020402040607040605" pitchFamily="66" charset="0"/>
              </a:rPr>
              <a:t>Remy Jacobs </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smtClean="0"/>
              <a:t>Né le 28 mai 1887 – 27 ans</a:t>
            </a:r>
          </a:p>
          <a:p>
            <a:pPr algn="ctr"/>
            <a:r>
              <a:rPr lang="fr-BE" dirty="0" smtClean="0"/>
              <a:t>Décédé le 7 </a:t>
            </a:r>
            <a:r>
              <a:rPr lang="fr-BE" dirty="0"/>
              <a:t>août 1914 </a:t>
            </a:r>
          </a:p>
          <a:p>
            <a:pPr algn="ctr"/>
            <a:r>
              <a:rPr lang="fr-BE" dirty="0"/>
              <a:t>Inhumé </a:t>
            </a:r>
            <a:r>
              <a:rPr lang="fr-BE" dirty="0" smtClean="0"/>
              <a:t>le ?</a:t>
            </a:r>
          </a:p>
          <a:p>
            <a:pPr algn="ctr"/>
            <a:r>
              <a:rPr lang="fr-BE" dirty="0" smtClean="0"/>
              <a:t>Epoux de ?</a:t>
            </a:r>
          </a:p>
          <a:p>
            <a:pPr algn="ctr"/>
            <a:endParaRPr lang="fr-BE" dirty="0"/>
          </a:p>
          <a:p>
            <a:pPr algn="ctr"/>
            <a:r>
              <a:rPr lang="fr-BE" dirty="0" smtClean="0"/>
              <a:t>Régiment: 9</a:t>
            </a:r>
            <a:r>
              <a:rPr lang="fr-BE" baseline="30000" dirty="0" smtClean="0"/>
              <a:t>e</a:t>
            </a:r>
            <a:r>
              <a:rPr lang="fr-BE" dirty="0" smtClean="0"/>
              <a:t> de Ligne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758556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372</a:t>
            </a:fld>
            <a:endParaRPr lang="fr-BE" dirty="0"/>
          </a:p>
        </p:txBody>
      </p:sp>
      <p:sp>
        <p:nvSpPr>
          <p:cNvPr id="5" name="ZoneTexte 4"/>
          <p:cNvSpPr txBox="1"/>
          <p:nvPr/>
        </p:nvSpPr>
        <p:spPr>
          <a:xfrm>
            <a:off x="833013" y="779526"/>
            <a:ext cx="4297097" cy="1200329"/>
          </a:xfrm>
          <a:prstGeom prst="rect">
            <a:avLst/>
          </a:prstGeom>
          <a:noFill/>
        </p:spPr>
        <p:txBody>
          <a:bodyPr wrap="square" rtlCol="0">
            <a:spAutoFit/>
          </a:bodyPr>
          <a:lstStyle/>
          <a:p>
            <a:r>
              <a:rPr lang="fr-BE" sz="7200" dirty="0" smtClean="0">
                <a:latin typeface="French Script MT" panose="03020402040607040605" pitchFamily="66" charset="0"/>
              </a:rPr>
              <a:t>Charles </a:t>
            </a:r>
            <a:r>
              <a:rPr lang="fr-BE" sz="7200" dirty="0" err="1" smtClean="0">
                <a:latin typeface="French Script MT" panose="03020402040607040605" pitchFamily="66" charset="0"/>
              </a:rPr>
              <a:t>Knops</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smtClean="0"/>
              <a:t>Né le </a:t>
            </a:r>
            <a:r>
              <a:rPr lang="fr-BE" dirty="0"/>
              <a:t>1</a:t>
            </a:r>
            <a:r>
              <a:rPr lang="fr-BE" dirty="0" smtClean="0"/>
              <a:t> juillet 1882 – 32 ans</a:t>
            </a:r>
          </a:p>
          <a:p>
            <a:pPr algn="ctr"/>
            <a:r>
              <a:rPr lang="fr-BE" dirty="0" smtClean="0"/>
              <a:t>Décédé le 29 septembre 1914</a:t>
            </a:r>
            <a:endParaRPr lang="fr-BE" dirty="0"/>
          </a:p>
          <a:p>
            <a:pPr algn="ctr"/>
            <a:r>
              <a:rPr lang="fr-BE" dirty="0"/>
              <a:t>Inhumé </a:t>
            </a:r>
            <a:r>
              <a:rPr lang="fr-BE" dirty="0" smtClean="0"/>
              <a:t>le </a:t>
            </a:r>
            <a:r>
              <a:rPr lang="fr-BE" dirty="0"/>
              <a:t>?</a:t>
            </a:r>
            <a:endParaRPr lang="fr-BE" dirty="0" smtClean="0"/>
          </a:p>
          <a:p>
            <a:pPr algn="ctr"/>
            <a:r>
              <a:rPr lang="fr-BE" dirty="0" smtClean="0"/>
              <a:t>Epoux de ?</a:t>
            </a:r>
          </a:p>
          <a:p>
            <a:pPr algn="ctr"/>
            <a:endParaRPr lang="fr-BE" dirty="0"/>
          </a:p>
          <a:p>
            <a:pPr algn="ctr"/>
            <a:r>
              <a:rPr lang="fr-BE" dirty="0" smtClean="0"/>
              <a:t>Régiment: 14</a:t>
            </a:r>
            <a:r>
              <a:rPr lang="fr-BE" baseline="30000" dirty="0" smtClean="0"/>
              <a:t>e</a:t>
            </a:r>
            <a:r>
              <a:rPr lang="fr-BE" dirty="0" smtClean="0"/>
              <a:t> de Ligne, 2Bn, 6Cie</a:t>
            </a:r>
          </a:p>
          <a:p>
            <a:pPr algn="ctr"/>
            <a:r>
              <a:rPr lang="fr-BE" dirty="0" smtClean="0"/>
              <a:t>Statut: Soldat – Mat 19831</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71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647634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373</a:t>
            </a:fld>
            <a:endParaRPr lang="fr-BE" dirty="0"/>
          </a:p>
        </p:txBody>
      </p:sp>
      <p:sp>
        <p:nvSpPr>
          <p:cNvPr id="5" name="ZoneTexte 4"/>
          <p:cNvSpPr txBox="1"/>
          <p:nvPr/>
        </p:nvSpPr>
        <p:spPr>
          <a:xfrm>
            <a:off x="1176835" y="786166"/>
            <a:ext cx="4085727" cy="1200329"/>
          </a:xfrm>
          <a:prstGeom prst="rect">
            <a:avLst/>
          </a:prstGeom>
          <a:noFill/>
        </p:spPr>
        <p:txBody>
          <a:bodyPr wrap="square" rtlCol="0">
            <a:spAutoFit/>
          </a:bodyPr>
          <a:lstStyle/>
          <a:p>
            <a:r>
              <a:rPr lang="fr-BE" sz="7200" dirty="0" smtClean="0">
                <a:latin typeface="French Script MT" panose="03020402040607040605" pitchFamily="66" charset="0"/>
              </a:rPr>
              <a:t>Jules Lambert</a:t>
            </a:r>
            <a:endParaRPr lang="fr-BE" sz="7200" dirty="0">
              <a:latin typeface="French Script MT" panose="03020402040607040605" pitchFamily="66" charset="0"/>
            </a:endParaRPr>
          </a:p>
        </p:txBody>
      </p:sp>
      <p:sp>
        <p:nvSpPr>
          <p:cNvPr id="6" name="ZoneTexte 5"/>
          <p:cNvSpPr txBox="1"/>
          <p:nvPr/>
        </p:nvSpPr>
        <p:spPr>
          <a:xfrm>
            <a:off x="1320549" y="2111533"/>
            <a:ext cx="3798303" cy="2031325"/>
          </a:xfrm>
          <a:prstGeom prst="rect">
            <a:avLst/>
          </a:prstGeom>
          <a:noFill/>
        </p:spPr>
        <p:txBody>
          <a:bodyPr wrap="square" rtlCol="0">
            <a:spAutoFit/>
          </a:bodyPr>
          <a:lstStyle/>
          <a:p>
            <a:pPr algn="ctr"/>
            <a:r>
              <a:rPr lang="fr-BE" dirty="0" smtClean="0"/>
              <a:t>Né le 22 octobre 1887 – 31 ans</a:t>
            </a:r>
          </a:p>
          <a:p>
            <a:pPr algn="ctr"/>
            <a:r>
              <a:rPr lang="fr-BE" dirty="0" smtClean="0"/>
              <a:t>Décédé le 3 </a:t>
            </a:r>
            <a:r>
              <a:rPr lang="fr-BE" dirty="0"/>
              <a:t>décembre 1918 </a:t>
            </a:r>
          </a:p>
          <a:p>
            <a:pPr algn="ctr"/>
            <a:r>
              <a:rPr lang="fr-BE" dirty="0"/>
              <a:t>Inhumé </a:t>
            </a:r>
            <a:r>
              <a:rPr lang="fr-BE" dirty="0" smtClean="0"/>
              <a:t>le ?</a:t>
            </a:r>
          </a:p>
          <a:p>
            <a:pPr algn="ctr"/>
            <a:r>
              <a:rPr lang="fr-BE" dirty="0" smtClean="0"/>
              <a:t>Epoux de ?</a:t>
            </a:r>
          </a:p>
          <a:p>
            <a:pPr algn="ctr"/>
            <a:endParaRPr lang="fr-BE" dirty="0"/>
          </a:p>
          <a:p>
            <a:pPr algn="ctr"/>
            <a:r>
              <a:rPr lang="fr-BE" dirty="0" smtClean="0"/>
              <a:t>Régiment: 19</a:t>
            </a:r>
            <a:r>
              <a:rPr lang="fr-BE" baseline="30000" dirty="0" smtClean="0"/>
              <a:t>e</a:t>
            </a:r>
            <a:r>
              <a:rPr lang="fr-BE" dirty="0" smtClean="0"/>
              <a:t> de Ligne, 2Bn, 5Cie</a:t>
            </a:r>
            <a:endParaRPr lang="fr-BE" dirty="0"/>
          </a:p>
          <a:p>
            <a:pPr algn="ctr"/>
            <a:r>
              <a:rPr lang="fr-BE" dirty="0" smtClean="0"/>
              <a:t>Statut: Caporal clairon</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48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954"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1650379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374</a:t>
            </a:fld>
            <a:endParaRPr lang="fr-BE" dirty="0"/>
          </a:p>
        </p:txBody>
      </p:sp>
      <p:sp>
        <p:nvSpPr>
          <p:cNvPr id="5" name="ZoneTexte 4"/>
          <p:cNvSpPr txBox="1"/>
          <p:nvPr/>
        </p:nvSpPr>
        <p:spPr>
          <a:xfrm>
            <a:off x="875046" y="779526"/>
            <a:ext cx="4213032" cy="1200329"/>
          </a:xfrm>
          <a:prstGeom prst="rect">
            <a:avLst/>
          </a:prstGeom>
          <a:noFill/>
        </p:spPr>
        <p:txBody>
          <a:bodyPr wrap="square" rtlCol="0">
            <a:spAutoFit/>
          </a:bodyPr>
          <a:lstStyle/>
          <a:p>
            <a:r>
              <a:rPr lang="fr-BE" sz="7200" dirty="0" smtClean="0">
                <a:latin typeface="French Script MT" panose="03020402040607040605" pitchFamily="66" charset="0"/>
              </a:rPr>
              <a:t>Oscar </a:t>
            </a:r>
            <a:r>
              <a:rPr lang="fr-BE" sz="7200" dirty="0" err="1" smtClean="0">
                <a:latin typeface="French Script MT" panose="03020402040607040605" pitchFamily="66" charset="0"/>
              </a:rPr>
              <a:t>Lassaux</a:t>
            </a:r>
            <a:endParaRPr lang="fr-BE" sz="7200" dirty="0">
              <a:latin typeface="French Script MT" panose="03020402040607040605" pitchFamily="66" charset="0"/>
            </a:endParaRPr>
          </a:p>
        </p:txBody>
      </p:sp>
      <p:sp>
        <p:nvSpPr>
          <p:cNvPr id="6" name="ZoneTexte 5"/>
          <p:cNvSpPr txBox="1"/>
          <p:nvPr/>
        </p:nvSpPr>
        <p:spPr>
          <a:xfrm>
            <a:off x="1082411" y="2111533"/>
            <a:ext cx="3798303" cy="2308324"/>
          </a:xfrm>
          <a:prstGeom prst="rect">
            <a:avLst/>
          </a:prstGeom>
          <a:noFill/>
        </p:spPr>
        <p:txBody>
          <a:bodyPr wrap="square" rtlCol="0">
            <a:spAutoFit/>
          </a:bodyPr>
          <a:lstStyle/>
          <a:p>
            <a:pPr algn="ctr"/>
            <a:r>
              <a:rPr lang="fr-BE" dirty="0" smtClean="0"/>
              <a:t>Né le 12 juillet 1880 – 35 ans</a:t>
            </a:r>
          </a:p>
          <a:p>
            <a:pPr algn="ctr"/>
            <a:r>
              <a:rPr lang="fr-BE" dirty="0" smtClean="0"/>
              <a:t>Décédé le 13 </a:t>
            </a:r>
            <a:r>
              <a:rPr lang="fr-BE" dirty="0"/>
              <a:t>mai 1916 </a:t>
            </a:r>
          </a:p>
          <a:p>
            <a:pPr algn="ctr"/>
            <a:r>
              <a:rPr lang="fr-BE" dirty="0"/>
              <a:t>Inhumé </a:t>
            </a:r>
            <a:r>
              <a:rPr lang="fr-BE" dirty="0" smtClean="0"/>
              <a:t>le</a:t>
            </a:r>
          </a:p>
          <a:p>
            <a:pPr algn="ctr"/>
            <a:r>
              <a:rPr lang="fr-BE" dirty="0" smtClean="0"/>
              <a:t>Epoux de ?</a:t>
            </a:r>
          </a:p>
          <a:p>
            <a:pPr algn="ctr"/>
            <a:endParaRPr lang="fr-BE" dirty="0"/>
          </a:p>
          <a:p>
            <a:pPr algn="ctr"/>
            <a:r>
              <a:rPr lang="fr-BE" dirty="0" smtClean="0"/>
              <a:t>Régiment: Troupes auxiliaires </a:t>
            </a:r>
          </a:p>
          <a:p>
            <a:pPr algn="ctr"/>
            <a:r>
              <a:rPr lang="fr-BE" dirty="0" smtClean="0"/>
              <a:t>du service d’intendance</a:t>
            </a:r>
          </a:p>
          <a:p>
            <a:pPr algn="ctr"/>
            <a:r>
              <a:rPr lang="fr-BE" dirty="0" smtClean="0"/>
              <a:t>Statut: Soldat Mat 11250</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74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209080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375</a:t>
            </a:fld>
            <a:endParaRPr lang="fr-BE" dirty="0"/>
          </a:p>
        </p:txBody>
      </p:sp>
      <p:sp>
        <p:nvSpPr>
          <p:cNvPr id="5" name="ZoneTexte 4"/>
          <p:cNvSpPr txBox="1"/>
          <p:nvPr/>
        </p:nvSpPr>
        <p:spPr>
          <a:xfrm>
            <a:off x="1294915" y="779526"/>
            <a:ext cx="4185490" cy="1200329"/>
          </a:xfrm>
          <a:prstGeom prst="rect">
            <a:avLst/>
          </a:prstGeom>
          <a:noFill/>
        </p:spPr>
        <p:txBody>
          <a:bodyPr wrap="square" rtlCol="0">
            <a:spAutoFit/>
          </a:bodyPr>
          <a:lstStyle/>
          <a:p>
            <a:r>
              <a:rPr lang="fr-BE" sz="7200" dirty="0" smtClean="0">
                <a:latin typeface="French Script MT" panose="03020402040607040605" pitchFamily="66" charset="0"/>
              </a:rPr>
              <a:t>Jean Lombard </a:t>
            </a:r>
            <a:endParaRPr lang="fr-BE" sz="7200" dirty="0">
              <a:latin typeface="French Script MT" panose="03020402040607040605" pitchFamily="66" charset="0"/>
            </a:endParaRPr>
          </a:p>
        </p:txBody>
      </p:sp>
      <p:sp>
        <p:nvSpPr>
          <p:cNvPr id="6" name="ZoneTexte 5"/>
          <p:cNvSpPr txBox="1"/>
          <p:nvPr/>
        </p:nvSpPr>
        <p:spPr>
          <a:xfrm>
            <a:off x="1605417" y="2228262"/>
            <a:ext cx="3564486" cy="2031325"/>
          </a:xfrm>
          <a:prstGeom prst="rect">
            <a:avLst/>
          </a:prstGeom>
          <a:noFill/>
        </p:spPr>
        <p:txBody>
          <a:bodyPr wrap="square" rtlCol="0">
            <a:spAutoFit/>
          </a:bodyPr>
          <a:lstStyle/>
          <a:p>
            <a:pPr algn="ctr"/>
            <a:r>
              <a:rPr lang="fr-BE" dirty="0" smtClean="0"/>
              <a:t>Né le 4 novembre 1888 – 25 ans</a:t>
            </a:r>
          </a:p>
          <a:p>
            <a:pPr algn="ctr"/>
            <a:r>
              <a:rPr lang="fr-BE" dirty="0" smtClean="0"/>
              <a:t>Décédé le 12 </a:t>
            </a:r>
            <a:r>
              <a:rPr lang="fr-BE" dirty="0"/>
              <a:t>août 1914</a:t>
            </a:r>
          </a:p>
          <a:p>
            <a:pPr algn="ctr"/>
            <a:r>
              <a:rPr lang="fr-BE" dirty="0"/>
              <a:t>Inhumé </a:t>
            </a:r>
            <a:r>
              <a:rPr lang="fr-BE" dirty="0" smtClean="0"/>
              <a:t>le</a:t>
            </a:r>
          </a:p>
          <a:p>
            <a:pPr algn="ctr"/>
            <a:r>
              <a:rPr lang="fr-BE" dirty="0" smtClean="0"/>
              <a:t>Epoux de ?</a:t>
            </a:r>
          </a:p>
          <a:p>
            <a:pPr algn="ctr"/>
            <a:endParaRPr lang="fr-BE" dirty="0"/>
          </a:p>
          <a:p>
            <a:pPr algn="ctr"/>
            <a:r>
              <a:rPr lang="fr-BE" dirty="0" smtClean="0"/>
              <a:t>Régiment: 5</a:t>
            </a:r>
            <a:r>
              <a:rPr lang="fr-BE" baseline="30000" dirty="0" smtClean="0"/>
              <a:t>e</a:t>
            </a:r>
            <a:r>
              <a:rPr lang="fr-BE" dirty="0" smtClean="0"/>
              <a:t> de Ligne</a:t>
            </a:r>
          </a:p>
          <a:p>
            <a:pPr algn="ctr"/>
            <a:r>
              <a:rPr lang="fr-BE" dirty="0" smtClean="0"/>
              <a:t>Statut: Lieutenant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a:t>
            </a:r>
            <a:r>
              <a:rPr lang="fr-BE" dirty="0"/>
              <a:t>4</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148993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376</a:t>
            </a:fld>
            <a:endParaRPr lang="fr-BE" dirty="0"/>
          </a:p>
        </p:txBody>
      </p:sp>
      <p:sp>
        <p:nvSpPr>
          <p:cNvPr id="5" name="ZoneTexte 4"/>
          <p:cNvSpPr txBox="1"/>
          <p:nvPr/>
        </p:nvSpPr>
        <p:spPr>
          <a:xfrm>
            <a:off x="1285817" y="794752"/>
            <a:ext cx="4203682" cy="1200329"/>
          </a:xfrm>
          <a:prstGeom prst="rect">
            <a:avLst/>
          </a:prstGeom>
          <a:noFill/>
        </p:spPr>
        <p:txBody>
          <a:bodyPr wrap="square" rtlCol="0">
            <a:spAutoFit/>
          </a:bodyPr>
          <a:lstStyle/>
          <a:p>
            <a:r>
              <a:rPr lang="fr-BE" sz="7200" dirty="0" smtClean="0">
                <a:latin typeface="French Script MT" panose="03020402040607040605" pitchFamily="66" charset="0"/>
              </a:rPr>
              <a:t>Joseph </a:t>
            </a:r>
            <a:r>
              <a:rPr lang="fr-BE" sz="7200" dirty="0" err="1" smtClean="0">
                <a:latin typeface="French Script MT" panose="03020402040607040605" pitchFamily="66" charset="0"/>
              </a:rPr>
              <a:t>Lopiko</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488507" y="2320406"/>
            <a:ext cx="3798303" cy="2031325"/>
          </a:xfrm>
          <a:prstGeom prst="rect">
            <a:avLst/>
          </a:prstGeom>
          <a:noFill/>
        </p:spPr>
        <p:txBody>
          <a:bodyPr wrap="square" rtlCol="0">
            <a:spAutoFit/>
          </a:bodyPr>
          <a:lstStyle/>
          <a:p>
            <a:pPr algn="ctr"/>
            <a:r>
              <a:rPr lang="fr-BE" dirty="0" smtClean="0"/>
              <a:t>Né le 1 janvier 1897 – 18 ans</a:t>
            </a:r>
          </a:p>
          <a:p>
            <a:pPr algn="ctr"/>
            <a:r>
              <a:rPr lang="fr-BE" dirty="0" smtClean="0"/>
              <a:t>Décédé le 12 </a:t>
            </a:r>
            <a:r>
              <a:rPr lang="fr-BE" dirty="0"/>
              <a:t>avril 1915 </a:t>
            </a:r>
          </a:p>
          <a:p>
            <a:pPr algn="ctr"/>
            <a:r>
              <a:rPr lang="fr-BE" dirty="0"/>
              <a:t>Inhumé </a:t>
            </a:r>
            <a:r>
              <a:rPr lang="fr-BE" dirty="0" smtClean="0"/>
              <a:t>le</a:t>
            </a:r>
          </a:p>
          <a:p>
            <a:pPr algn="ctr"/>
            <a:r>
              <a:rPr lang="fr-BE" dirty="0" smtClean="0"/>
              <a:t>Epoux de ?</a:t>
            </a:r>
          </a:p>
          <a:p>
            <a:pPr algn="ctr"/>
            <a:endParaRPr lang="fr-BE" dirty="0"/>
          </a:p>
          <a:p>
            <a:pPr algn="ctr"/>
            <a:r>
              <a:rPr lang="fr-BE" dirty="0" smtClean="0"/>
              <a:t>Régiment: 2</a:t>
            </a:r>
            <a:r>
              <a:rPr lang="fr-BE" baseline="30000" dirty="0" smtClean="0"/>
              <a:t>e</a:t>
            </a:r>
            <a:r>
              <a:rPr lang="fr-BE" dirty="0" smtClean="0"/>
              <a:t> Carabiniers, 1Bn, 5Cie</a:t>
            </a:r>
          </a:p>
          <a:p>
            <a:pPr algn="ctr"/>
            <a:r>
              <a:rPr lang="fr-BE" dirty="0" smtClean="0"/>
              <a:t>Statut: Soldat,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746155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377</a:t>
            </a:fld>
            <a:endParaRPr lang="fr-BE" dirty="0"/>
          </a:p>
        </p:txBody>
      </p:sp>
      <p:sp>
        <p:nvSpPr>
          <p:cNvPr id="5" name="ZoneTexte 4"/>
          <p:cNvSpPr txBox="1"/>
          <p:nvPr/>
        </p:nvSpPr>
        <p:spPr>
          <a:xfrm>
            <a:off x="628689" y="734491"/>
            <a:ext cx="4705746" cy="1200329"/>
          </a:xfrm>
          <a:prstGeom prst="rect">
            <a:avLst/>
          </a:prstGeom>
          <a:noFill/>
        </p:spPr>
        <p:txBody>
          <a:bodyPr wrap="square" rtlCol="0">
            <a:spAutoFit/>
          </a:bodyPr>
          <a:lstStyle/>
          <a:p>
            <a:r>
              <a:rPr lang="fr-BE" sz="7200" dirty="0" smtClean="0">
                <a:latin typeface="French Script MT" panose="03020402040607040605" pitchFamily="66" charset="0"/>
              </a:rPr>
              <a:t>Lambert </a:t>
            </a:r>
            <a:r>
              <a:rPr lang="fr-BE" sz="7200" dirty="0" err="1" smtClean="0">
                <a:latin typeface="French Script MT" panose="03020402040607040605" pitchFamily="66" charset="0"/>
              </a:rPr>
              <a:t>Marlet</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smtClean="0"/>
              <a:t>Né le 24 décembre 1890 – 23 ans</a:t>
            </a:r>
          </a:p>
          <a:p>
            <a:pPr algn="ctr"/>
            <a:r>
              <a:rPr lang="fr-BE" dirty="0" smtClean="0"/>
              <a:t>Décédé le 13 </a:t>
            </a:r>
            <a:r>
              <a:rPr lang="fr-BE" dirty="0"/>
              <a:t>août 1914 </a:t>
            </a:r>
          </a:p>
          <a:p>
            <a:pPr algn="ctr"/>
            <a:r>
              <a:rPr lang="fr-BE" dirty="0"/>
              <a:t>Inhumé </a:t>
            </a:r>
            <a:r>
              <a:rPr lang="fr-BE" dirty="0" smtClean="0"/>
              <a:t>le ?</a:t>
            </a:r>
          </a:p>
          <a:p>
            <a:pPr algn="ctr"/>
            <a:r>
              <a:rPr lang="fr-BE" dirty="0" smtClean="0"/>
              <a:t>Epoux de ?</a:t>
            </a:r>
          </a:p>
          <a:p>
            <a:pPr algn="ctr"/>
            <a:endParaRPr lang="fr-BE" dirty="0"/>
          </a:p>
          <a:p>
            <a:pPr algn="ctr"/>
            <a:r>
              <a:rPr lang="fr-BE" dirty="0" smtClean="0"/>
              <a:t>Régiment: Artillerie Fort de </a:t>
            </a:r>
            <a:r>
              <a:rPr lang="fr-BE" dirty="0" err="1" smtClean="0"/>
              <a:t>Barchon</a:t>
            </a:r>
            <a:endParaRPr lang="fr-BE" dirty="0" smtClean="0"/>
          </a:p>
          <a:p>
            <a:pPr algn="ctr"/>
            <a:r>
              <a:rPr lang="fr-BE" dirty="0" smtClean="0"/>
              <a:t>Statut: Soldat – Mat 55583</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68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5653556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378</a:t>
            </a:fld>
            <a:endParaRPr lang="fr-BE" dirty="0"/>
          </a:p>
        </p:txBody>
      </p:sp>
      <p:sp>
        <p:nvSpPr>
          <p:cNvPr id="5" name="ZoneTexte 4"/>
          <p:cNvSpPr txBox="1"/>
          <p:nvPr/>
        </p:nvSpPr>
        <p:spPr>
          <a:xfrm>
            <a:off x="915705" y="779526"/>
            <a:ext cx="3965009" cy="1200329"/>
          </a:xfrm>
          <a:prstGeom prst="rect">
            <a:avLst/>
          </a:prstGeom>
          <a:noFill/>
        </p:spPr>
        <p:txBody>
          <a:bodyPr wrap="square" rtlCol="0">
            <a:spAutoFit/>
          </a:bodyPr>
          <a:lstStyle/>
          <a:p>
            <a:r>
              <a:rPr lang="fr-BE" sz="7200" dirty="0" smtClean="0">
                <a:latin typeface="French Script MT" panose="03020402040607040605" pitchFamily="66" charset="0"/>
              </a:rPr>
              <a:t>Gilbert Mary </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smtClean="0"/>
              <a:t>Né le 5 février 1893 – 21 ans</a:t>
            </a:r>
          </a:p>
          <a:p>
            <a:pPr algn="ctr"/>
            <a:r>
              <a:rPr lang="fr-BE" dirty="0" smtClean="0"/>
              <a:t>Décédé le 8 </a:t>
            </a:r>
            <a:r>
              <a:rPr lang="fr-BE" dirty="0"/>
              <a:t>août 1914 </a:t>
            </a:r>
          </a:p>
          <a:p>
            <a:pPr algn="ctr"/>
            <a:r>
              <a:rPr lang="fr-BE" dirty="0"/>
              <a:t>Inhumé </a:t>
            </a:r>
            <a:r>
              <a:rPr lang="fr-BE" dirty="0" smtClean="0"/>
              <a:t>le</a:t>
            </a:r>
          </a:p>
          <a:p>
            <a:pPr algn="ctr"/>
            <a:r>
              <a:rPr lang="fr-BE" dirty="0" smtClean="0"/>
              <a:t>Epoux de ?</a:t>
            </a:r>
          </a:p>
          <a:p>
            <a:pPr algn="ctr"/>
            <a:endParaRPr lang="fr-BE" dirty="0"/>
          </a:p>
          <a:p>
            <a:pPr algn="ctr"/>
            <a:r>
              <a:rPr lang="fr-BE" dirty="0" smtClean="0"/>
              <a:t>Régiment: 11</a:t>
            </a:r>
            <a:r>
              <a:rPr lang="fr-BE" baseline="30000" dirty="0" smtClean="0"/>
              <a:t>e</a:t>
            </a:r>
            <a:r>
              <a:rPr lang="fr-BE" dirty="0" smtClean="0"/>
              <a:t> de Ligne, 7Cie</a:t>
            </a:r>
          </a:p>
          <a:p>
            <a:pPr algn="ctr"/>
            <a:r>
              <a:rPr lang="fr-BE" dirty="0" smtClean="0"/>
              <a:t>Statut: S/Lieutenant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34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619819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379</a:t>
            </a:fld>
            <a:endParaRPr lang="fr-BE" dirty="0"/>
          </a:p>
        </p:txBody>
      </p:sp>
      <p:sp>
        <p:nvSpPr>
          <p:cNvPr id="5" name="ZoneTexte 4"/>
          <p:cNvSpPr txBox="1"/>
          <p:nvPr/>
        </p:nvSpPr>
        <p:spPr>
          <a:xfrm>
            <a:off x="618758" y="807938"/>
            <a:ext cx="4725607" cy="1200329"/>
          </a:xfrm>
          <a:prstGeom prst="rect">
            <a:avLst/>
          </a:prstGeom>
          <a:noFill/>
        </p:spPr>
        <p:txBody>
          <a:bodyPr wrap="square" rtlCol="0">
            <a:spAutoFit/>
          </a:bodyPr>
          <a:lstStyle/>
          <a:p>
            <a:r>
              <a:rPr lang="fr-BE" sz="7200" dirty="0" smtClean="0">
                <a:latin typeface="French Script MT" panose="03020402040607040605" pitchFamily="66" charset="0"/>
              </a:rPr>
              <a:t>Edgard Mascart </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smtClean="0"/>
              <a:t>Né le 29 septembre 1889 – 29 ans</a:t>
            </a:r>
          </a:p>
          <a:p>
            <a:pPr algn="ctr"/>
            <a:r>
              <a:rPr lang="fr-BE" dirty="0" smtClean="0"/>
              <a:t>Décédé le 20 </a:t>
            </a:r>
            <a:r>
              <a:rPr lang="fr-BE" dirty="0"/>
              <a:t>octobre 1918 </a:t>
            </a:r>
          </a:p>
          <a:p>
            <a:pPr algn="ctr"/>
            <a:r>
              <a:rPr lang="fr-BE" dirty="0"/>
              <a:t>Inhumé </a:t>
            </a:r>
            <a:r>
              <a:rPr lang="fr-BE" dirty="0" smtClean="0"/>
              <a:t>le ?</a:t>
            </a:r>
          </a:p>
          <a:p>
            <a:pPr algn="ctr"/>
            <a:r>
              <a:rPr lang="fr-BE" dirty="0" smtClean="0"/>
              <a:t>Epoux de ?</a:t>
            </a:r>
          </a:p>
          <a:p>
            <a:pPr algn="ctr"/>
            <a:endParaRPr lang="fr-BE" dirty="0"/>
          </a:p>
          <a:p>
            <a:pPr algn="ctr"/>
            <a:r>
              <a:rPr lang="fr-BE" dirty="0" smtClean="0"/>
              <a:t>Régiment: 14</a:t>
            </a:r>
            <a:r>
              <a:rPr lang="fr-BE" baseline="30000" dirty="0" smtClean="0"/>
              <a:t>e</a:t>
            </a:r>
            <a:r>
              <a:rPr lang="fr-BE" dirty="0" smtClean="0"/>
              <a:t> de Ligne</a:t>
            </a:r>
          </a:p>
          <a:p>
            <a:pPr algn="ctr"/>
            <a:r>
              <a:rPr lang="fr-BE" dirty="0" smtClean="0"/>
              <a:t>Statut: Caporal</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567841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38</a:t>
            </a:fld>
            <a:endParaRPr lang="fr-BE" dirty="0"/>
          </a:p>
        </p:txBody>
      </p:sp>
      <p:sp>
        <p:nvSpPr>
          <p:cNvPr id="5" name="ZoneTexte 4"/>
          <p:cNvSpPr txBox="1"/>
          <p:nvPr/>
        </p:nvSpPr>
        <p:spPr>
          <a:xfrm>
            <a:off x="1212624" y="762085"/>
            <a:ext cx="4020510" cy="1200329"/>
          </a:xfrm>
          <a:prstGeom prst="rect">
            <a:avLst/>
          </a:prstGeom>
          <a:noFill/>
        </p:spPr>
        <p:txBody>
          <a:bodyPr wrap="square" rtlCol="0">
            <a:spAutoFit/>
          </a:bodyPr>
          <a:lstStyle/>
          <a:p>
            <a:r>
              <a:rPr lang="fr-BE" sz="7200" dirty="0" smtClean="0">
                <a:latin typeface="French Script MT" panose="03020402040607040605" pitchFamily="66" charset="0"/>
              </a:rPr>
              <a:t>Léon Legrand</a:t>
            </a:r>
            <a:endParaRPr lang="fr-BE" sz="7200" dirty="0">
              <a:latin typeface="French Script MT" panose="03020402040607040605" pitchFamily="66" charset="0"/>
            </a:endParaRPr>
          </a:p>
        </p:txBody>
      </p:sp>
      <p:sp>
        <p:nvSpPr>
          <p:cNvPr id="6" name="ZoneTexte 5"/>
          <p:cNvSpPr txBox="1"/>
          <p:nvPr/>
        </p:nvSpPr>
        <p:spPr>
          <a:xfrm>
            <a:off x="1506761" y="2365967"/>
            <a:ext cx="3432238" cy="2308324"/>
          </a:xfrm>
          <a:prstGeom prst="rect">
            <a:avLst/>
          </a:prstGeom>
          <a:noFill/>
        </p:spPr>
        <p:txBody>
          <a:bodyPr wrap="square" rtlCol="0">
            <a:spAutoFit/>
          </a:bodyPr>
          <a:lstStyle/>
          <a:p>
            <a:pPr algn="ctr"/>
            <a:r>
              <a:rPr lang="fr-BE" dirty="0" smtClean="0"/>
              <a:t>Né le </a:t>
            </a:r>
            <a:r>
              <a:rPr lang="fr-BE" dirty="0"/>
              <a:t>?</a:t>
            </a:r>
            <a:r>
              <a:rPr lang="fr-BE" dirty="0" smtClean="0"/>
              <a:t> – 54 ans</a:t>
            </a:r>
          </a:p>
          <a:p>
            <a:pPr algn="ctr"/>
            <a:r>
              <a:rPr lang="fr-BE" dirty="0" smtClean="0"/>
              <a:t>Décédé le </a:t>
            </a:r>
          </a:p>
          <a:p>
            <a:pPr algn="ctr"/>
            <a:r>
              <a:rPr lang="fr-BE" dirty="0" smtClean="0"/>
              <a:t>Inhumé le 24 août 1944</a:t>
            </a:r>
          </a:p>
          <a:p>
            <a:pPr algn="ctr"/>
            <a:r>
              <a:rPr lang="fr-BE" dirty="0" smtClean="0"/>
              <a:t>Époux de Madame </a:t>
            </a:r>
            <a:r>
              <a:rPr lang="fr-BE" dirty="0" err="1" smtClean="0"/>
              <a:t>Feller</a:t>
            </a:r>
            <a:endParaRPr lang="fr-BE" dirty="0" smtClean="0"/>
          </a:p>
          <a:p>
            <a:pPr algn="ctr"/>
            <a:endParaRPr lang="fr-BE" dirty="0"/>
          </a:p>
          <a:p>
            <a:pPr algn="ctr"/>
            <a:r>
              <a:rPr lang="fr-BE" dirty="0" smtClean="0"/>
              <a:t>Régiment: 10</a:t>
            </a:r>
            <a:r>
              <a:rPr lang="fr-BE" baseline="30000" dirty="0" smtClean="0"/>
              <a:t>e</a:t>
            </a:r>
            <a:r>
              <a:rPr lang="fr-BE" dirty="0" smtClean="0"/>
              <a:t> de Ligne</a:t>
            </a:r>
          </a:p>
          <a:p>
            <a:pPr algn="ctr"/>
            <a:r>
              <a:rPr lang="fr-BE" dirty="0" smtClean="0"/>
              <a:t>Statut: Capitaine, </a:t>
            </a:r>
          </a:p>
          <a:p>
            <a:pPr algn="ctr"/>
            <a:r>
              <a:rPr lang="fr-BE" dirty="0" smtClean="0"/>
              <a:t>Invalide de Guerre</a:t>
            </a:r>
            <a:endParaRPr lang="fr-BE" dirty="0"/>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a:t>
            </a:r>
          </a:p>
          <a:p>
            <a:pPr algn="ctr"/>
            <a:r>
              <a:rPr lang="fr-BE" dirty="0" smtClean="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333507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380</a:t>
            </a:fld>
            <a:endParaRPr lang="fr-BE" dirty="0"/>
          </a:p>
        </p:txBody>
      </p:sp>
      <p:sp>
        <p:nvSpPr>
          <p:cNvPr id="5" name="ZoneTexte 4"/>
          <p:cNvSpPr txBox="1"/>
          <p:nvPr/>
        </p:nvSpPr>
        <p:spPr>
          <a:xfrm>
            <a:off x="974776" y="786166"/>
            <a:ext cx="4013572" cy="1200329"/>
          </a:xfrm>
          <a:prstGeom prst="rect">
            <a:avLst/>
          </a:prstGeom>
          <a:noFill/>
        </p:spPr>
        <p:txBody>
          <a:bodyPr wrap="square" rtlCol="0">
            <a:spAutoFit/>
          </a:bodyPr>
          <a:lstStyle/>
          <a:p>
            <a:r>
              <a:rPr lang="fr-BE" sz="7200" dirty="0" smtClean="0">
                <a:latin typeface="French Script MT" panose="03020402040607040605" pitchFamily="66" charset="0"/>
              </a:rPr>
              <a:t>Henri Meeus</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smtClean="0"/>
              <a:t>Né le 5 mars 1895 – 23 ans</a:t>
            </a:r>
          </a:p>
          <a:p>
            <a:pPr algn="ctr"/>
            <a:r>
              <a:rPr lang="fr-BE" dirty="0" smtClean="0"/>
              <a:t>Décédé le 8 </a:t>
            </a:r>
            <a:r>
              <a:rPr lang="fr-BE" dirty="0"/>
              <a:t>octobre 1918 </a:t>
            </a:r>
          </a:p>
          <a:p>
            <a:pPr algn="ctr"/>
            <a:r>
              <a:rPr lang="fr-BE" dirty="0"/>
              <a:t>Inhumé </a:t>
            </a:r>
            <a:r>
              <a:rPr lang="fr-BE" dirty="0" smtClean="0"/>
              <a:t>le ?</a:t>
            </a:r>
          </a:p>
          <a:p>
            <a:pPr algn="ctr"/>
            <a:r>
              <a:rPr lang="fr-BE" dirty="0" smtClean="0"/>
              <a:t>Epoux de ?</a:t>
            </a:r>
          </a:p>
          <a:p>
            <a:pPr algn="ctr"/>
            <a:endParaRPr lang="fr-BE" dirty="0"/>
          </a:p>
          <a:p>
            <a:pPr algn="ctr"/>
            <a:r>
              <a:rPr lang="fr-BE" dirty="0" smtClean="0"/>
              <a:t>Régiment: 4</a:t>
            </a:r>
            <a:r>
              <a:rPr lang="fr-BE" baseline="30000" dirty="0" smtClean="0"/>
              <a:t>e</a:t>
            </a:r>
            <a:r>
              <a:rPr lang="fr-BE" dirty="0" smtClean="0"/>
              <a:t> Chasseurs à Pied</a:t>
            </a:r>
          </a:p>
          <a:p>
            <a:pPr algn="ctr"/>
            <a:r>
              <a:rPr lang="fr-BE" dirty="0" smtClean="0"/>
              <a:t>Statut: Sergent, Prisonnier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46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9810676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381</a:t>
            </a:fld>
            <a:endParaRPr lang="fr-BE" dirty="0"/>
          </a:p>
        </p:txBody>
      </p:sp>
      <p:sp>
        <p:nvSpPr>
          <p:cNvPr id="5" name="ZoneTexte 4"/>
          <p:cNvSpPr txBox="1"/>
          <p:nvPr/>
        </p:nvSpPr>
        <p:spPr>
          <a:xfrm>
            <a:off x="1202290" y="779526"/>
            <a:ext cx="3477443" cy="1200329"/>
          </a:xfrm>
          <a:prstGeom prst="rect">
            <a:avLst/>
          </a:prstGeom>
          <a:noFill/>
        </p:spPr>
        <p:txBody>
          <a:bodyPr wrap="square" rtlCol="0">
            <a:spAutoFit/>
          </a:bodyPr>
          <a:lstStyle/>
          <a:p>
            <a:r>
              <a:rPr lang="fr-BE" sz="7200" dirty="0" smtClean="0">
                <a:latin typeface="French Script MT" panose="03020402040607040605" pitchFamily="66" charset="0"/>
              </a:rPr>
              <a:t>Jean </a:t>
            </a:r>
            <a:r>
              <a:rPr lang="fr-BE" sz="7200" dirty="0" err="1" smtClean="0">
                <a:latin typeface="French Script MT" panose="03020402040607040605" pitchFamily="66" charset="0"/>
              </a:rPr>
              <a:t>Mylle</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048004" y="2320406"/>
            <a:ext cx="3798303" cy="2031325"/>
          </a:xfrm>
          <a:prstGeom prst="rect">
            <a:avLst/>
          </a:prstGeom>
          <a:noFill/>
        </p:spPr>
        <p:txBody>
          <a:bodyPr wrap="square" rtlCol="0">
            <a:spAutoFit/>
          </a:bodyPr>
          <a:lstStyle/>
          <a:p>
            <a:pPr algn="ctr"/>
            <a:r>
              <a:rPr lang="fr-BE" dirty="0" smtClean="0"/>
              <a:t>Né le 25 janvier 1893 – 21 ans</a:t>
            </a:r>
          </a:p>
          <a:p>
            <a:pPr algn="ctr"/>
            <a:r>
              <a:rPr lang="fr-BE" dirty="0" smtClean="0"/>
              <a:t>Décédé le 7 </a:t>
            </a:r>
            <a:r>
              <a:rPr lang="fr-BE" dirty="0"/>
              <a:t>août 1914 </a:t>
            </a:r>
          </a:p>
          <a:p>
            <a:pPr algn="ctr"/>
            <a:r>
              <a:rPr lang="fr-BE" dirty="0"/>
              <a:t>Inhumé </a:t>
            </a:r>
            <a:r>
              <a:rPr lang="fr-BE" dirty="0" smtClean="0"/>
              <a:t>le ?</a:t>
            </a:r>
          </a:p>
          <a:p>
            <a:pPr algn="ctr"/>
            <a:r>
              <a:rPr lang="fr-BE" dirty="0" smtClean="0"/>
              <a:t>Epoux de ?</a:t>
            </a:r>
          </a:p>
          <a:p>
            <a:pPr algn="ctr"/>
            <a:endParaRPr lang="fr-BE" dirty="0"/>
          </a:p>
          <a:p>
            <a:pPr algn="ctr"/>
            <a:r>
              <a:rPr lang="fr-BE" dirty="0" smtClean="0"/>
              <a:t>Régiment: 4</a:t>
            </a:r>
            <a:r>
              <a:rPr lang="fr-BE" baseline="30000" dirty="0" smtClean="0"/>
              <a:t>e</a:t>
            </a:r>
            <a:r>
              <a:rPr lang="fr-BE" dirty="0" smtClean="0"/>
              <a:t> Chasseurs à Pied</a:t>
            </a:r>
          </a:p>
          <a:p>
            <a:pPr algn="ctr"/>
            <a:r>
              <a:rPr lang="fr-BE" dirty="0" smtClean="0"/>
              <a:t>Statut: Soldat Mat 27404</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6267"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6505658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382</a:t>
            </a:fld>
            <a:endParaRPr lang="fr-BE" dirty="0"/>
          </a:p>
        </p:txBody>
      </p:sp>
      <p:sp>
        <p:nvSpPr>
          <p:cNvPr id="5" name="ZoneTexte 4"/>
          <p:cNvSpPr txBox="1"/>
          <p:nvPr/>
        </p:nvSpPr>
        <p:spPr>
          <a:xfrm>
            <a:off x="1123892" y="812530"/>
            <a:ext cx="4337150" cy="1200329"/>
          </a:xfrm>
          <a:prstGeom prst="rect">
            <a:avLst/>
          </a:prstGeom>
          <a:noFill/>
        </p:spPr>
        <p:txBody>
          <a:bodyPr wrap="square" rtlCol="0">
            <a:spAutoFit/>
          </a:bodyPr>
          <a:lstStyle/>
          <a:p>
            <a:r>
              <a:rPr lang="fr-BE" sz="7200" dirty="0" smtClean="0">
                <a:latin typeface="French Script MT" panose="03020402040607040605" pitchFamily="66" charset="0"/>
              </a:rPr>
              <a:t>Antoine </a:t>
            </a:r>
            <a:r>
              <a:rPr lang="fr-BE" sz="7200" dirty="0" err="1" smtClean="0">
                <a:latin typeface="French Script MT" panose="03020402040607040605" pitchFamily="66" charset="0"/>
              </a:rPr>
              <a:t>Notay</a:t>
            </a:r>
            <a:endParaRPr lang="fr-BE" sz="7200" dirty="0">
              <a:latin typeface="French Script MT" panose="03020402040607040605" pitchFamily="66" charset="0"/>
            </a:endParaRPr>
          </a:p>
        </p:txBody>
      </p:sp>
      <p:sp>
        <p:nvSpPr>
          <p:cNvPr id="6" name="ZoneTexte 5"/>
          <p:cNvSpPr txBox="1"/>
          <p:nvPr/>
        </p:nvSpPr>
        <p:spPr>
          <a:xfrm>
            <a:off x="1393316" y="2226030"/>
            <a:ext cx="3798303" cy="2031325"/>
          </a:xfrm>
          <a:prstGeom prst="rect">
            <a:avLst/>
          </a:prstGeom>
          <a:noFill/>
        </p:spPr>
        <p:txBody>
          <a:bodyPr wrap="square" rtlCol="0">
            <a:spAutoFit/>
          </a:bodyPr>
          <a:lstStyle/>
          <a:p>
            <a:pPr algn="ctr"/>
            <a:r>
              <a:rPr lang="fr-BE" dirty="0" smtClean="0"/>
              <a:t>Né le 5 janvier 1892 – 23 ans</a:t>
            </a:r>
          </a:p>
          <a:p>
            <a:pPr algn="ctr"/>
            <a:r>
              <a:rPr lang="fr-BE" dirty="0" smtClean="0"/>
              <a:t>Décédé </a:t>
            </a:r>
            <a:r>
              <a:rPr lang="fr-BE" dirty="0"/>
              <a:t>le </a:t>
            </a:r>
            <a:r>
              <a:rPr lang="fr-BE" dirty="0" smtClean="0"/>
              <a:t>3 </a:t>
            </a:r>
            <a:r>
              <a:rPr lang="fr-BE" dirty="0"/>
              <a:t>mars 1915</a:t>
            </a:r>
          </a:p>
          <a:p>
            <a:pPr algn="ctr"/>
            <a:r>
              <a:rPr lang="fr-BE" dirty="0" smtClean="0"/>
              <a:t>Inhumé le</a:t>
            </a:r>
          </a:p>
          <a:p>
            <a:pPr algn="ctr"/>
            <a:r>
              <a:rPr lang="fr-BE" dirty="0" smtClean="0"/>
              <a:t>Epoux de ?</a:t>
            </a:r>
          </a:p>
          <a:p>
            <a:pPr algn="ctr"/>
            <a:endParaRPr lang="fr-BE" dirty="0"/>
          </a:p>
          <a:p>
            <a:pPr algn="ctr"/>
            <a:r>
              <a:rPr lang="fr-BE" dirty="0" smtClean="0"/>
              <a:t>Régiment: 1</a:t>
            </a:r>
            <a:r>
              <a:rPr lang="fr-BE" baseline="30000" dirty="0" smtClean="0"/>
              <a:t>er</a:t>
            </a:r>
            <a:r>
              <a:rPr lang="fr-BE" dirty="0" smtClean="0"/>
              <a:t> de Ligne, 1Bn, 4Cie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57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772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636573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383</a:t>
            </a:fld>
            <a:endParaRPr lang="fr-BE" dirty="0"/>
          </a:p>
        </p:txBody>
      </p:sp>
      <p:sp>
        <p:nvSpPr>
          <p:cNvPr id="5" name="ZoneTexte 4"/>
          <p:cNvSpPr txBox="1"/>
          <p:nvPr/>
        </p:nvSpPr>
        <p:spPr>
          <a:xfrm>
            <a:off x="1049887" y="779526"/>
            <a:ext cx="3863349" cy="1200329"/>
          </a:xfrm>
          <a:prstGeom prst="rect">
            <a:avLst/>
          </a:prstGeom>
          <a:noFill/>
        </p:spPr>
        <p:txBody>
          <a:bodyPr wrap="square" rtlCol="0">
            <a:spAutoFit/>
          </a:bodyPr>
          <a:lstStyle/>
          <a:p>
            <a:r>
              <a:rPr lang="fr-BE" sz="7200" dirty="0" smtClean="0">
                <a:latin typeface="French Script MT" panose="03020402040607040605" pitchFamily="66" charset="0"/>
              </a:rPr>
              <a:t>Gustave Nys </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smtClean="0"/>
              <a:t>Né le 23 novembre 1893 – 25 ans</a:t>
            </a:r>
          </a:p>
          <a:p>
            <a:pPr algn="ctr"/>
            <a:r>
              <a:rPr lang="fr-BE" dirty="0" smtClean="0"/>
              <a:t>Décédé le 24 </a:t>
            </a:r>
            <a:r>
              <a:rPr lang="fr-BE" dirty="0"/>
              <a:t>décembre 1918 </a:t>
            </a:r>
          </a:p>
          <a:p>
            <a:pPr algn="ctr"/>
            <a:r>
              <a:rPr lang="fr-BE" dirty="0"/>
              <a:t>Inhumé </a:t>
            </a:r>
            <a:r>
              <a:rPr lang="fr-BE" dirty="0" smtClean="0"/>
              <a:t>le ?</a:t>
            </a:r>
          </a:p>
          <a:p>
            <a:pPr algn="ctr"/>
            <a:r>
              <a:rPr lang="fr-BE" dirty="0" smtClean="0"/>
              <a:t>Epoux de ?</a:t>
            </a:r>
          </a:p>
          <a:p>
            <a:pPr algn="ctr"/>
            <a:endParaRPr lang="fr-BE" dirty="0"/>
          </a:p>
          <a:p>
            <a:pPr algn="ctr"/>
            <a:r>
              <a:rPr lang="fr-BE" dirty="0" smtClean="0"/>
              <a:t>Régiment: 3</a:t>
            </a:r>
            <a:r>
              <a:rPr lang="fr-BE" baseline="30000" dirty="0" smtClean="0"/>
              <a:t>e</a:t>
            </a:r>
            <a:r>
              <a:rPr lang="fr-BE" dirty="0" smtClean="0"/>
              <a:t> d’Artillerie</a:t>
            </a:r>
          </a:p>
          <a:p>
            <a:pPr algn="ctr"/>
            <a:r>
              <a:rPr lang="fr-BE" dirty="0" smtClean="0"/>
              <a:t>Statut: Soldat 43Batt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1955033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384</a:t>
            </a:fld>
            <a:endParaRPr lang="fr-BE" dirty="0"/>
          </a:p>
        </p:txBody>
      </p:sp>
      <p:sp>
        <p:nvSpPr>
          <p:cNvPr id="5" name="ZoneTexte 4"/>
          <p:cNvSpPr txBox="1"/>
          <p:nvPr/>
        </p:nvSpPr>
        <p:spPr>
          <a:xfrm>
            <a:off x="1338026" y="640785"/>
            <a:ext cx="3908889" cy="1200329"/>
          </a:xfrm>
          <a:prstGeom prst="rect">
            <a:avLst/>
          </a:prstGeom>
          <a:noFill/>
        </p:spPr>
        <p:txBody>
          <a:bodyPr wrap="square" rtlCol="0">
            <a:spAutoFit/>
          </a:bodyPr>
          <a:lstStyle/>
          <a:p>
            <a:r>
              <a:rPr lang="fr-BE" sz="7200" dirty="0" smtClean="0">
                <a:latin typeface="French Script MT" panose="03020402040607040605" pitchFamily="66" charset="0"/>
              </a:rPr>
              <a:t>Lambert </a:t>
            </a:r>
            <a:r>
              <a:rPr lang="fr-BE" sz="7200" dirty="0" err="1" smtClean="0">
                <a:latin typeface="French Script MT" panose="03020402040607040605" pitchFamily="66" charset="0"/>
              </a:rPr>
              <a:t>Plas</a:t>
            </a:r>
            <a:endParaRPr lang="fr-BE" sz="7200" dirty="0">
              <a:latin typeface="French Script MT" panose="03020402040607040605" pitchFamily="66" charset="0"/>
            </a:endParaRPr>
          </a:p>
        </p:txBody>
      </p:sp>
      <p:sp>
        <p:nvSpPr>
          <p:cNvPr id="6" name="ZoneTexte 5"/>
          <p:cNvSpPr txBox="1"/>
          <p:nvPr/>
        </p:nvSpPr>
        <p:spPr>
          <a:xfrm>
            <a:off x="1393318" y="2019201"/>
            <a:ext cx="3798303" cy="2308324"/>
          </a:xfrm>
          <a:prstGeom prst="rect">
            <a:avLst/>
          </a:prstGeom>
          <a:noFill/>
        </p:spPr>
        <p:txBody>
          <a:bodyPr wrap="square" rtlCol="0">
            <a:spAutoFit/>
          </a:bodyPr>
          <a:lstStyle/>
          <a:p>
            <a:pPr algn="ctr"/>
            <a:r>
              <a:rPr lang="fr-BE" dirty="0" smtClean="0"/>
              <a:t>Né le 29 mars 1895 – 19 ans</a:t>
            </a:r>
          </a:p>
          <a:p>
            <a:pPr algn="ctr"/>
            <a:r>
              <a:rPr lang="fr-BE" dirty="0" smtClean="0"/>
              <a:t>Décédé </a:t>
            </a:r>
            <a:r>
              <a:rPr lang="fr-BE" dirty="0"/>
              <a:t>le </a:t>
            </a:r>
            <a:r>
              <a:rPr lang="fr-BE" dirty="0" smtClean="0"/>
              <a:t>21 </a:t>
            </a:r>
            <a:r>
              <a:rPr lang="fr-BE" dirty="0"/>
              <a:t>août 1914</a:t>
            </a:r>
          </a:p>
          <a:p>
            <a:pPr algn="ctr"/>
            <a:r>
              <a:rPr lang="fr-BE" dirty="0" smtClean="0"/>
              <a:t>Inhumé le ?</a:t>
            </a:r>
          </a:p>
          <a:p>
            <a:pPr algn="ctr"/>
            <a:r>
              <a:rPr lang="fr-BE" dirty="0" smtClean="0"/>
              <a:t>Epoux de ?</a:t>
            </a:r>
          </a:p>
          <a:p>
            <a:pPr algn="ctr"/>
            <a:endParaRPr lang="fr-BE" dirty="0"/>
          </a:p>
          <a:p>
            <a:pPr algn="ctr"/>
            <a:r>
              <a:rPr lang="fr-BE" dirty="0" smtClean="0"/>
              <a:t>Régiment: 14</a:t>
            </a:r>
            <a:r>
              <a:rPr lang="fr-BE" baseline="30000" dirty="0" smtClean="0"/>
              <a:t>e</a:t>
            </a:r>
            <a:r>
              <a:rPr lang="fr-BE" dirty="0" smtClean="0"/>
              <a:t> de Ligne, 2Bn, 8Cie</a:t>
            </a:r>
          </a:p>
          <a:p>
            <a:pPr algn="ctr"/>
            <a:r>
              <a:rPr lang="fr-BE" dirty="0" smtClean="0"/>
              <a:t>Statut: Caporal – Mat 26173 </a:t>
            </a:r>
          </a:p>
          <a:p>
            <a:pPr algn="ctr"/>
            <a:r>
              <a:rPr lang="fr-BE" dirty="0" smtClean="0"/>
              <a:t>Volontaire de carrière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52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772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9007529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385</a:t>
            </a:fld>
            <a:endParaRPr lang="fr-BE" dirty="0"/>
          </a:p>
        </p:txBody>
      </p:sp>
      <p:sp>
        <p:nvSpPr>
          <p:cNvPr id="5" name="ZoneTexte 4"/>
          <p:cNvSpPr txBox="1"/>
          <p:nvPr/>
        </p:nvSpPr>
        <p:spPr>
          <a:xfrm>
            <a:off x="797262" y="779526"/>
            <a:ext cx="4368599" cy="1200329"/>
          </a:xfrm>
          <a:prstGeom prst="rect">
            <a:avLst/>
          </a:prstGeom>
          <a:noFill/>
        </p:spPr>
        <p:txBody>
          <a:bodyPr wrap="square" rtlCol="0">
            <a:spAutoFit/>
          </a:bodyPr>
          <a:lstStyle/>
          <a:p>
            <a:r>
              <a:rPr lang="fr-BE" sz="7200" dirty="0" smtClean="0">
                <a:latin typeface="French Script MT" panose="03020402040607040605" pitchFamily="66" charset="0"/>
              </a:rPr>
              <a:t>Auguste Ravier</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smtClean="0"/>
              <a:t>Né le 15 février 1885 – 33 ans</a:t>
            </a:r>
          </a:p>
          <a:p>
            <a:pPr algn="ctr"/>
            <a:r>
              <a:rPr lang="fr-BE" dirty="0" smtClean="0"/>
              <a:t>Décédé le 12 </a:t>
            </a:r>
            <a:r>
              <a:rPr lang="fr-BE" dirty="0"/>
              <a:t>décembre 1918 </a:t>
            </a:r>
          </a:p>
          <a:p>
            <a:pPr algn="ctr"/>
            <a:r>
              <a:rPr lang="fr-BE" dirty="0"/>
              <a:t>Inhumé </a:t>
            </a:r>
            <a:r>
              <a:rPr lang="fr-BE" dirty="0" smtClean="0"/>
              <a:t>le ?</a:t>
            </a:r>
          </a:p>
          <a:p>
            <a:pPr algn="ctr"/>
            <a:r>
              <a:rPr lang="fr-BE" dirty="0" smtClean="0"/>
              <a:t>Epoux de ?</a:t>
            </a:r>
          </a:p>
          <a:p>
            <a:pPr algn="ctr"/>
            <a:endParaRPr lang="fr-BE" dirty="0"/>
          </a:p>
          <a:p>
            <a:pPr algn="ctr"/>
            <a:r>
              <a:rPr lang="fr-BE" dirty="0" smtClean="0"/>
              <a:t>Régiment: 13</a:t>
            </a:r>
            <a:r>
              <a:rPr lang="fr-BE" baseline="30000" dirty="0" smtClean="0"/>
              <a:t>e</a:t>
            </a:r>
            <a:r>
              <a:rPr lang="fr-BE" dirty="0" smtClean="0"/>
              <a:t> de Ligne, EM</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63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974607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386</a:t>
            </a:fld>
            <a:endParaRPr lang="fr-BE" dirty="0"/>
          </a:p>
        </p:txBody>
      </p:sp>
      <p:sp>
        <p:nvSpPr>
          <p:cNvPr id="5" name="ZoneTexte 4"/>
          <p:cNvSpPr txBox="1"/>
          <p:nvPr/>
        </p:nvSpPr>
        <p:spPr>
          <a:xfrm>
            <a:off x="525969" y="786166"/>
            <a:ext cx="4911185" cy="1200329"/>
          </a:xfrm>
          <a:prstGeom prst="rect">
            <a:avLst/>
          </a:prstGeom>
          <a:noFill/>
        </p:spPr>
        <p:txBody>
          <a:bodyPr wrap="square" rtlCol="0">
            <a:spAutoFit/>
          </a:bodyPr>
          <a:lstStyle/>
          <a:p>
            <a:r>
              <a:rPr lang="fr-BE" sz="7200" dirty="0" smtClean="0">
                <a:latin typeface="French Script MT" panose="03020402040607040605" pitchFamily="66" charset="0"/>
              </a:rPr>
              <a:t>Emile </a:t>
            </a:r>
            <a:r>
              <a:rPr lang="fr-BE" sz="7200" dirty="0" err="1" smtClean="0">
                <a:latin typeface="French Script MT" panose="03020402040607040605" pitchFamily="66" charset="0"/>
              </a:rPr>
              <a:t>Remendaer</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smtClean="0"/>
              <a:t>Né le 13 octobre 1879 – 39 ans</a:t>
            </a:r>
          </a:p>
          <a:p>
            <a:pPr algn="ctr"/>
            <a:r>
              <a:rPr lang="fr-BE" dirty="0" smtClean="0"/>
              <a:t>Décédé le 24 </a:t>
            </a:r>
            <a:r>
              <a:rPr lang="fr-BE" dirty="0"/>
              <a:t>octobre 1918 </a:t>
            </a:r>
          </a:p>
          <a:p>
            <a:pPr algn="ctr"/>
            <a:r>
              <a:rPr lang="fr-BE" dirty="0"/>
              <a:t>Inhumé </a:t>
            </a:r>
            <a:r>
              <a:rPr lang="fr-BE" dirty="0" smtClean="0"/>
              <a:t>le</a:t>
            </a:r>
          </a:p>
          <a:p>
            <a:pPr algn="ctr"/>
            <a:r>
              <a:rPr lang="fr-BE" dirty="0" smtClean="0"/>
              <a:t>Epoux de Madame </a:t>
            </a:r>
            <a:r>
              <a:rPr lang="fr-BE" dirty="0" err="1" smtClean="0"/>
              <a:t>Buckinx</a:t>
            </a:r>
            <a:endParaRPr lang="fr-BE" dirty="0" smtClean="0"/>
          </a:p>
          <a:p>
            <a:pPr algn="ctr"/>
            <a:endParaRPr lang="fr-BE" dirty="0"/>
          </a:p>
          <a:p>
            <a:pPr algn="ctr"/>
            <a:r>
              <a:rPr lang="fr-BE" dirty="0" smtClean="0"/>
              <a:t>Régiment: </a:t>
            </a:r>
            <a:r>
              <a:rPr lang="fr-BE" dirty="0"/>
              <a:t>7</a:t>
            </a:r>
            <a:r>
              <a:rPr lang="fr-BE" baseline="30000" dirty="0" smtClean="0"/>
              <a:t>e</a:t>
            </a:r>
            <a:r>
              <a:rPr lang="fr-BE" dirty="0" smtClean="0"/>
              <a:t> de Ligne</a:t>
            </a:r>
          </a:p>
          <a:p>
            <a:pPr algn="ctr"/>
            <a:r>
              <a:rPr lang="fr-BE" dirty="0" smtClean="0"/>
              <a:t>Statut: Soldat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7992304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387</a:t>
            </a:fld>
            <a:endParaRPr lang="fr-BE" dirty="0"/>
          </a:p>
        </p:txBody>
      </p:sp>
      <p:sp>
        <p:nvSpPr>
          <p:cNvPr id="5" name="ZoneTexte 4"/>
          <p:cNvSpPr txBox="1"/>
          <p:nvPr/>
        </p:nvSpPr>
        <p:spPr>
          <a:xfrm>
            <a:off x="842656" y="786166"/>
            <a:ext cx="4277812" cy="1200329"/>
          </a:xfrm>
          <a:prstGeom prst="rect">
            <a:avLst/>
          </a:prstGeom>
          <a:noFill/>
        </p:spPr>
        <p:txBody>
          <a:bodyPr wrap="square" rtlCol="0">
            <a:spAutoFit/>
          </a:bodyPr>
          <a:lstStyle/>
          <a:p>
            <a:r>
              <a:rPr lang="fr-BE" sz="7200" dirty="0" smtClean="0">
                <a:latin typeface="French Script MT" panose="03020402040607040605" pitchFamily="66" charset="0"/>
              </a:rPr>
              <a:t>Arthur Renard</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smtClean="0"/>
              <a:t>Né le 20 avril 1891 – 23 ans</a:t>
            </a:r>
          </a:p>
          <a:p>
            <a:pPr algn="ctr"/>
            <a:r>
              <a:rPr lang="fr-BE" dirty="0" smtClean="0"/>
              <a:t>Décédé le 9 août 1914</a:t>
            </a:r>
            <a:endParaRPr lang="fr-BE" dirty="0"/>
          </a:p>
          <a:p>
            <a:pPr algn="ctr"/>
            <a:r>
              <a:rPr lang="fr-BE" dirty="0"/>
              <a:t>Inhumé </a:t>
            </a:r>
            <a:r>
              <a:rPr lang="fr-BE" dirty="0" smtClean="0"/>
              <a:t>le</a:t>
            </a:r>
          </a:p>
          <a:p>
            <a:pPr algn="ctr"/>
            <a:r>
              <a:rPr lang="fr-BE" dirty="0" smtClean="0"/>
              <a:t>Epoux de Madame Janssens</a:t>
            </a:r>
          </a:p>
          <a:p>
            <a:pPr algn="ctr"/>
            <a:endParaRPr lang="fr-BE" dirty="0"/>
          </a:p>
          <a:p>
            <a:pPr algn="ctr"/>
            <a:r>
              <a:rPr lang="fr-BE" dirty="0" smtClean="0"/>
              <a:t>Régiment: 1</a:t>
            </a:r>
            <a:r>
              <a:rPr lang="fr-BE" baseline="30000" dirty="0" smtClean="0"/>
              <a:t>er</a:t>
            </a:r>
            <a:r>
              <a:rPr lang="fr-BE" dirty="0" smtClean="0"/>
              <a:t>  Chasseurs à Pied</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642852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388</a:t>
            </a:fld>
            <a:endParaRPr lang="fr-BE" dirty="0"/>
          </a:p>
        </p:txBody>
      </p:sp>
      <p:sp>
        <p:nvSpPr>
          <p:cNvPr id="5" name="ZoneTexte 4"/>
          <p:cNvSpPr txBox="1"/>
          <p:nvPr/>
        </p:nvSpPr>
        <p:spPr>
          <a:xfrm>
            <a:off x="1006637" y="779526"/>
            <a:ext cx="4571659" cy="1200329"/>
          </a:xfrm>
          <a:prstGeom prst="rect">
            <a:avLst/>
          </a:prstGeom>
          <a:noFill/>
        </p:spPr>
        <p:txBody>
          <a:bodyPr wrap="square" rtlCol="0">
            <a:spAutoFit/>
          </a:bodyPr>
          <a:lstStyle/>
          <a:p>
            <a:r>
              <a:rPr lang="fr-BE" sz="7200" dirty="0" smtClean="0">
                <a:latin typeface="French Script MT" panose="03020402040607040605" pitchFamily="66" charset="0"/>
              </a:rPr>
              <a:t>Walther Robert</a:t>
            </a:r>
            <a:endParaRPr lang="fr-BE" sz="7200" dirty="0">
              <a:latin typeface="French Script MT" panose="03020402040607040605" pitchFamily="66" charset="0"/>
            </a:endParaRPr>
          </a:p>
        </p:txBody>
      </p:sp>
      <p:sp>
        <p:nvSpPr>
          <p:cNvPr id="6" name="ZoneTexte 5"/>
          <p:cNvSpPr txBox="1"/>
          <p:nvPr/>
        </p:nvSpPr>
        <p:spPr>
          <a:xfrm>
            <a:off x="1393316" y="2226030"/>
            <a:ext cx="3798303" cy="2308324"/>
          </a:xfrm>
          <a:prstGeom prst="rect">
            <a:avLst/>
          </a:prstGeom>
          <a:noFill/>
        </p:spPr>
        <p:txBody>
          <a:bodyPr wrap="square" rtlCol="0">
            <a:spAutoFit/>
          </a:bodyPr>
          <a:lstStyle/>
          <a:p>
            <a:pPr algn="ctr"/>
            <a:r>
              <a:rPr lang="fr-BE" dirty="0" smtClean="0"/>
              <a:t>Né le 20 avril 1891 – 23 ans</a:t>
            </a:r>
          </a:p>
          <a:p>
            <a:pPr algn="ctr"/>
            <a:r>
              <a:rPr lang="fr-BE" dirty="0" smtClean="0"/>
              <a:t>Décédé </a:t>
            </a:r>
            <a:r>
              <a:rPr lang="fr-BE" dirty="0"/>
              <a:t>le </a:t>
            </a:r>
            <a:r>
              <a:rPr lang="fr-BE" dirty="0" smtClean="0"/>
              <a:t>8 </a:t>
            </a:r>
            <a:r>
              <a:rPr lang="fr-BE" dirty="0"/>
              <a:t>août 1914</a:t>
            </a:r>
          </a:p>
          <a:p>
            <a:pPr algn="ctr"/>
            <a:r>
              <a:rPr lang="fr-BE" dirty="0" smtClean="0"/>
              <a:t>Inhumé le </a:t>
            </a:r>
          </a:p>
          <a:p>
            <a:pPr algn="ctr"/>
            <a:r>
              <a:rPr lang="fr-BE" dirty="0" smtClean="0"/>
              <a:t>Epoux de ?</a:t>
            </a:r>
          </a:p>
          <a:p>
            <a:pPr algn="ctr"/>
            <a:endParaRPr lang="fr-BE" dirty="0"/>
          </a:p>
          <a:p>
            <a:pPr algn="ctr"/>
            <a:r>
              <a:rPr lang="fr-BE" dirty="0" smtClean="0"/>
              <a:t>Régiment: 12</a:t>
            </a:r>
            <a:r>
              <a:rPr lang="fr-BE" baseline="30000" dirty="0" smtClean="0"/>
              <a:t>e</a:t>
            </a:r>
            <a:r>
              <a:rPr lang="fr-BE" dirty="0" smtClean="0"/>
              <a:t> de Ligne</a:t>
            </a:r>
          </a:p>
          <a:p>
            <a:pPr algn="ctr"/>
            <a:r>
              <a:rPr lang="fr-BE" dirty="0" smtClean="0"/>
              <a:t>Statut: Caporal – Mat 55417</a:t>
            </a:r>
          </a:p>
          <a:p>
            <a:pPr algn="ctr"/>
            <a:r>
              <a:rPr lang="fr-BE" dirty="0" smtClean="0"/>
              <a:t>Volontaire de carrière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61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772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982213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389</a:t>
            </a:fld>
            <a:endParaRPr lang="fr-BE" dirty="0"/>
          </a:p>
        </p:txBody>
      </p:sp>
      <p:sp>
        <p:nvSpPr>
          <p:cNvPr id="5" name="ZoneTexte 4"/>
          <p:cNvSpPr txBox="1"/>
          <p:nvPr/>
        </p:nvSpPr>
        <p:spPr>
          <a:xfrm>
            <a:off x="792374" y="779526"/>
            <a:ext cx="5190568" cy="1200329"/>
          </a:xfrm>
          <a:prstGeom prst="rect">
            <a:avLst/>
          </a:prstGeom>
          <a:noFill/>
        </p:spPr>
        <p:txBody>
          <a:bodyPr wrap="square" rtlCol="0">
            <a:spAutoFit/>
          </a:bodyPr>
          <a:lstStyle/>
          <a:p>
            <a:r>
              <a:rPr lang="fr-BE" sz="7200" dirty="0" err="1" smtClean="0">
                <a:latin typeface="French Script MT" panose="03020402040607040605" pitchFamily="66" charset="0"/>
              </a:rPr>
              <a:t>Osual</a:t>
            </a:r>
            <a:r>
              <a:rPr lang="fr-BE" sz="7200" dirty="0" smtClean="0">
                <a:latin typeface="French Script MT" panose="03020402040607040605" pitchFamily="66" charset="0"/>
              </a:rPr>
              <a:t> </a:t>
            </a:r>
            <a:r>
              <a:rPr lang="fr-BE" sz="7200" dirty="0" err="1" smtClean="0">
                <a:latin typeface="French Script MT" panose="03020402040607040605" pitchFamily="66" charset="0"/>
              </a:rPr>
              <a:t>Roggemans</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488507" y="2320406"/>
            <a:ext cx="3798303" cy="2031325"/>
          </a:xfrm>
          <a:prstGeom prst="rect">
            <a:avLst/>
          </a:prstGeom>
          <a:noFill/>
        </p:spPr>
        <p:txBody>
          <a:bodyPr wrap="square" rtlCol="0">
            <a:spAutoFit/>
          </a:bodyPr>
          <a:lstStyle/>
          <a:p>
            <a:pPr algn="ctr"/>
            <a:r>
              <a:rPr lang="fr-BE" dirty="0" smtClean="0"/>
              <a:t>Né le 29 octobre 1891 – 22 ans</a:t>
            </a:r>
          </a:p>
          <a:p>
            <a:pPr algn="ctr"/>
            <a:r>
              <a:rPr lang="fr-BE" dirty="0" smtClean="0"/>
              <a:t>Décédé le 7 </a:t>
            </a:r>
            <a:r>
              <a:rPr lang="fr-BE" dirty="0"/>
              <a:t>août 1914 </a:t>
            </a:r>
          </a:p>
          <a:p>
            <a:pPr algn="ctr"/>
            <a:r>
              <a:rPr lang="fr-BE" dirty="0"/>
              <a:t>Inhumé le</a:t>
            </a:r>
          </a:p>
          <a:p>
            <a:pPr algn="ctr"/>
            <a:r>
              <a:rPr lang="fr-BE" dirty="0" smtClean="0"/>
              <a:t>Epoux de Madame </a:t>
            </a:r>
            <a:r>
              <a:rPr lang="fr-BE" dirty="0" err="1" smtClean="0"/>
              <a:t>Brancart</a:t>
            </a:r>
            <a:endParaRPr lang="fr-BE" dirty="0"/>
          </a:p>
          <a:p>
            <a:pPr algn="ctr"/>
            <a:endParaRPr lang="fr-BE" dirty="0"/>
          </a:p>
          <a:p>
            <a:pPr algn="ctr"/>
            <a:r>
              <a:rPr lang="fr-BE" dirty="0" smtClean="0"/>
              <a:t>Régiment: 9</a:t>
            </a:r>
            <a:r>
              <a:rPr lang="fr-BE" baseline="30000" dirty="0" smtClean="0"/>
              <a:t>e</a:t>
            </a:r>
            <a:r>
              <a:rPr lang="fr-BE" dirty="0" smtClean="0"/>
              <a:t> de Ligne</a:t>
            </a:r>
          </a:p>
          <a:p>
            <a:pPr algn="ctr"/>
            <a:r>
              <a:rPr lang="fr-BE" dirty="0" smtClean="0"/>
              <a:t>Statut: Soldat Mat 56444</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181324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39</a:t>
            </a:fld>
            <a:endParaRPr lang="fr-BE" dirty="0"/>
          </a:p>
        </p:txBody>
      </p:sp>
      <p:sp>
        <p:nvSpPr>
          <p:cNvPr id="5" name="ZoneTexte 4"/>
          <p:cNvSpPr txBox="1"/>
          <p:nvPr/>
        </p:nvSpPr>
        <p:spPr>
          <a:xfrm>
            <a:off x="1082903" y="779526"/>
            <a:ext cx="3999915" cy="1200329"/>
          </a:xfrm>
          <a:prstGeom prst="rect">
            <a:avLst/>
          </a:prstGeom>
          <a:noFill/>
        </p:spPr>
        <p:txBody>
          <a:bodyPr wrap="square" rtlCol="0">
            <a:spAutoFit/>
          </a:bodyPr>
          <a:lstStyle/>
          <a:p>
            <a:r>
              <a:rPr lang="fr-BE" sz="7200" dirty="0" smtClean="0">
                <a:latin typeface="French Script MT" panose="03020402040607040605" pitchFamily="66" charset="0"/>
              </a:rPr>
              <a:t>Louis </a:t>
            </a:r>
            <a:r>
              <a:rPr lang="fr-BE" sz="7200" dirty="0">
                <a:latin typeface="French Script MT" panose="03020402040607040605" pitchFamily="66" charset="0"/>
              </a:rPr>
              <a:t>L</a:t>
            </a:r>
            <a:r>
              <a:rPr lang="fr-BE" sz="7200" dirty="0" smtClean="0">
                <a:latin typeface="French Script MT" panose="03020402040607040605" pitchFamily="66" charset="0"/>
              </a:rPr>
              <a:t>ejeune</a:t>
            </a:r>
            <a:endParaRPr lang="fr-BE" sz="7200" dirty="0">
              <a:latin typeface="French Script MT" panose="03020402040607040605" pitchFamily="66" charset="0"/>
            </a:endParaRPr>
          </a:p>
        </p:txBody>
      </p:sp>
      <p:sp>
        <p:nvSpPr>
          <p:cNvPr id="6" name="ZoneTexte 5"/>
          <p:cNvSpPr txBox="1"/>
          <p:nvPr/>
        </p:nvSpPr>
        <p:spPr>
          <a:xfrm>
            <a:off x="1366743" y="2250033"/>
            <a:ext cx="3432238" cy="2031325"/>
          </a:xfrm>
          <a:prstGeom prst="rect">
            <a:avLst/>
          </a:prstGeom>
          <a:noFill/>
        </p:spPr>
        <p:txBody>
          <a:bodyPr wrap="square" rtlCol="0">
            <a:spAutoFit/>
          </a:bodyPr>
          <a:lstStyle/>
          <a:p>
            <a:pPr algn="ctr"/>
            <a:r>
              <a:rPr lang="fr-BE" dirty="0" smtClean="0"/>
              <a:t>Né le ? – 77 ans</a:t>
            </a:r>
          </a:p>
          <a:p>
            <a:pPr algn="ctr"/>
            <a:r>
              <a:rPr lang="fr-BE" dirty="0" smtClean="0"/>
              <a:t>Décédé le ?</a:t>
            </a:r>
          </a:p>
          <a:p>
            <a:pPr algn="ctr"/>
            <a:r>
              <a:rPr lang="fr-BE" dirty="0" smtClean="0"/>
              <a:t>Inhumé le 2 mars 1948</a:t>
            </a:r>
          </a:p>
          <a:p>
            <a:pPr algn="ctr"/>
            <a:r>
              <a:rPr lang="fr-BE" dirty="0" smtClean="0"/>
              <a:t>Divorcé de Madame </a:t>
            </a:r>
            <a:r>
              <a:rPr lang="fr-BE" dirty="0" err="1" smtClean="0"/>
              <a:t>Wilderian</a:t>
            </a:r>
            <a:endParaRPr lang="fr-BE" dirty="0" smtClean="0"/>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a:t>
            </a:r>
          </a:p>
          <a:p>
            <a:pPr algn="ctr"/>
            <a:r>
              <a:rPr lang="fr-BE" dirty="0" smtClean="0"/>
              <a:t>Tombe 51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81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1676560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390</a:t>
            </a:fld>
            <a:endParaRPr lang="fr-BE" dirty="0"/>
          </a:p>
        </p:txBody>
      </p:sp>
      <p:sp>
        <p:nvSpPr>
          <p:cNvPr id="5" name="ZoneTexte 4"/>
          <p:cNvSpPr txBox="1"/>
          <p:nvPr/>
        </p:nvSpPr>
        <p:spPr>
          <a:xfrm>
            <a:off x="1181495" y="779526"/>
            <a:ext cx="4412325" cy="1200329"/>
          </a:xfrm>
          <a:prstGeom prst="rect">
            <a:avLst/>
          </a:prstGeom>
          <a:noFill/>
        </p:spPr>
        <p:txBody>
          <a:bodyPr wrap="square" rtlCol="0">
            <a:spAutoFit/>
          </a:bodyPr>
          <a:lstStyle/>
          <a:p>
            <a:r>
              <a:rPr lang="fr-BE" sz="7200" dirty="0" smtClean="0">
                <a:latin typeface="French Script MT" panose="03020402040607040605" pitchFamily="66" charset="0"/>
              </a:rPr>
              <a:t>Charles </a:t>
            </a:r>
            <a:r>
              <a:rPr lang="fr-BE" sz="7200" dirty="0" err="1" smtClean="0">
                <a:latin typeface="French Script MT" panose="03020402040607040605" pitchFamily="66" charset="0"/>
              </a:rPr>
              <a:t>Rosson</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488507" y="2320406"/>
            <a:ext cx="3798303" cy="2031325"/>
          </a:xfrm>
          <a:prstGeom prst="rect">
            <a:avLst/>
          </a:prstGeom>
          <a:noFill/>
        </p:spPr>
        <p:txBody>
          <a:bodyPr wrap="square" rtlCol="0">
            <a:spAutoFit/>
          </a:bodyPr>
          <a:lstStyle/>
          <a:p>
            <a:pPr algn="ctr"/>
            <a:r>
              <a:rPr lang="fr-BE" dirty="0" smtClean="0"/>
              <a:t>Né le 13 avril 1889 – 25 ans</a:t>
            </a:r>
          </a:p>
          <a:p>
            <a:pPr algn="ctr"/>
            <a:r>
              <a:rPr lang="fr-BE" dirty="0" smtClean="0"/>
              <a:t>Décédé le </a:t>
            </a:r>
            <a:r>
              <a:rPr lang="fr-BE" dirty="0"/>
              <a:t>7 août 1914 </a:t>
            </a:r>
          </a:p>
          <a:p>
            <a:pPr algn="ctr"/>
            <a:r>
              <a:rPr lang="fr-BE" dirty="0"/>
              <a:t>Inhumé </a:t>
            </a:r>
            <a:r>
              <a:rPr lang="fr-BE" dirty="0" smtClean="0"/>
              <a:t>le </a:t>
            </a:r>
          </a:p>
          <a:p>
            <a:pPr algn="ctr"/>
            <a:r>
              <a:rPr lang="fr-BE" dirty="0" smtClean="0"/>
              <a:t>Epoux de Madame </a:t>
            </a:r>
            <a:r>
              <a:rPr lang="fr-BE" dirty="0" err="1" smtClean="0"/>
              <a:t>Coene</a:t>
            </a:r>
            <a:endParaRPr lang="fr-BE" dirty="0" smtClean="0"/>
          </a:p>
          <a:p>
            <a:pPr algn="ctr"/>
            <a:endParaRPr lang="fr-BE" dirty="0"/>
          </a:p>
          <a:p>
            <a:pPr algn="ctr"/>
            <a:r>
              <a:rPr lang="fr-BE" dirty="0" smtClean="0"/>
              <a:t>Régiment: 11</a:t>
            </a:r>
            <a:r>
              <a:rPr lang="fr-BE" baseline="30000" dirty="0" smtClean="0"/>
              <a:t>e</a:t>
            </a:r>
            <a:r>
              <a:rPr lang="fr-BE" dirty="0" smtClean="0"/>
              <a:t> de Ligne</a:t>
            </a:r>
          </a:p>
          <a:p>
            <a:pPr algn="ctr"/>
            <a:r>
              <a:rPr lang="fr-BE" dirty="0" smtClean="0"/>
              <a:t>Statut: Soldat Mat 57061</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4851790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391</a:t>
            </a:fld>
            <a:endParaRPr lang="fr-BE" dirty="0"/>
          </a:p>
        </p:txBody>
      </p:sp>
      <p:sp>
        <p:nvSpPr>
          <p:cNvPr id="5" name="ZoneTexte 4"/>
          <p:cNvSpPr txBox="1"/>
          <p:nvPr/>
        </p:nvSpPr>
        <p:spPr>
          <a:xfrm>
            <a:off x="516487" y="723605"/>
            <a:ext cx="4930150" cy="1200329"/>
          </a:xfrm>
          <a:prstGeom prst="rect">
            <a:avLst/>
          </a:prstGeom>
          <a:noFill/>
        </p:spPr>
        <p:txBody>
          <a:bodyPr wrap="square" rtlCol="0">
            <a:spAutoFit/>
          </a:bodyPr>
          <a:lstStyle/>
          <a:p>
            <a:r>
              <a:rPr lang="fr-BE" sz="7200" dirty="0" smtClean="0">
                <a:latin typeface="French Script MT" panose="03020402040607040605" pitchFamily="66" charset="0"/>
              </a:rPr>
              <a:t>Edouard </a:t>
            </a:r>
            <a:r>
              <a:rPr lang="fr-BE" sz="7200" dirty="0" err="1" smtClean="0">
                <a:latin typeface="French Script MT" panose="03020402040607040605" pitchFamily="66" charset="0"/>
              </a:rPr>
              <a:t>Schepers</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082411" y="2111533"/>
            <a:ext cx="3798303" cy="2308324"/>
          </a:xfrm>
          <a:prstGeom prst="rect">
            <a:avLst/>
          </a:prstGeom>
          <a:noFill/>
        </p:spPr>
        <p:txBody>
          <a:bodyPr wrap="square" rtlCol="0">
            <a:spAutoFit/>
          </a:bodyPr>
          <a:lstStyle/>
          <a:p>
            <a:pPr algn="ctr"/>
            <a:r>
              <a:rPr lang="fr-BE" dirty="0" smtClean="0"/>
              <a:t>Né le 12 avril 1881 – 37 ans</a:t>
            </a:r>
          </a:p>
          <a:p>
            <a:pPr algn="ctr"/>
            <a:r>
              <a:rPr lang="fr-BE" dirty="0" smtClean="0"/>
              <a:t>Décédé le 27 </a:t>
            </a:r>
            <a:r>
              <a:rPr lang="fr-BE" dirty="0"/>
              <a:t>décembre 1918 </a:t>
            </a:r>
          </a:p>
          <a:p>
            <a:pPr algn="ctr"/>
            <a:r>
              <a:rPr lang="fr-BE" dirty="0"/>
              <a:t>Inhumé </a:t>
            </a:r>
            <a:r>
              <a:rPr lang="fr-BE" dirty="0" smtClean="0"/>
              <a:t>le</a:t>
            </a:r>
          </a:p>
          <a:p>
            <a:pPr algn="ctr"/>
            <a:r>
              <a:rPr lang="fr-BE" dirty="0" smtClean="0"/>
              <a:t>Epoux de Madame </a:t>
            </a:r>
            <a:r>
              <a:rPr lang="fr-BE" dirty="0" err="1" smtClean="0"/>
              <a:t>Bovroux</a:t>
            </a:r>
            <a:endParaRPr lang="fr-BE" dirty="0" smtClean="0"/>
          </a:p>
          <a:p>
            <a:pPr algn="ctr"/>
            <a:endParaRPr lang="fr-BE" dirty="0"/>
          </a:p>
          <a:p>
            <a:pPr algn="ctr"/>
            <a:r>
              <a:rPr lang="fr-BE" dirty="0" smtClean="0"/>
              <a:t>Régiment: Corps de transport,</a:t>
            </a:r>
          </a:p>
          <a:p>
            <a:pPr algn="ctr"/>
            <a:r>
              <a:rPr lang="fr-BE" dirty="0" smtClean="0"/>
              <a:t> 3</a:t>
            </a:r>
            <a:r>
              <a:rPr lang="fr-BE" baseline="30000" dirty="0" smtClean="0"/>
              <a:t>e</a:t>
            </a:r>
            <a:r>
              <a:rPr lang="fr-BE" dirty="0" smtClean="0"/>
              <a:t> Division d’Armée</a:t>
            </a:r>
          </a:p>
          <a:p>
            <a:pPr algn="ctr"/>
            <a:r>
              <a:rPr lang="fr-BE" dirty="0" smtClean="0"/>
              <a:t>Statut: Soldat VAP</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93016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392</a:t>
            </a:fld>
            <a:endParaRPr lang="fr-BE" dirty="0"/>
          </a:p>
        </p:txBody>
      </p:sp>
      <p:sp>
        <p:nvSpPr>
          <p:cNvPr id="5" name="ZoneTexte 4"/>
          <p:cNvSpPr txBox="1"/>
          <p:nvPr/>
        </p:nvSpPr>
        <p:spPr>
          <a:xfrm>
            <a:off x="274469" y="779526"/>
            <a:ext cx="5414186" cy="1200329"/>
          </a:xfrm>
          <a:prstGeom prst="rect">
            <a:avLst/>
          </a:prstGeom>
          <a:noFill/>
        </p:spPr>
        <p:txBody>
          <a:bodyPr wrap="square" rtlCol="0">
            <a:spAutoFit/>
          </a:bodyPr>
          <a:lstStyle/>
          <a:p>
            <a:r>
              <a:rPr lang="fr-BE" sz="7200" dirty="0" smtClean="0">
                <a:latin typeface="French Script MT" panose="03020402040607040605" pitchFamily="66" charset="0"/>
              </a:rPr>
              <a:t>Baudouin </a:t>
            </a:r>
            <a:r>
              <a:rPr lang="fr-BE" sz="7200" dirty="0" err="1" smtClean="0">
                <a:latin typeface="French Script MT" panose="03020402040607040605" pitchFamily="66" charset="0"/>
              </a:rPr>
              <a:t>Singelyn</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smtClean="0"/>
              <a:t>Né le 29 avril 1892 – 22 ans</a:t>
            </a:r>
          </a:p>
          <a:p>
            <a:pPr algn="ctr"/>
            <a:r>
              <a:rPr lang="fr-BE" dirty="0" smtClean="0"/>
              <a:t>Décédé le 13 </a:t>
            </a:r>
            <a:r>
              <a:rPr lang="fr-BE" dirty="0"/>
              <a:t>août 1914 </a:t>
            </a:r>
          </a:p>
          <a:p>
            <a:pPr algn="ctr"/>
            <a:r>
              <a:rPr lang="fr-BE" dirty="0"/>
              <a:t>Inhumé </a:t>
            </a:r>
            <a:r>
              <a:rPr lang="fr-BE" dirty="0" smtClean="0"/>
              <a:t>le</a:t>
            </a:r>
          </a:p>
          <a:p>
            <a:pPr algn="ctr"/>
            <a:r>
              <a:rPr lang="fr-BE" dirty="0" smtClean="0"/>
              <a:t>Epoux de ?</a:t>
            </a:r>
          </a:p>
          <a:p>
            <a:pPr algn="ctr"/>
            <a:endParaRPr lang="fr-BE" dirty="0"/>
          </a:p>
          <a:p>
            <a:pPr algn="ctr"/>
            <a:r>
              <a:rPr lang="fr-BE" dirty="0" smtClean="0"/>
              <a:t>Régiment: 11</a:t>
            </a:r>
            <a:r>
              <a:rPr lang="fr-BE" baseline="30000" dirty="0" smtClean="0"/>
              <a:t>e</a:t>
            </a:r>
            <a:r>
              <a:rPr lang="fr-BE" dirty="0" smtClean="0"/>
              <a:t> de Ligne</a:t>
            </a:r>
          </a:p>
          <a:p>
            <a:pPr algn="ctr"/>
            <a:r>
              <a:rPr lang="fr-BE" dirty="0" smtClean="0"/>
              <a:t>Statut: Soldat – Mat 56408</a:t>
            </a:r>
          </a:p>
        </p:txBody>
      </p:sp>
      <p:sp>
        <p:nvSpPr>
          <p:cNvPr id="11" name="ZoneTexte 10"/>
          <p:cNvSpPr txBox="1"/>
          <p:nvPr/>
        </p:nvSpPr>
        <p:spPr>
          <a:xfrm>
            <a:off x="7212684" y="3336069"/>
            <a:ext cx="2738682" cy="646331"/>
          </a:xfrm>
          <a:prstGeom prst="rect">
            <a:avLst/>
          </a:prstGeom>
          <a:noFill/>
        </p:spPr>
        <p:txBody>
          <a:bodyPr wrap="square" rtlCol="0">
            <a:spAutoFit/>
          </a:bodyPr>
          <a:lstStyle/>
          <a:p>
            <a:pPr algn="ctr"/>
            <a:r>
              <a:rPr lang="fr-BE" dirty="0" smtClean="0"/>
              <a:t>Parcelle 163 – 2</a:t>
            </a:r>
          </a:p>
          <a:p>
            <a:pPr algn="ctr"/>
            <a:r>
              <a:rPr lang="fr-BE" dirty="0" smtClean="0"/>
              <a:t>Tombe 67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2010835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393</a:t>
            </a:fld>
            <a:endParaRPr lang="fr-BE" dirty="0"/>
          </a:p>
        </p:txBody>
      </p:sp>
      <p:sp>
        <p:nvSpPr>
          <p:cNvPr id="5" name="ZoneTexte 4"/>
          <p:cNvSpPr txBox="1"/>
          <p:nvPr/>
        </p:nvSpPr>
        <p:spPr>
          <a:xfrm>
            <a:off x="799629" y="764395"/>
            <a:ext cx="4363866" cy="1200329"/>
          </a:xfrm>
          <a:prstGeom prst="rect">
            <a:avLst/>
          </a:prstGeom>
          <a:noFill/>
        </p:spPr>
        <p:txBody>
          <a:bodyPr wrap="square" rtlCol="0">
            <a:spAutoFit/>
          </a:bodyPr>
          <a:lstStyle/>
          <a:p>
            <a:r>
              <a:rPr lang="fr-BE" sz="7200" dirty="0" smtClean="0">
                <a:latin typeface="French Script MT" panose="03020402040607040605" pitchFamily="66" charset="0"/>
              </a:rPr>
              <a:t>Hubert </a:t>
            </a:r>
            <a:r>
              <a:rPr lang="fr-BE" sz="7200" dirty="0" err="1" smtClean="0">
                <a:latin typeface="French Script MT" panose="03020402040607040605" pitchFamily="66" charset="0"/>
              </a:rPr>
              <a:t>Snoeck</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smtClean="0"/>
              <a:t>Né le 22 août 1893 – 20 ans</a:t>
            </a:r>
          </a:p>
          <a:p>
            <a:pPr algn="ctr"/>
            <a:r>
              <a:rPr lang="fr-BE" dirty="0" smtClean="0"/>
              <a:t>Décédé le 8 </a:t>
            </a:r>
            <a:r>
              <a:rPr lang="fr-BE" dirty="0"/>
              <a:t>août 1914 </a:t>
            </a:r>
          </a:p>
          <a:p>
            <a:pPr algn="ctr"/>
            <a:r>
              <a:rPr lang="fr-BE" dirty="0"/>
              <a:t>Inhumé </a:t>
            </a:r>
            <a:r>
              <a:rPr lang="fr-BE" dirty="0" smtClean="0"/>
              <a:t>le</a:t>
            </a:r>
          </a:p>
          <a:p>
            <a:pPr algn="ctr"/>
            <a:r>
              <a:rPr lang="fr-BE" dirty="0" smtClean="0"/>
              <a:t>Epoux de ?</a:t>
            </a:r>
          </a:p>
          <a:p>
            <a:pPr algn="ctr"/>
            <a:endParaRPr lang="fr-BE" dirty="0"/>
          </a:p>
          <a:p>
            <a:pPr algn="ctr"/>
            <a:r>
              <a:rPr lang="fr-BE" dirty="0" smtClean="0"/>
              <a:t>Régiment: 12</a:t>
            </a:r>
            <a:r>
              <a:rPr lang="fr-BE" baseline="30000" dirty="0" smtClean="0"/>
              <a:t>e</a:t>
            </a:r>
            <a:r>
              <a:rPr lang="fr-BE" dirty="0" smtClean="0"/>
              <a:t> de Ligne, 2Bn, 8Cie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2803597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394</a:t>
            </a:fld>
            <a:endParaRPr lang="fr-BE" dirty="0"/>
          </a:p>
        </p:txBody>
      </p:sp>
      <p:sp>
        <p:nvSpPr>
          <p:cNvPr id="5" name="ZoneTexte 4"/>
          <p:cNvSpPr txBox="1"/>
          <p:nvPr/>
        </p:nvSpPr>
        <p:spPr>
          <a:xfrm>
            <a:off x="757527" y="779526"/>
            <a:ext cx="4448069" cy="1200329"/>
          </a:xfrm>
          <a:prstGeom prst="rect">
            <a:avLst/>
          </a:prstGeom>
          <a:noFill/>
        </p:spPr>
        <p:txBody>
          <a:bodyPr wrap="square" rtlCol="0">
            <a:spAutoFit/>
          </a:bodyPr>
          <a:lstStyle/>
          <a:p>
            <a:r>
              <a:rPr lang="fr-BE" sz="7200" dirty="0" smtClean="0">
                <a:latin typeface="French Script MT" panose="03020402040607040605" pitchFamily="66" charset="0"/>
              </a:rPr>
              <a:t>Ernest </a:t>
            </a:r>
            <a:r>
              <a:rPr lang="fr-BE" sz="7200" dirty="0" err="1" smtClean="0">
                <a:latin typeface="French Script MT" panose="03020402040607040605" pitchFamily="66" charset="0"/>
              </a:rPr>
              <a:t>Steinfort</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smtClean="0"/>
              <a:t>Né le 27 août 1890 – 23 ans</a:t>
            </a:r>
          </a:p>
          <a:p>
            <a:pPr algn="ctr"/>
            <a:r>
              <a:rPr lang="fr-BE" dirty="0" smtClean="0"/>
              <a:t>Décédé le 4 </a:t>
            </a:r>
            <a:r>
              <a:rPr lang="fr-BE" dirty="0"/>
              <a:t>août 1914 </a:t>
            </a:r>
          </a:p>
          <a:p>
            <a:pPr algn="ctr"/>
            <a:r>
              <a:rPr lang="fr-BE" dirty="0"/>
              <a:t>Inhumé </a:t>
            </a:r>
            <a:r>
              <a:rPr lang="fr-BE" dirty="0" smtClean="0"/>
              <a:t>à </a:t>
            </a:r>
            <a:r>
              <a:rPr lang="fr-BE" dirty="0" err="1" smtClean="0"/>
              <a:t>Robermont</a:t>
            </a:r>
            <a:r>
              <a:rPr lang="fr-BE" dirty="0" smtClean="0"/>
              <a:t> en 1916</a:t>
            </a:r>
          </a:p>
          <a:p>
            <a:pPr algn="ctr"/>
            <a:r>
              <a:rPr lang="fr-BE" dirty="0" smtClean="0"/>
              <a:t>Epoux de ?</a:t>
            </a:r>
          </a:p>
          <a:p>
            <a:pPr algn="ctr"/>
            <a:endParaRPr lang="fr-BE" dirty="0"/>
          </a:p>
          <a:p>
            <a:pPr algn="ctr"/>
            <a:r>
              <a:rPr lang="fr-BE" dirty="0" smtClean="0"/>
              <a:t>Régiment: 2</a:t>
            </a:r>
            <a:r>
              <a:rPr lang="fr-BE" baseline="30000" dirty="0" smtClean="0"/>
              <a:t>e</a:t>
            </a:r>
            <a:r>
              <a:rPr lang="fr-BE" dirty="0" smtClean="0"/>
              <a:t> Lanciers, 5Esc</a:t>
            </a:r>
          </a:p>
          <a:p>
            <a:pPr algn="ctr"/>
            <a:r>
              <a:rPr lang="fr-BE" dirty="0" smtClean="0"/>
              <a:t>Statut: Brigadier, volontaire de milice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75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990742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395</a:t>
            </a:fld>
            <a:endParaRPr lang="fr-BE" dirty="0"/>
          </a:p>
        </p:txBody>
      </p:sp>
      <p:sp>
        <p:nvSpPr>
          <p:cNvPr id="5" name="ZoneTexte 4"/>
          <p:cNvSpPr txBox="1"/>
          <p:nvPr/>
        </p:nvSpPr>
        <p:spPr>
          <a:xfrm>
            <a:off x="1234706" y="745377"/>
            <a:ext cx="3493711" cy="1200329"/>
          </a:xfrm>
          <a:prstGeom prst="rect">
            <a:avLst/>
          </a:prstGeom>
          <a:noFill/>
        </p:spPr>
        <p:txBody>
          <a:bodyPr wrap="square" rtlCol="0">
            <a:spAutoFit/>
          </a:bodyPr>
          <a:lstStyle/>
          <a:p>
            <a:r>
              <a:rPr lang="fr-BE" sz="7200" dirty="0" smtClean="0">
                <a:latin typeface="French Script MT" panose="03020402040607040605" pitchFamily="66" charset="0"/>
              </a:rPr>
              <a:t>Jules Thiers </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smtClean="0"/>
              <a:t>Né le 17 mai 1891 – 26 ans</a:t>
            </a:r>
          </a:p>
          <a:p>
            <a:pPr algn="ctr"/>
            <a:r>
              <a:rPr lang="fr-BE" dirty="0" smtClean="0"/>
              <a:t>Décédé le 12 février </a:t>
            </a:r>
            <a:r>
              <a:rPr lang="fr-BE" dirty="0"/>
              <a:t>1918 </a:t>
            </a:r>
          </a:p>
          <a:p>
            <a:pPr algn="ctr"/>
            <a:r>
              <a:rPr lang="fr-BE" dirty="0"/>
              <a:t>Inhumé </a:t>
            </a:r>
            <a:r>
              <a:rPr lang="fr-BE" dirty="0" smtClean="0"/>
              <a:t>le 12 octobre 1918</a:t>
            </a:r>
          </a:p>
          <a:p>
            <a:pPr algn="ctr"/>
            <a:r>
              <a:rPr lang="fr-BE" dirty="0" smtClean="0"/>
              <a:t>Epoux de ?</a:t>
            </a:r>
          </a:p>
          <a:p>
            <a:pPr algn="ctr"/>
            <a:endParaRPr lang="fr-BE" dirty="0"/>
          </a:p>
          <a:p>
            <a:pPr algn="ctr"/>
            <a:r>
              <a:rPr lang="fr-BE" dirty="0" smtClean="0"/>
              <a:t>Régiment: 1</a:t>
            </a:r>
            <a:r>
              <a:rPr lang="fr-BE" baseline="30000" dirty="0" smtClean="0"/>
              <a:t>er</a:t>
            </a:r>
            <a:r>
              <a:rPr lang="fr-BE" dirty="0" smtClean="0"/>
              <a:t> de Ligne, 3Bn, 10Cie</a:t>
            </a:r>
          </a:p>
          <a:p>
            <a:pPr algn="ctr"/>
            <a:r>
              <a:rPr lang="fr-BE" dirty="0" smtClean="0"/>
              <a:t>Statut: Soldat – Mat 57957</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759386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396</a:t>
            </a:fld>
            <a:endParaRPr lang="fr-BE" dirty="0"/>
          </a:p>
        </p:txBody>
      </p:sp>
      <p:sp>
        <p:nvSpPr>
          <p:cNvPr id="5" name="ZoneTexte 4"/>
          <p:cNvSpPr txBox="1"/>
          <p:nvPr/>
        </p:nvSpPr>
        <p:spPr>
          <a:xfrm>
            <a:off x="656858" y="779526"/>
            <a:ext cx="4649407" cy="1200329"/>
          </a:xfrm>
          <a:prstGeom prst="rect">
            <a:avLst/>
          </a:prstGeom>
          <a:noFill/>
        </p:spPr>
        <p:txBody>
          <a:bodyPr wrap="square" rtlCol="0">
            <a:spAutoFit/>
          </a:bodyPr>
          <a:lstStyle/>
          <a:p>
            <a:r>
              <a:rPr lang="fr-BE" sz="7200" dirty="0" smtClean="0">
                <a:latin typeface="French Script MT" panose="03020402040607040605" pitchFamily="66" charset="0"/>
              </a:rPr>
              <a:t>François </a:t>
            </a:r>
            <a:r>
              <a:rPr lang="fr-BE" sz="7200" dirty="0" err="1" smtClean="0">
                <a:latin typeface="French Script MT" panose="03020402040607040605" pitchFamily="66" charset="0"/>
              </a:rPr>
              <a:t>Thissen</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smtClean="0"/>
              <a:t>Né le 20 mai 1882 – 36 ans</a:t>
            </a:r>
          </a:p>
          <a:p>
            <a:pPr algn="ctr"/>
            <a:r>
              <a:rPr lang="fr-BE" dirty="0" smtClean="0"/>
              <a:t>Décédé le 21 </a:t>
            </a:r>
            <a:r>
              <a:rPr lang="fr-BE" dirty="0"/>
              <a:t>octobre 1918</a:t>
            </a:r>
          </a:p>
          <a:p>
            <a:pPr algn="ctr"/>
            <a:r>
              <a:rPr lang="fr-BE" dirty="0"/>
              <a:t>Inhumé </a:t>
            </a:r>
            <a:r>
              <a:rPr lang="fr-BE" dirty="0" smtClean="0"/>
              <a:t>le</a:t>
            </a:r>
          </a:p>
          <a:p>
            <a:pPr algn="ctr"/>
            <a:r>
              <a:rPr lang="fr-BE" dirty="0" smtClean="0"/>
              <a:t>Epoux de ?</a:t>
            </a:r>
          </a:p>
          <a:p>
            <a:pPr algn="ctr"/>
            <a:endParaRPr lang="fr-BE" dirty="0"/>
          </a:p>
          <a:p>
            <a:pPr algn="ctr"/>
            <a:r>
              <a:rPr lang="fr-BE" dirty="0" smtClean="0"/>
              <a:t>Régiment: </a:t>
            </a:r>
            <a:r>
              <a:rPr lang="fr-BE" dirty="0"/>
              <a:t>5</a:t>
            </a:r>
            <a:r>
              <a:rPr lang="fr-BE" baseline="30000" dirty="0" smtClean="0"/>
              <a:t>e</a:t>
            </a:r>
            <a:r>
              <a:rPr lang="fr-BE" dirty="0" smtClean="0"/>
              <a:t> de Ligne</a:t>
            </a:r>
          </a:p>
          <a:p>
            <a:pPr algn="ctr"/>
            <a:r>
              <a:rPr lang="fr-BE" dirty="0" smtClean="0"/>
              <a:t>Statut: Soldat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693794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397</a:t>
            </a:fld>
            <a:endParaRPr lang="fr-BE" dirty="0"/>
          </a:p>
        </p:txBody>
      </p:sp>
      <p:sp>
        <p:nvSpPr>
          <p:cNvPr id="5" name="ZoneTexte 4"/>
          <p:cNvSpPr txBox="1"/>
          <p:nvPr/>
        </p:nvSpPr>
        <p:spPr>
          <a:xfrm>
            <a:off x="290158" y="779526"/>
            <a:ext cx="5382808" cy="1200329"/>
          </a:xfrm>
          <a:prstGeom prst="rect">
            <a:avLst/>
          </a:prstGeom>
          <a:noFill/>
        </p:spPr>
        <p:txBody>
          <a:bodyPr wrap="square" rtlCol="0">
            <a:spAutoFit/>
          </a:bodyPr>
          <a:lstStyle/>
          <a:p>
            <a:r>
              <a:rPr lang="fr-BE" sz="7200" dirty="0" smtClean="0">
                <a:latin typeface="French Script MT" panose="03020402040607040605" pitchFamily="66" charset="0"/>
              </a:rPr>
              <a:t>Albert Van </a:t>
            </a:r>
            <a:r>
              <a:rPr lang="fr-BE" sz="7200" dirty="0" err="1" smtClean="0">
                <a:latin typeface="French Script MT" panose="03020402040607040605" pitchFamily="66" charset="0"/>
              </a:rPr>
              <a:t>Akelyn</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smtClean="0"/>
              <a:t>Né le ? – ?</a:t>
            </a:r>
          </a:p>
          <a:p>
            <a:pPr algn="ctr"/>
            <a:r>
              <a:rPr lang="fr-BE" dirty="0" smtClean="0"/>
              <a:t>Décédé le 11 </a:t>
            </a:r>
            <a:r>
              <a:rPr lang="fr-BE" dirty="0"/>
              <a:t>septembre 1914 </a:t>
            </a:r>
          </a:p>
          <a:p>
            <a:pPr algn="ctr"/>
            <a:r>
              <a:rPr lang="fr-BE" dirty="0"/>
              <a:t>Inhumé </a:t>
            </a:r>
            <a:r>
              <a:rPr lang="fr-BE" dirty="0" smtClean="0"/>
              <a:t>le</a:t>
            </a:r>
          </a:p>
          <a:p>
            <a:pPr algn="ctr"/>
            <a:r>
              <a:rPr lang="fr-BE" dirty="0" smtClean="0"/>
              <a:t>Epoux de ?</a:t>
            </a:r>
          </a:p>
          <a:p>
            <a:pPr algn="ctr"/>
            <a:endParaRPr lang="fr-BE" dirty="0"/>
          </a:p>
          <a:p>
            <a:pPr algn="ctr"/>
            <a:r>
              <a:rPr lang="fr-BE" dirty="0" smtClean="0"/>
              <a:t>Régiment: 12</a:t>
            </a:r>
            <a:r>
              <a:rPr lang="fr-BE" baseline="30000" dirty="0" smtClean="0"/>
              <a:t>e</a:t>
            </a:r>
            <a:r>
              <a:rPr lang="fr-BE" dirty="0" smtClean="0"/>
              <a:t> de Ligne</a:t>
            </a:r>
          </a:p>
          <a:p>
            <a:pPr algn="ctr"/>
            <a:r>
              <a:rPr lang="fr-BE" dirty="0" smtClean="0"/>
              <a:t>Statut: Soldat – Mat 58073</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43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9513165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398</a:t>
            </a:fld>
            <a:endParaRPr lang="fr-BE" dirty="0"/>
          </a:p>
        </p:txBody>
      </p:sp>
      <p:sp>
        <p:nvSpPr>
          <p:cNvPr id="5" name="ZoneTexte 4"/>
          <p:cNvSpPr txBox="1"/>
          <p:nvPr/>
        </p:nvSpPr>
        <p:spPr>
          <a:xfrm>
            <a:off x="714295" y="684308"/>
            <a:ext cx="6096918" cy="1200329"/>
          </a:xfrm>
          <a:prstGeom prst="rect">
            <a:avLst/>
          </a:prstGeom>
          <a:noFill/>
        </p:spPr>
        <p:txBody>
          <a:bodyPr wrap="square" rtlCol="0">
            <a:spAutoFit/>
          </a:bodyPr>
          <a:lstStyle/>
          <a:p>
            <a:r>
              <a:rPr lang="fr-BE" sz="7200" dirty="0" smtClean="0">
                <a:latin typeface="French Script MT" panose="03020402040607040605" pitchFamily="66" charset="0"/>
              </a:rPr>
              <a:t>Fernand </a:t>
            </a:r>
            <a:r>
              <a:rPr lang="fr-BE" sz="7200" dirty="0" err="1" smtClean="0">
                <a:latin typeface="French Script MT" panose="03020402040607040605" pitchFamily="66" charset="0"/>
              </a:rPr>
              <a:t>Vandenabeele</a:t>
            </a:r>
            <a:endParaRPr lang="fr-BE" sz="7200" dirty="0">
              <a:latin typeface="French Script MT" panose="03020402040607040605" pitchFamily="66" charset="0"/>
            </a:endParaRPr>
          </a:p>
        </p:txBody>
      </p:sp>
      <p:sp>
        <p:nvSpPr>
          <p:cNvPr id="6" name="ZoneTexte 5"/>
          <p:cNvSpPr txBox="1"/>
          <p:nvPr/>
        </p:nvSpPr>
        <p:spPr>
          <a:xfrm>
            <a:off x="1711870" y="2144190"/>
            <a:ext cx="4101767" cy="2031325"/>
          </a:xfrm>
          <a:prstGeom prst="rect">
            <a:avLst/>
          </a:prstGeom>
          <a:noFill/>
        </p:spPr>
        <p:txBody>
          <a:bodyPr wrap="square" rtlCol="0">
            <a:spAutoFit/>
          </a:bodyPr>
          <a:lstStyle/>
          <a:p>
            <a:pPr algn="ctr"/>
            <a:r>
              <a:rPr lang="fr-BE" dirty="0" smtClean="0"/>
              <a:t>Né le 4 novembre 1888 – 25 ans</a:t>
            </a:r>
          </a:p>
          <a:p>
            <a:pPr algn="ctr"/>
            <a:r>
              <a:rPr lang="fr-BE" dirty="0" smtClean="0"/>
              <a:t>Décédé </a:t>
            </a:r>
            <a:r>
              <a:rPr lang="fr-BE" dirty="0"/>
              <a:t>le </a:t>
            </a:r>
            <a:r>
              <a:rPr lang="fr-BE" dirty="0" smtClean="0"/>
              <a:t>18 </a:t>
            </a:r>
            <a:r>
              <a:rPr lang="fr-BE" dirty="0"/>
              <a:t>août 1914</a:t>
            </a:r>
          </a:p>
          <a:p>
            <a:pPr algn="ctr"/>
            <a:r>
              <a:rPr lang="fr-BE" dirty="0" smtClean="0"/>
              <a:t>Inhumé le 19 août 1914</a:t>
            </a:r>
          </a:p>
          <a:p>
            <a:pPr algn="ctr"/>
            <a:r>
              <a:rPr lang="fr-BE" dirty="0" smtClean="0"/>
              <a:t>Epoux de ?</a:t>
            </a:r>
          </a:p>
          <a:p>
            <a:pPr algn="ctr"/>
            <a:endParaRPr lang="fr-BE" dirty="0"/>
          </a:p>
          <a:p>
            <a:pPr algn="ctr"/>
            <a:r>
              <a:rPr lang="fr-BE" dirty="0" smtClean="0"/>
              <a:t>Régiment: 1</a:t>
            </a:r>
            <a:r>
              <a:rPr lang="fr-BE" baseline="30000" dirty="0" smtClean="0"/>
              <a:t>er</a:t>
            </a:r>
            <a:r>
              <a:rPr lang="fr-BE" dirty="0" smtClean="0"/>
              <a:t> Chasseurs à Pied, 3Bn, 2Cie</a:t>
            </a:r>
          </a:p>
          <a:p>
            <a:pPr algn="ctr"/>
            <a:r>
              <a:rPr lang="fr-BE" dirty="0" smtClean="0"/>
              <a:t>Statut: Soldat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51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8800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439677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399</a:t>
            </a:fld>
            <a:endParaRPr lang="fr-BE" dirty="0"/>
          </a:p>
        </p:txBody>
      </p:sp>
      <p:sp>
        <p:nvSpPr>
          <p:cNvPr id="5" name="ZoneTexte 4"/>
          <p:cNvSpPr txBox="1"/>
          <p:nvPr/>
        </p:nvSpPr>
        <p:spPr>
          <a:xfrm>
            <a:off x="190010" y="906703"/>
            <a:ext cx="7249015" cy="1200329"/>
          </a:xfrm>
          <a:prstGeom prst="rect">
            <a:avLst/>
          </a:prstGeom>
          <a:noFill/>
        </p:spPr>
        <p:txBody>
          <a:bodyPr wrap="square" rtlCol="0">
            <a:spAutoFit/>
          </a:bodyPr>
          <a:lstStyle/>
          <a:p>
            <a:r>
              <a:rPr lang="fr-BE" sz="7200" dirty="0" smtClean="0">
                <a:latin typeface="French Script MT" panose="03020402040607040605" pitchFamily="66" charset="0"/>
              </a:rPr>
              <a:t>François Van Den </a:t>
            </a:r>
            <a:r>
              <a:rPr lang="fr-BE" sz="7200" dirty="0" err="1">
                <a:latin typeface="French Script MT" panose="03020402040607040605" pitchFamily="66" charset="0"/>
              </a:rPr>
              <a:t>B</a:t>
            </a:r>
            <a:r>
              <a:rPr lang="fr-BE" sz="7200" dirty="0" err="1" smtClean="0">
                <a:latin typeface="French Script MT" panose="03020402040607040605" pitchFamily="66" charset="0"/>
              </a:rPr>
              <a:t>ergh</a:t>
            </a:r>
            <a:endParaRPr lang="fr-BE" sz="7200" dirty="0">
              <a:latin typeface="French Script MT" panose="03020402040607040605" pitchFamily="66" charset="0"/>
            </a:endParaRPr>
          </a:p>
        </p:txBody>
      </p:sp>
      <p:sp>
        <p:nvSpPr>
          <p:cNvPr id="6" name="ZoneTexte 5"/>
          <p:cNvSpPr txBox="1"/>
          <p:nvPr/>
        </p:nvSpPr>
        <p:spPr>
          <a:xfrm>
            <a:off x="1393316" y="2226030"/>
            <a:ext cx="3798303" cy="2031325"/>
          </a:xfrm>
          <a:prstGeom prst="rect">
            <a:avLst/>
          </a:prstGeom>
          <a:noFill/>
        </p:spPr>
        <p:txBody>
          <a:bodyPr wrap="square" rtlCol="0">
            <a:spAutoFit/>
          </a:bodyPr>
          <a:lstStyle/>
          <a:p>
            <a:pPr algn="ctr"/>
            <a:r>
              <a:rPr lang="fr-BE" dirty="0" smtClean="0"/>
              <a:t>Né le 15 avril 1893 – 21 ans</a:t>
            </a:r>
          </a:p>
          <a:p>
            <a:pPr algn="ctr"/>
            <a:r>
              <a:rPr lang="fr-BE" dirty="0" smtClean="0"/>
              <a:t>Décédé </a:t>
            </a:r>
            <a:r>
              <a:rPr lang="fr-BE" dirty="0"/>
              <a:t>le </a:t>
            </a:r>
            <a:r>
              <a:rPr lang="fr-BE" dirty="0" smtClean="0"/>
              <a:t>6 </a:t>
            </a:r>
            <a:r>
              <a:rPr lang="fr-BE" dirty="0"/>
              <a:t>août 1914</a:t>
            </a:r>
          </a:p>
          <a:p>
            <a:pPr algn="ctr"/>
            <a:r>
              <a:rPr lang="fr-BE" dirty="0" smtClean="0"/>
              <a:t>Inhumé le</a:t>
            </a:r>
          </a:p>
          <a:p>
            <a:pPr algn="ctr"/>
            <a:r>
              <a:rPr lang="fr-BE" dirty="0" smtClean="0"/>
              <a:t>Epoux de ?</a:t>
            </a:r>
          </a:p>
          <a:p>
            <a:pPr algn="ctr"/>
            <a:endParaRPr lang="fr-BE" dirty="0"/>
          </a:p>
          <a:p>
            <a:pPr algn="ctr"/>
            <a:r>
              <a:rPr lang="fr-BE" dirty="0" smtClean="0"/>
              <a:t>Régiment: 9</a:t>
            </a:r>
            <a:r>
              <a:rPr lang="fr-BE" baseline="30000" dirty="0" smtClean="0"/>
              <a:t>e</a:t>
            </a:r>
            <a:r>
              <a:rPr lang="fr-BE" dirty="0" smtClean="0"/>
              <a:t> de Ligne, 3Bn, 10Cie</a:t>
            </a:r>
          </a:p>
          <a:p>
            <a:pPr algn="ctr"/>
            <a:r>
              <a:rPr lang="fr-BE" dirty="0" smtClean="0"/>
              <a:t>Statut: Soldat – Mat 58623</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58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772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5849763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a:t>
            </a:fld>
            <a:endParaRPr lang="fr-BE" dirty="0"/>
          </a:p>
        </p:txBody>
      </p:sp>
      <p:grpSp>
        <p:nvGrpSpPr>
          <p:cNvPr id="5" name="Groupe 4"/>
          <p:cNvGrpSpPr/>
          <p:nvPr/>
        </p:nvGrpSpPr>
        <p:grpSpPr>
          <a:xfrm>
            <a:off x="505252" y="1302169"/>
            <a:ext cx="2965450" cy="5238521"/>
            <a:chOff x="495631" y="933679"/>
            <a:chExt cx="2965450" cy="5238521"/>
          </a:xfrm>
        </p:grpSpPr>
        <p:sp>
          <p:nvSpPr>
            <p:cNvPr id="8" name="ZoneTexte 7"/>
            <p:cNvSpPr txBox="1"/>
            <p:nvPr/>
          </p:nvSpPr>
          <p:spPr>
            <a:xfrm>
              <a:off x="525375" y="5802086"/>
              <a:ext cx="2935705" cy="370114"/>
            </a:xfrm>
            <a:prstGeom prst="rect">
              <a:avLst/>
            </a:prstGeom>
            <a:noFill/>
          </p:spPr>
          <p:txBody>
            <a:bodyPr wrap="square" rtlCol="0">
              <a:spAutoFit/>
            </a:bodyPr>
            <a:lstStyle/>
            <a:p>
              <a:pPr algn="ctr"/>
              <a:r>
                <a:rPr lang="fr-BE" dirty="0" smtClean="0"/>
                <a:t>GENIE</a:t>
              </a:r>
              <a:endParaRPr lang="fr-BE" dirty="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5631" y="933679"/>
              <a:ext cx="2965450" cy="4648200"/>
            </a:xfrm>
            <a:prstGeom prst="rect">
              <a:avLst/>
            </a:prstGeom>
          </p:spPr>
        </p:pic>
      </p:grpSp>
      <p:grpSp>
        <p:nvGrpSpPr>
          <p:cNvPr id="6" name="Groupe 5"/>
          <p:cNvGrpSpPr/>
          <p:nvPr/>
        </p:nvGrpSpPr>
        <p:grpSpPr>
          <a:xfrm>
            <a:off x="4108486" y="1302169"/>
            <a:ext cx="3019507" cy="5227635"/>
            <a:chOff x="4045601" y="933679"/>
            <a:chExt cx="3019507" cy="5227635"/>
          </a:xfrm>
        </p:grpSpPr>
        <p:sp>
          <p:nvSpPr>
            <p:cNvPr id="9" name="ZoneTexte 8"/>
            <p:cNvSpPr txBox="1"/>
            <p:nvPr/>
          </p:nvSpPr>
          <p:spPr>
            <a:xfrm>
              <a:off x="4045601" y="5791200"/>
              <a:ext cx="3019507" cy="370114"/>
            </a:xfrm>
            <a:prstGeom prst="rect">
              <a:avLst/>
            </a:prstGeom>
            <a:noFill/>
          </p:spPr>
          <p:txBody>
            <a:bodyPr wrap="square" rtlCol="0">
              <a:spAutoFit/>
            </a:bodyPr>
            <a:lstStyle/>
            <a:p>
              <a:pPr algn="ctr"/>
              <a:r>
                <a:rPr lang="fr-BE" dirty="0" smtClean="0"/>
                <a:t>GRENADIER</a:t>
              </a:r>
              <a:endParaRPr lang="fr-BE" dirty="0"/>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5601" y="933679"/>
              <a:ext cx="3019507" cy="4660332"/>
            </a:xfrm>
            <a:prstGeom prst="rect">
              <a:avLst/>
            </a:prstGeom>
          </p:spPr>
        </p:pic>
      </p:grpSp>
      <p:grpSp>
        <p:nvGrpSpPr>
          <p:cNvPr id="7" name="Groupe 6"/>
          <p:cNvGrpSpPr/>
          <p:nvPr/>
        </p:nvGrpSpPr>
        <p:grpSpPr>
          <a:xfrm>
            <a:off x="7710785" y="1331608"/>
            <a:ext cx="2944270" cy="5198196"/>
            <a:chOff x="7640007" y="930461"/>
            <a:chExt cx="2944270" cy="5198196"/>
          </a:xfrm>
        </p:grpSpPr>
        <p:sp>
          <p:nvSpPr>
            <p:cNvPr id="10" name="ZoneTexte 9"/>
            <p:cNvSpPr txBox="1"/>
            <p:nvPr/>
          </p:nvSpPr>
          <p:spPr>
            <a:xfrm>
              <a:off x="7640007" y="5758543"/>
              <a:ext cx="2944270" cy="370114"/>
            </a:xfrm>
            <a:prstGeom prst="rect">
              <a:avLst/>
            </a:prstGeom>
            <a:noFill/>
          </p:spPr>
          <p:txBody>
            <a:bodyPr wrap="square" rtlCol="0">
              <a:spAutoFit/>
            </a:bodyPr>
            <a:lstStyle/>
            <a:p>
              <a:pPr algn="ctr"/>
              <a:r>
                <a:rPr lang="fr-BE" dirty="0" smtClean="0"/>
                <a:t>LIGNARD</a:t>
              </a:r>
              <a:endParaRPr lang="fr-BE" dirty="0"/>
            </a:p>
          </p:txBody>
        </p:sp>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9628" y="930461"/>
              <a:ext cx="2934649" cy="4651418"/>
            </a:xfrm>
            <a:prstGeom prst="rect">
              <a:avLst/>
            </a:prstGeom>
          </p:spPr>
        </p:pic>
      </p:grpSp>
      <p:sp>
        <p:nvSpPr>
          <p:cNvPr id="14" name="ZoneTexte 13"/>
          <p:cNvSpPr txBox="1"/>
          <p:nvPr/>
        </p:nvSpPr>
        <p:spPr>
          <a:xfrm>
            <a:off x="525377" y="571734"/>
            <a:ext cx="10129678" cy="461665"/>
          </a:xfrm>
          <a:prstGeom prst="rect">
            <a:avLst/>
          </a:prstGeom>
          <a:noFill/>
        </p:spPr>
        <p:txBody>
          <a:bodyPr wrap="square" rtlCol="0">
            <a:spAutoFit/>
          </a:bodyPr>
          <a:lstStyle/>
          <a:p>
            <a:pPr algn="ctr"/>
            <a:r>
              <a:rPr lang="fr-BE" sz="2400" dirty="0" smtClean="0"/>
              <a:t>Tenues des soldats belges en 1914</a:t>
            </a:r>
            <a:endParaRPr lang="fr-BE" sz="2400" dirty="0"/>
          </a:p>
        </p:txBody>
      </p:sp>
    </p:spTree>
    <p:extLst>
      <p:ext uri="{BB962C8B-B14F-4D97-AF65-F5344CB8AC3E}">
        <p14:creationId xmlns:p14="http://schemas.microsoft.com/office/powerpoint/2010/main" val="2972736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xEl>
                                              <p:pRg st="0" end="0"/>
                                            </p:txEl>
                                          </p:spTgt>
                                        </p:tgtEl>
                                        <p:attrNameLst>
                                          <p:attrName>style.visibility</p:attrName>
                                        </p:attrNameLst>
                                      </p:cBhvr>
                                      <p:to>
                                        <p:strVal val="visible"/>
                                      </p:to>
                                    </p:set>
                                    <p:animEffect transition="in" filter="fade">
                                      <p:cBhvr>
                                        <p:cTn id="7" dur="3000"/>
                                        <p:tgtEl>
                                          <p:spTgt spid="14">
                                            <p:txEl>
                                              <p:pRg st="0" end="0"/>
                                            </p:txEl>
                                          </p:spTgt>
                                        </p:tgtEl>
                                      </p:cBhvr>
                                    </p:animEffect>
                                  </p:childTnLst>
                                </p:cTn>
                              </p:par>
                            </p:childTnLst>
                          </p:cTn>
                        </p:par>
                        <p:par>
                          <p:cTn id="8" fill="hold">
                            <p:stCondLst>
                              <p:cond delay="3000"/>
                            </p:stCondLst>
                            <p:childTnLst>
                              <p:par>
                                <p:cTn id="9" presetID="10" presetClass="entr" presetSubtype="0" fill="hold"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par>
                          <p:cTn id="12" fill="hold">
                            <p:stCondLst>
                              <p:cond delay="5500"/>
                            </p:stCondLst>
                            <p:childTnLst>
                              <p:par>
                                <p:cTn id="13" presetID="10" presetClass="entr" presetSubtype="0" fill="hold" nodeType="afterEffect">
                                  <p:stCondLst>
                                    <p:cond delay="50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2000"/>
                                        <p:tgtEl>
                                          <p:spTgt spid="6"/>
                                        </p:tgtEl>
                                      </p:cBhvr>
                                    </p:animEffect>
                                  </p:childTnLst>
                                </p:cTn>
                              </p:par>
                            </p:childTnLst>
                          </p:cTn>
                        </p:par>
                        <p:par>
                          <p:cTn id="16" fill="hold">
                            <p:stCondLst>
                              <p:cond delay="8000"/>
                            </p:stCondLst>
                            <p:childTnLst>
                              <p:par>
                                <p:cTn id="17" presetID="10" presetClass="entr" presetSubtype="0" fill="hold" nodeType="afterEffect">
                                  <p:stCondLst>
                                    <p:cond delay="5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40</a:t>
            </a:fld>
            <a:endParaRPr lang="fr-BE" dirty="0"/>
          </a:p>
        </p:txBody>
      </p:sp>
      <p:sp>
        <p:nvSpPr>
          <p:cNvPr id="5" name="ZoneTexte 4"/>
          <p:cNvSpPr txBox="1"/>
          <p:nvPr/>
        </p:nvSpPr>
        <p:spPr>
          <a:xfrm>
            <a:off x="522416" y="710035"/>
            <a:ext cx="5120890" cy="1200329"/>
          </a:xfrm>
          <a:prstGeom prst="rect">
            <a:avLst/>
          </a:prstGeom>
          <a:noFill/>
        </p:spPr>
        <p:txBody>
          <a:bodyPr wrap="square" rtlCol="0">
            <a:spAutoFit/>
          </a:bodyPr>
          <a:lstStyle/>
          <a:p>
            <a:r>
              <a:rPr lang="fr-BE" sz="7200" dirty="0" smtClean="0">
                <a:latin typeface="French Script MT" panose="03020402040607040605" pitchFamily="66" charset="0"/>
              </a:rPr>
              <a:t>Raphaël </a:t>
            </a:r>
            <a:r>
              <a:rPr lang="fr-BE" sz="7200" dirty="0" err="1" smtClean="0">
                <a:latin typeface="French Script MT" panose="03020402040607040605" pitchFamily="66" charset="0"/>
              </a:rPr>
              <a:t>Linthout</a:t>
            </a:r>
            <a:endParaRPr lang="fr-BE" sz="7200" dirty="0">
              <a:latin typeface="French Script MT" panose="03020402040607040605" pitchFamily="66" charset="0"/>
            </a:endParaRPr>
          </a:p>
        </p:txBody>
      </p:sp>
      <p:sp>
        <p:nvSpPr>
          <p:cNvPr id="6" name="ZoneTexte 5"/>
          <p:cNvSpPr txBox="1"/>
          <p:nvPr/>
        </p:nvSpPr>
        <p:spPr>
          <a:xfrm>
            <a:off x="1366743" y="2250033"/>
            <a:ext cx="3432238" cy="2031325"/>
          </a:xfrm>
          <a:prstGeom prst="rect">
            <a:avLst/>
          </a:prstGeom>
          <a:noFill/>
        </p:spPr>
        <p:txBody>
          <a:bodyPr wrap="square" rtlCol="0">
            <a:spAutoFit/>
          </a:bodyPr>
          <a:lstStyle/>
          <a:p>
            <a:pPr algn="ctr"/>
            <a:r>
              <a:rPr lang="fr-BE" dirty="0" smtClean="0"/>
              <a:t>Né le ? – 58 ans</a:t>
            </a:r>
          </a:p>
          <a:p>
            <a:pPr algn="ctr"/>
            <a:r>
              <a:rPr lang="fr-BE" dirty="0" smtClean="0"/>
              <a:t>Décédé le ?</a:t>
            </a:r>
          </a:p>
          <a:p>
            <a:pPr algn="ctr"/>
            <a:r>
              <a:rPr lang="fr-BE" dirty="0" smtClean="0"/>
              <a:t>Inhumé le 8 mars 1948</a:t>
            </a:r>
          </a:p>
          <a:p>
            <a:pPr algn="ctr"/>
            <a:r>
              <a:rPr lang="fr-BE" dirty="0" smtClean="0"/>
              <a:t>Divorcé de Madame </a:t>
            </a:r>
            <a:r>
              <a:rPr lang="fr-BE" dirty="0" err="1" smtClean="0"/>
              <a:t>Braenen</a:t>
            </a:r>
            <a:endParaRPr lang="fr-BE" dirty="0" smtClean="0"/>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a:t>
            </a:r>
          </a:p>
          <a:p>
            <a:pPr algn="ctr"/>
            <a:r>
              <a:rPr lang="fr-BE" dirty="0" smtClean="0"/>
              <a:t>Tombe 50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81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663453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400</a:t>
            </a:fld>
            <a:endParaRPr lang="fr-BE" dirty="0"/>
          </a:p>
        </p:txBody>
      </p:sp>
      <p:sp>
        <p:nvSpPr>
          <p:cNvPr id="5" name="ZoneTexte 4"/>
          <p:cNvSpPr txBox="1"/>
          <p:nvPr/>
        </p:nvSpPr>
        <p:spPr>
          <a:xfrm>
            <a:off x="208482" y="684308"/>
            <a:ext cx="6866967" cy="1200329"/>
          </a:xfrm>
          <a:prstGeom prst="rect">
            <a:avLst/>
          </a:prstGeom>
          <a:noFill/>
        </p:spPr>
        <p:txBody>
          <a:bodyPr wrap="square" rtlCol="0">
            <a:spAutoFit/>
          </a:bodyPr>
          <a:lstStyle/>
          <a:p>
            <a:r>
              <a:rPr lang="fr-BE" sz="7200" dirty="0" smtClean="0">
                <a:latin typeface="French Script MT" panose="03020402040607040605" pitchFamily="66" charset="0"/>
              </a:rPr>
              <a:t>Charles Van Der </a:t>
            </a:r>
            <a:r>
              <a:rPr lang="fr-BE" sz="7200" dirty="0" err="1" smtClean="0">
                <a:latin typeface="French Script MT" panose="03020402040607040605" pitchFamily="66" charset="0"/>
              </a:rPr>
              <a:t>Roost</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742813" y="2320406"/>
            <a:ext cx="3798303" cy="2031325"/>
          </a:xfrm>
          <a:prstGeom prst="rect">
            <a:avLst/>
          </a:prstGeom>
          <a:noFill/>
        </p:spPr>
        <p:txBody>
          <a:bodyPr wrap="square" rtlCol="0">
            <a:spAutoFit/>
          </a:bodyPr>
          <a:lstStyle/>
          <a:p>
            <a:pPr algn="ctr"/>
            <a:r>
              <a:rPr lang="fr-BE" dirty="0" smtClean="0"/>
              <a:t>Né le 9 septembre 1891 – 22 ans</a:t>
            </a:r>
          </a:p>
          <a:p>
            <a:pPr algn="ctr"/>
            <a:r>
              <a:rPr lang="fr-BE" dirty="0" smtClean="0"/>
              <a:t>Décédé le 6 </a:t>
            </a:r>
            <a:r>
              <a:rPr lang="fr-BE" dirty="0"/>
              <a:t>août 1914 </a:t>
            </a:r>
          </a:p>
          <a:p>
            <a:pPr algn="ctr"/>
            <a:r>
              <a:rPr lang="fr-BE" dirty="0" smtClean="0"/>
              <a:t>Inhumé le </a:t>
            </a:r>
          </a:p>
          <a:p>
            <a:pPr algn="ctr"/>
            <a:r>
              <a:rPr lang="fr-BE" dirty="0" smtClean="0"/>
              <a:t>Epoux de ?</a:t>
            </a:r>
          </a:p>
          <a:p>
            <a:pPr algn="ctr"/>
            <a:endParaRPr lang="fr-BE" dirty="0"/>
          </a:p>
          <a:p>
            <a:pPr algn="ctr"/>
            <a:r>
              <a:rPr lang="fr-BE" dirty="0" smtClean="0"/>
              <a:t>Régiment: 9</a:t>
            </a:r>
            <a:r>
              <a:rPr lang="fr-BE" baseline="30000" dirty="0" smtClean="0"/>
              <a:t>e</a:t>
            </a:r>
            <a:r>
              <a:rPr lang="fr-BE" dirty="0" smtClean="0"/>
              <a:t> de Ligne</a:t>
            </a:r>
          </a:p>
          <a:p>
            <a:pPr algn="ctr"/>
            <a:r>
              <a:rPr lang="fr-BE" dirty="0" smtClean="0"/>
              <a:t>Statut: Soldat Mat 56222</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67218"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1502072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401</a:t>
            </a:fld>
            <a:endParaRPr lang="fr-BE" dirty="0"/>
          </a:p>
        </p:txBody>
      </p:sp>
      <p:sp>
        <p:nvSpPr>
          <p:cNvPr id="5" name="ZoneTexte 4"/>
          <p:cNvSpPr txBox="1"/>
          <p:nvPr/>
        </p:nvSpPr>
        <p:spPr>
          <a:xfrm>
            <a:off x="435607" y="705125"/>
            <a:ext cx="5100780" cy="1200329"/>
          </a:xfrm>
          <a:prstGeom prst="rect">
            <a:avLst/>
          </a:prstGeom>
          <a:noFill/>
        </p:spPr>
        <p:txBody>
          <a:bodyPr wrap="square" rtlCol="0">
            <a:spAutoFit/>
          </a:bodyPr>
          <a:lstStyle/>
          <a:p>
            <a:r>
              <a:rPr lang="fr-BE" sz="7200" dirty="0" smtClean="0">
                <a:latin typeface="French Script MT" panose="03020402040607040605" pitchFamily="66" charset="0"/>
              </a:rPr>
              <a:t>Pierre Van Parys </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smtClean="0"/>
              <a:t>Né le 3 juillet 1883 – 35 ans</a:t>
            </a:r>
          </a:p>
          <a:p>
            <a:pPr algn="ctr"/>
            <a:r>
              <a:rPr lang="fr-BE" dirty="0" smtClean="0"/>
              <a:t>Décédé le 21 </a:t>
            </a:r>
            <a:r>
              <a:rPr lang="fr-BE" dirty="0"/>
              <a:t>décembre 1918 </a:t>
            </a:r>
          </a:p>
          <a:p>
            <a:pPr algn="ctr"/>
            <a:r>
              <a:rPr lang="fr-BE" dirty="0"/>
              <a:t>Inhumé </a:t>
            </a:r>
            <a:r>
              <a:rPr lang="fr-BE" dirty="0" smtClean="0"/>
              <a:t>le</a:t>
            </a:r>
          </a:p>
          <a:p>
            <a:pPr algn="ctr"/>
            <a:r>
              <a:rPr lang="fr-BE" dirty="0" smtClean="0"/>
              <a:t>Epoux de ?</a:t>
            </a:r>
          </a:p>
          <a:p>
            <a:pPr algn="ctr"/>
            <a:endParaRPr lang="fr-BE" dirty="0"/>
          </a:p>
          <a:p>
            <a:pPr algn="ctr"/>
            <a:r>
              <a:rPr lang="fr-BE" dirty="0" smtClean="0"/>
              <a:t>Régiment: 8</a:t>
            </a:r>
            <a:r>
              <a:rPr lang="fr-BE" baseline="30000" dirty="0" smtClean="0"/>
              <a:t>e</a:t>
            </a:r>
            <a:r>
              <a:rPr lang="fr-BE" dirty="0" smtClean="0"/>
              <a:t> de Ligne, 12Cie</a:t>
            </a:r>
            <a:endParaRPr lang="fr-BE" dirty="0"/>
          </a:p>
          <a:p>
            <a:pPr algn="ctr"/>
            <a:r>
              <a:rPr lang="fr-BE" dirty="0" smtClean="0"/>
              <a:t>Statut: Sergent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28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897350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402</a:t>
            </a:fld>
            <a:endParaRPr lang="fr-BE" dirty="0"/>
          </a:p>
        </p:txBody>
      </p:sp>
      <p:sp>
        <p:nvSpPr>
          <p:cNvPr id="5" name="ZoneTexte 4"/>
          <p:cNvSpPr txBox="1"/>
          <p:nvPr/>
        </p:nvSpPr>
        <p:spPr>
          <a:xfrm>
            <a:off x="1081279" y="756263"/>
            <a:ext cx="4422377" cy="1200329"/>
          </a:xfrm>
          <a:prstGeom prst="rect">
            <a:avLst/>
          </a:prstGeom>
          <a:noFill/>
        </p:spPr>
        <p:txBody>
          <a:bodyPr wrap="square" rtlCol="0">
            <a:spAutoFit/>
          </a:bodyPr>
          <a:lstStyle/>
          <a:p>
            <a:r>
              <a:rPr lang="fr-BE" sz="7200" dirty="0" smtClean="0">
                <a:latin typeface="French Script MT" panose="03020402040607040605" pitchFamily="66" charset="0"/>
              </a:rPr>
              <a:t>Joseph </a:t>
            </a:r>
            <a:r>
              <a:rPr lang="fr-BE" sz="7200" dirty="0" err="1" smtClean="0">
                <a:latin typeface="French Script MT" panose="03020402040607040605" pitchFamily="66" charset="0"/>
              </a:rPr>
              <a:t>Vanroy</a:t>
            </a:r>
            <a:endParaRPr lang="fr-BE" sz="7200" dirty="0">
              <a:latin typeface="French Script MT" panose="03020402040607040605" pitchFamily="66" charset="0"/>
            </a:endParaRPr>
          </a:p>
        </p:txBody>
      </p:sp>
      <p:sp>
        <p:nvSpPr>
          <p:cNvPr id="6" name="ZoneTexte 5"/>
          <p:cNvSpPr txBox="1"/>
          <p:nvPr/>
        </p:nvSpPr>
        <p:spPr>
          <a:xfrm>
            <a:off x="1393318" y="2019201"/>
            <a:ext cx="3798303" cy="2031325"/>
          </a:xfrm>
          <a:prstGeom prst="rect">
            <a:avLst/>
          </a:prstGeom>
          <a:noFill/>
        </p:spPr>
        <p:txBody>
          <a:bodyPr wrap="square" rtlCol="0">
            <a:spAutoFit/>
          </a:bodyPr>
          <a:lstStyle/>
          <a:p>
            <a:pPr algn="ctr"/>
            <a:r>
              <a:rPr lang="fr-BE" dirty="0" smtClean="0"/>
              <a:t>Né le 2 mai 1891 – 23 ans</a:t>
            </a:r>
          </a:p>
          <a:p>
            <a:pPr algn="ctr"/>
            <a:r>
              <a:rPr lang="fr-BE" dirty="0" smtClean="0"/>
              <a:t>Décédé </a:t>
            </a:r>
            <a:r>
              <a:rPr lang="fr-BE" dirty="0"/>
              <a:t>le </a:t>
            </a:r>
            <a:r>
              <a:rPr lang="fr-BE" dirty="0" smtClean="0"/>
              <a:t>22 </a:t>
            </a:r>
            <a:r>
              <a:rPr lang="fr-BE" dirty="0"/>
              <a:t>août 1914</a:t>
            </a:r>
          </a:p>
          <a:p>
            <a:pPr algn="ctr"/>
            <a:r>
              <a:rPr lang="fr-BE" dirty="0" smtClean="0"/>
              <a:t>Inhumé le</a:t>
            </a:r>
          </a:p>
          <a:p>
            <a:pPr algn="ctr"/>
            <a:r>
              <a:rPr lang="fr-BE" dirty="0" smtClean="0"/>
              <a:t>Epoux de ?</a:t>
            </a:r>
          </a:p>
          <a:p>
            <a:pPr algn="ctr"/>
            <a:endParaRPr lang="fr-BE" dirty="0"/>
          </a:p>
          <a:p>
            <a:pPr algn="ctr"/>
            <a:r>
              <a:rPr lang="fr-BE" dirty="0" smtClean="0"/>
              <a:t>Régiment: </a:t>
            </a:r>
            <a:r>
              <a:rPr lang="fr-BE" dirty="0"/>
              <a:t>9</a:t>
            </a:r>
            <a:r>
              <a:rPr lang="fr-BE" baseline="30000" dirty="0" smtClean="0"/>
              <a:t>e</a:t>
            </a:r>
            <a:r>
              <a:rPr lang="fr-BE" dirty="0" smtClean="0"/>
              <a:t> de Ligne, 3Bn, 11Cie</a:t>
            </a:r>
          </a:p>
          <a:p>
            <a:pPr algn="ctr"/>
            <a:r>
              <a:rPr lang="fr-BE" dirty="0" smtClean="0"/>
              <a:t>Statut: Soldat – Mat 56848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54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772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0460766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403</a:t>
            </a:fld>
            <a:endParaRPr lang="fr-BE" dirty="0"/>
          </a:p>
        </p:txBody>
      </p:sp>
      <p:sp>
        <p:nvSpPr>
          <p:cNvPr id="5" name="ZoneTexte 4"/>
          <p:cNvSpPr txBox="1"/>
          <p:nvPr/>
        </p:nvSpPr>
        <p:spPr>
          <a:xfrm>
            <a:off x="585945" y="775281"/>
            <a:ext cx="5267508" cy="1200329"/>
          </a:xfrm>
          <a:prstGeom prst="rect">
            <a:avLst/>
          </a:prstGeom>
          <a:noFill/>
        </p:spPr>
        <p:txBody>
          <a:bodyPr wrap="square" rtlCol="0">
            <a:spAutoFit/>
          </a:bodyPr>
          <a:lstStyle/>
          <a:p>
            <a:r>
              <a:rPr lang="fr-BE" sz="7200" dirty="0" smtClean="0">
                <a:latin typeface="French Script MT" panose="03020402040607040605" pitchFamily="66" charset="0"/>
              </a:rPr>
              <a:t>Amédée Van </a:t>
            </a:r>
            <a:r>
              <a:rPr lang="fr-BE" sz="7200" dirty="0" err="1" smtClean="0">
                <a:latin typeface="French Script MT" panose="03020402040607040605" pitchFamily="66" charset="0"/>
              </a:rPr>
              <a:t>Vugt</a:t>
            </a:r>
            <a:endParaRPr lang="fr-BE" sz="7200" dirty="0">
              <a:latin typeface="French Script MT" panose="03020402040607040605" pitchFamily="66" charset="0"/>
            </a:endParaRPr>
          </a:p>
        </p:txBody>
      </p:sp>
      <p:sp>
        <p:nvSpPr>
          <p:cNvPr id="6" name="ZoneTexte 5"/>
          <p:cNvSpPr txBox="1"/>
          <p:nvPr/>
        </p:nvSpPr>
        <p:spPr>
          <a:xfrm>
            <a:off x="1320549" y="2111533"/>
            <a:ext cx="3798303" cy="2031325"/>
          </a:xfrm>
          <a:prstGeom prst="rect">
            <a:avLst/>
          </a:prstGeom>
          <a:noFill/>
        </p:spPr>
        <p:txBody>
          <a:bodyPr wrap="square" rtlCol="0">
            <a:spAutoFit/>
          </a:bodyPr>
          <a:lstStyle/>
          <a:p>
            <a:pPr algn="ctr"/>
            <a:r>
              <a:rPr lang="fr-BE" dirty="0" smtClean="0"/>
              <a:t>Né en 1886 – 28 ans</a:t>
            </a:r>
          </a:p>
          <a:p>
            <a:pPr algn="ctr"/>
            <a:r>
              <a:rPr lang="fr-BE" dirty="0" smtClean="0"/>
              <a:t>Décédé </a:t>
            </a:r>
            <a:r>
              <a:rPr lang="fr-BE" dirty="0"/>
              <a:t>le 17 septembre 1914 </a:t>
            </a:r>
          </a:p>
          <a:p>
            <a:pPr algn="ctr"/>
            <a:r>
              <a:rPr lang="fr-BE" dirty="0" smtClean="0"/>
              <a:t>Inhumé à </a:t>
            </a:r>
            <a:r>
              <a:rPr lang="fr-BE" dirty="0" err="1" smtClean="0"/>
              <a:t>Robermont</a:t>
            </a:r>
            <a:r>
              <a:rPr lang="fr-BE" dirty="0" smtClean="0"/>
              <a:t> en 1921</a:t>
            </a:r>
          </a:p>
          <a:p>
            <a:pPr algn="ctr"/>
            <a:r>
              <a:rPr lang="fr-BE" dirty="0" smtClean="0"/>
              <a:t>Epoux de ?</a:t>
            </a:r>
          </a:p>
          <a:p>
            <a:pPr algn="ctr"/>
            <a:endParaRPr lang="fr-BE" dirty="0"/>
          </a:p>
          <a:p>
            <a:pPr algn="ctr"/>
            <a:r>
              <a:rPr lang="fr-BE" dirty="0" smtClean="0"/>
              <a:t>Régiment: 2</a:t>
            </a:r>
            <a:r>
              <a:rPr lang="fr-BE" baseline="30000" dirty="0" smtClean="0"/>
              <a:t>e</a:t>
            </a:r>
            <a:r>
              <a:rPr lang="fr-BE" dirty="0" smtClean="0"/>
              <a:t> Grenadiers</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49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4954"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043611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404</a:t>
            </a:fld>
            <a:endParaRPr lang="fr-BE" dirty="0"/>
          </a:p>
        </p:txBody>
      </p:sp>
      <p:sp>
        <p:nvSpPr>
          <p:cNvPr id="5" name="ZoneTexte 4"/>
          <p:cNvSpPr txBox="1"/>
          <p:nvPr/>
        </p:nvSpPr>
        <p:spPr>
          <a:xfrm>
            <a:off x="212450" y="775281"/>
            <a:ext cx="5538224" cy="1200329"/>
          </a:xfrm>
          <a:prstGeom prst="rect">
            <a:avLst/>
          </a:prstGeom>
          <a:noFill/>
        </p:spPr>
        <p:txBody>
          <a:bodyPr wrap="square" rtlCol="0">
            <a:spAutoFit/>
          </a:bodyPr>
          <a:lstStyle/>
          <a:p>
            <a:r>
              <a:rPr lang="fr-BE" sz="7200" dirty="0" smtClean="0">
                <a:latin typeface="French Script MT" panose="03020402040607040605" pitchFamily="66" charset="0"/>
              </a:rPr>
              <a:t>Médard </a:t>
            </a:r>
            <a:r>
              <a:rPr lang="fr-BE" sz="7200" dirty="0" err="1" smtClean="0">
                <a:latin typeface="French Script MT" panose="03020402040607040605" pitchFamily="66" charset="0"/>
              </a:rPr>
              <a:t>Vuylstecke</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smtClean="0"/>
              <a:t>Né le 23 novembre 1883 – 35 ans</a:t>
            </a:r>
          </a:p>
          <a:p>
            <a:pPr algn="ctr"/>
            <a:r>
              <a:rPr lang="fr-BE" dirty="0" smtClean="0"/>
              <a:t>Décédé le 4 </a:t>
            </a:r>
            <a:r>
              <a:rPr lang="fr-BE" dirty="0"/>
              <a:t>janvier 1919 </a:t>
            </a:r>
          </a:p>
          <a:p>
            <a:pPr algn="ctr"/>
            <a:r>
              <a:rPr lang="fr-BE" dirty="0"/>
              <a:t>Inhumé </a:t>
            </a:r>
            <a:r>
              <a:rPr lang="fr-BE" dirty="0" smtClean="0"/>
              <a:t>le</a:t>
            </a:r>
          </a:p>
          <a:p>
            <a:pPr algn="ctr"/>
            <a:r>
              <a:rPr lang="fr-BE" dirty="0" smtClean="0"/>
              <a:t>Epoux de ?</a:t>
            </a:r>
          </a:p>
          <a:p>
            <a:pPr algn="ctr"/>
            <a:endParaRPr lang="fr-BE" dirty="0"/>
          </a:p>
          <a:p>
            <a:pPr algn="ctr"/>
            <a:r>
              <a:rPr lang="fr-BE" dirty="0" smtClean="0"/>
              <a:t>Régiment: 10</a:t>
            </a:r>
            <a:r>
              <a:rPr lang="fr-BE" baseline="30000" dirty="0" smtClean="0"/>
              <a:t>e</a:t>
            </a:r>
            <a:r>
              <a:rPr lang="fr-BE" dirty="0" smtClean="0"/>
              <a:t> de Ligne</a:t>
            </a:r>
          </a:p>
          <a:p>
            <a:pPr algn="ctr"/>
            <a:r>
              <a:rPr lang="fr-BE" dirty="0" smtClean="0"/>
              <a:t>Statut: Soldat – Mat 52447</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64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862744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405</a:t>
            </a:fld>
            <a:endParaRPr lang="fr-BE" dirty="0"/>
          </a:p>
        </p:txBody>
      </p:sp>
      <p:sp>
        <p:nvSpPr>
          <p:cNvPr id="5" name="ZoneTexte 4"/>
          <p:cNvSpPr txBox="1"/>
          <p:nvPr/>
        </p:nvSpPr>
        <p:spPr>
          <a:xfrm>
            <a:off x="1247250" y="896073"/>
            <a:ext cx="3468624" cy="1200329"/>
          </a:xfrm>
          <a:prstGeom prst="rect">
            <a:avLst/>
          </a:prstGeom>
          <a:noFill/>
        </p:spPr>
        <p:txBody>
          <a:bodyPr wrap="square" rtlCol="0">
            <a:spAutoFit/>
          </a:bodyPr>
          <a:lstStyle/>
          <a:p>
            <a:r>
              <a:rPr lang="fr-BE" sz="7200" dirty="0" smtClean="0">
                <a:latin typeface="French Script MT" panose="03020402040607040605" pitchFamily="66" charset="0"/>
              </a:rPr>
              <a:t>René </a:t>
            </a:r>
            <a:r>
              <a:rPr lang="fr-BE" sz="7200" dirty="0" err="1" smtClean="0">
                <a:latin typeface="French Script MT" panose="03020402040607040605" pitchFamily="66" charset="0"/>
              </a:rPr>
              <a:t>Wéry</a:t>
            </a:r>
            <a:endParaRPr lang="fr-BE" sz="7200" dirty="0">
              <a:latin typeface="French Script MT" panose="03020402040607040605" pitchFamily="66" charset="0"/>
            </a:endParaRPr>
          </a:p>
        </p:txBody>
      </p:sp>
      <p:sp>
        <p:nvSpPr>
          <p:cNvPr id="6" name="ZoneTexte 5"/>
          <p:cNvSpPr txBox="1"/>
          <p:nvPr/>
        </p:nvSpPr>
        <p:spPr>
          <a:xfrm>
            <a:off x="1082411" y="2111533"/>
            <a:ext cx="3798303" cy="2031325"/>
          </a:xfrm>
          <a:prstGeom prst="rect">
            <a:avLst/>
          </a:prstGeom>
          <a:noFill/>
        </p:spPr>
        <p:txBody>
          <a:bodyPr wrap="square" rtlCol="0">
            <a:spAutoFit/>
          </a:bodyPr>
          <a:lstStyle/>
          <a:p>
            <a:pPr algn="ctr"/>
            <a:r>
              <a:rPr lang="fr-BE" dirty="0" smtClean="0"/>
              <a:t>Né le 27 décembre 1884 – 29 ans</a:t>
            </a:r>
          </a:p>
          <a:p>
            <a:pPr algn="ctr"/>
            <a:r>
              <a:rPr lang="fr-BE" dirty="0" smtClean="0"/>
              <a:t>Décédé le 7 </a:t>
            </a:r>
            <a:r>
              <a:rPr lang="fr-BE" dirty="0"/>
              <a:t>août 1914 </a:t>
            </a:r>
          </a:p>
          <a:p>
            <a:pPr algn="ctr"/>
            <a:r>
              <a:rPr lang="fr-BE" dirty="0"/>
              <a:t>Inhumé </a:t>
            </a:r>
            <a:r>
              <a:rPr lang="fr-BE" dirty="0" smtClean="0"/>
              <a:t>le</a:t>
            </a:r>
          </a:p>
          <a:p>
            <a:pPr algn="ctr"/>
            <a:r>
              <a:rPr lang="fr-BE" dirty="0" smtClean="0"/>
              <a:t>Epoux de ?</a:t>
            </a:r>
          </a:p>
          <a:p>
            <a:pPr algn="ctr"/>
            <a:endParaRPr lang="fr-BE" dirty="0"/>
          </a:p>
          <a:p>
            <a:pPr algn="ctr"/>
            <a:r>
              <a:rPr lang="fr-BE" dirty="0" smtClean="0"/>
              <a:t>Régiment: 11</a:t>
            </a:r>
            <a:r>
              <a:rPr lang="fr-BE" baseline="30000" dirty="0" smtClean="0"/>
              <a:t>e</a:t>
            </a:r>
            <a:r>
              <a:rPr lang="fr-BE" dirty="0" smtClean="0"/>
              <a:t> de Ligne, 1Bn, 1Cie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2</a:t>
            </a:r>
          </a:p>
          <a:p>
            <a:pPr algn="ctr"/>
            <a:r>
              <a:rPr lang="fr-BE" dirty="0" smtClean="0"/>
              <a:t>Tombe 40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6818"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9936280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406</a:t>
            </a:fld>
            <a:endParaRPr lang="fr-BE" dirty="0"/>
          </a:p>
        </p:txBody>
      </p:sp>
      <p:pic>
        <p:nvPicPr>
          <p:cNvPr id="5" name="Image 4"/>
          <p:cNvPicPr>
            <a:picLocks noChangeAspect="1"/>
          </p:cNvPicPr>
          <p:nvPr/>
        </p:nvPicPr>
        <p:blipFill>
          <a:blip r:embed="rId2"/>
          <a:stretch>
            <a:fillRect/>
          </a:stretch>
        </p:blipFill>
        <p:spPr>
          <a:xfrm rot="-5400000">
            <a:off x="3352533" y="-477246"/>
            <a:ext cx="6287034" cy="7962900"/>
          </a:xfrm>
          <a:prstGeom prst="rect">
            <a:avLst/>
          </a:prstGeom>
        </p:spPr>
      </p:pic>
      <p:sp>
        <p:nvSpPr>
          <p:cNvPr id="7" name="ZoneTexte 6"/>
          <p:cNvSpPr txBox="1"/>
          <p:nvPr/>
        </p:nvSpPr>
        <p:spPr>
          <a:xfrm>
            <a:off x="814269" y="564154"/>
            <a:ext cx="861774" cy="5880100"/>
          </a:xfrm>
          <a:prstGeom prst="rect">
            <a:avLst/>
          </a:prstGeom>
          <a:noFill/>
        </p:spPr>
        <p:txBody>
          <a:bodyPr vert="vert270" wrap="square" rtlCol="0">
            <a:spAutoFit/>
          </a:bodyPr>
          <a:lstStyle/>
          <a:p>
            <a:pPr algn="ctr"/>
            <a:r>
              <a:rPr lang="fr-BE" sz="4400" dirty="0" smtClean="0">
                <a:latin typeface="Blackadder ITC" panose="04020505051007020D02" pitchFamily="82" charset="0"/>
              </a:rPr>
              <a:t>Parcelle 163 - 5</a:t>
            </a:r>
            <a:endParaRPr lang="fr-BE" sz="4400" dirty="0">
              <a:latin typeface="Blackadder ITC" panose="04020505051007020D02" pitchFamily="82" charset="0"/>
            </a:endParaRPr>
          </a:p>
        </p:txBody>
      </p:sp>
    </p:spTree>
    <p:extLst>
      <p:ext uri="{BB962C8B-B14F-4D97-AF65-F5344CB8AC3E}">
        <p14:creationId xmlns:p14="http://schemas.microsoft.com/office/powerpoint/2010/main" val="26290652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407</a:t>
            </a:fld>
            <a:endParaRPr lang="fr-BE" dirty="0"/>
          </a:p>
        </p:txBody>
      </p:sp>
      <p:sp>
        <p:nvSpPr>
          <p:cNvPr id="5" name="ZoneTexte 4"/>
          <p:cNvSpPr txBox="1"/>
          <p:nvPr/>
        </p:nvSpPr>
        <p:spPr>
          <a:xfrm>
            <a:off x="1123740" y="779526"/>
            <a:ext cx="4664284" cy="1200329"/>
          </a:xfrm>
          <a:prstGeom prst="rect">
            <a:avLst/>
          </a:prstGeom>
          <a:noFill/>
        </p:spPr>
        <p:txBody>
          <a:bodyPr wrap="square" rtlCol="0">
            <a:spAutoFit/>
          </a:bodyPr>
          <a:lstStyle/>
          <a:p>
            <a:r>
              <a:rPr lang="fr-BE" sz="7200" dirty="0" smtClean="0">
                <a:latin typeface="French Script MT" panose="03020402040607040605" pitchFamily="66" charset="0"/>
              </a:rPr>
              <a:t>Jean </a:t>
            </a:r>
            <a:r>
              <a:rPr lang="fr-BE" sz="7200" dirty="0" err="1" smtClean="0">
                <a:latin typeface="French Script MT" panose="03020402040607040605" pitchFamily="66" charset="0"/>
              </a:rPr>
              <a:t>Balthazart</a:t>
            </a:r>
            <a:endParaRPr lang="fr-BE" sz="7200" dirty="0">
              <a:latin typeface="French Script MT" panose="03020402040607040605" pitchFamily="66" charset="0"/>
            </a:endParaRPr>
          </a:p>
        </p:txBody>
      </p:sp>
      <p:sp>
        <p:nvSpPr>
          <p:cNvPr id="6" name="ZoneTexte 5"/>
          <p:cNvSpPr txBox="1"/>
          <p:nvPr/>
        </p:nvSpPr>
        <p:spPr>
          <a:xfrm>
            <a:off x="1556732" y="2111533"/>
            <a:ext cx="3798303" cy="2031325"/>
          </a:xfrm>
          <a:prstGeom prst="rect">
            <a:avLst/>
          </a:prstGeom>
          <a:noFill/>
        </p:spPr>
        <p:txBody>
          <a:bodyPr wrap="square" rtlCol="0">
            <a:spAutoFit/>
          </a:bodyPr>
          <a:lstStyle/>
          <a:p>
            <a:pPr algn="ctr"/>
            <a:r>
              <a:rPr lang="fr-BE" dirty="0" smtClean="0"/>
              <a:t>Né en 1857 – </a:t>
            </a:r>
            <a:r>
              <a:rPr lang="fr-BE" dirty="0"/>
              <a:t>5</a:t>
            </a:r>
            <a:r>
              <a:rPr lang="fr-BE" dirty="0" smtClean="0"/>
              <a:t>9 ans</a:t>
            </a:r>
          </a:p>
          <a:p>
            <a:pPr algn="ctr"/>
            <a:r>
              <a:rPr lang="fr-BE" dirty="0" smtClean="0"/>
              <a:t>Décédé </a:t>
            </a:r>
            <a:r>
              <a:rPr lang="fr-BE" dirty="0"/>
              <a:t>le 16 décembre </a:t>
            </a:r>
            <a:r>
              <a:rPr lang="fr-BE" dirty="0" smtClean="0"/>
              <a:t>1916 </a:t>
            </a:r>
            <a:endParaRPr lang="fr-BE" dirty="0"/>
          </a:p>
          <a:p>
            <a:pPr algn="ctr"/>
            <a:r>
              <a:rPr lang="fr-BE" dirty="0" smtClean="0"/>
              <a:t>Inhumé à </a:t>
            </a:r>
            <a:r>
              <a:rPr lang="fr-BE" dirty="0" err="1" smtClean="0"/>
              <a:t>Robermont</a:t>
            </a:r>
            <a:r>
              <a:rPr lang="fr-BE" dirty="0" smtClean="0"/>
              <a:t> en 1919</a:t>
            </a:r>
            <a:endParaRPr lang="fr-BE" dirty="0"/>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Fusillé à Hasselt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5</a:t>
            </a:r>
          </a:p>
          <a:p>
            <a:pPr algn="ctr"/>
            <a:r>
              <a:rPr lang="fr-BE" dirty="0" smtClean="0"/>
              <a:t>Tombe 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137"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1535616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408</a:t>
            </a:fld>
            <a:endParaRPr lang="fr-BE" dirty="0"/>
          </a:p>
        </p:txBody>
      </p:sp>
      <p:sp>
        <p:nvSpPr>
          <p:cNvPr id="5" name="ZoneTexte 4"/>
          <p:cNvSpPr txBox="1"/>
          <p:nvPr/>
        </p:nvSpPr>
        <p:spPr>
          <a:xfrm>
            <a:off x="792348" y="779526"/>
            <a:ext cx="5811652" cy="1200329"/>
          </a:xfrm>
          <a:prstGeom prst="rect">
            <a:avLst/>
          </a:prstGeom>
          <a:noFill/>
        </p:spPr>
        <p:txBody>
          <a:bodyPr wrap="square" rtlCol="0">
            <a:spAutoFit/>
          </a:bodyPr>
          <a:lstStyle/>
          <a:p>
            <a:r>
              <a:rPr lang="fr-BE" sz="7200" dirty="0" smtClean="0">
                <a:latin typeface="French Script MT" panose="03020402040607040605" pitchFamily="66" charset="0"/>
              </a:rPr>
              <a:t>François Barthelemy</a:t>
            </a:r>
            <a:endParaRPr lang="fr-BE" sz="7200" dirty="0">
              <a:latin typeface="French Script MT" panose="03020402040607040605" pitchFamily="66" charset="0"/>
            </a:endParaRPr>
          </a:p>
        </p:txBody>
      </p:sp>
      <p:sp>
        <p:nvSpPr>
          <p:cNvPr id="6" name="ZoneTexte 5"/>
          <p:cNvSpPr txBox="1"/>
          <p:nvPr/>
        </p:nvSpPr>
        <p:spPr>
          <a:xfrm>
            <a:off x="1799022" y="2111533"/>
            <a:ext cx="3798303" cy="2031325"/>
          </a:xfrm>
          <a:prstGeom prst="rect">
            <a:avLst/>
          </a:prstGeom>
          <a:noFill/>
        </p:spPr>
        <p:txBody>
          <a:bodyPr wrap="square" rtlCol="0">
            <a:spAutoFit/>
          </a:bodyPr>
          <a:lstStyle/>
          <a:p>
            <a:pPr algn="ctr"/>
            <a:r>
              <a:rPr lang="fr-BE" dirty="0" smtClean="0"/>
              <a:t>Né en 1880 – 35 ans</a:t>
            </a:r>
          </a:p>
          <a:p>
            <a:pPr algn="ctr"/>
            <a:r>
              <a:rPr lang="fr-BE" dirty="0" smtClean="0"/>
              <a:t>Décédé </a:t>
            </a:r>
            <a:r>
              <a:rPr lang="fr-BE" dirty="0"/>
              <a:t>le </a:t>
            </a:r>
            <a:r>
              <a:rPr lang="fr-BE" dirty="0" smtClean="0"/>
              <a:t>7 juin 1915 </a:t>
            </a:r>
            <a:endParaRPr lang="fr-BE" dirty="0"/>
          </a:p>
          <a:p>
            <a:pPr algn="ctr"/>
            <a:r>
              <a:rPr lang="fr-BE" dirty="0" smtClean="0"/>
              <a:t>Inhumé à </a:t>
            </a:r>
            <a:r>
              <a:rPr lang="fr-BE" dirty="0" err="1" smtClean="0"/>
              <a:t>Robermont</a:t>
            </a:r>
            <a:r>
              <a:rPr lang="fr-BE" dirty="0" smtClean="0"/>
              <a:t> en 1919</a:t>
            </a:r>
            <a:endParaRPr lang="fr-BE" dirty="0"/>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5</a:t>
            </a:r>
          </a:p>
          <a:p>
            <a:pPr algn="ctr"/>
            <a:r>
              <a:rPr lang="fr-BE" dirty="0" smtClean="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3427"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7034633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409</a:t>
            </a:fld>
            <a:endParaRPr lang="fr-BE" dirty="0"/>
          </a:p>
        </p:txBody>
      </p:sp>
      <p:sp>
        <p:nvSpPr>
          <p:cNvPr id="5" name="ZoneTexte 4"/>
          <p:cNvSpPr txBox="1"/>
          <p:nvPr/>
        </p:nvSpPr>
        <p:spPr>
          <a:xfrm>
            <a:off x="1008146" y="779526"/>
            <a:ext cx="4751303" cy="1200329"/>
          </a:xfrm>
          <a:prstGeom prst="rect">
            <a:avLst/>
          </a:prstGeom>
          <a:noFill/>
        </p:spPr>
        <p:txBody>
          <a:bodyPr wrap="square" rtlCol="0">
            <a:spAutoFit/>
          </a:bodyPr>
          <a:lstStyle/>
          <a:p>
            <a:r>
              <a:rPr lang="fr-BE" sz="7200" dirty="0" smtClean="0">
                <a:latin typeface="French Script MT" panose="03020402040607040605" pitchFamily="66" charset="0"/>
              </a:rPr>
              <a:t>Augustin </a:t>
            </a:r>
            <a:r>
              <a:rPr lang="fr-BE" sz="7200" dirty="0" err="1" smtClean="0">
                <a:latin typeface="French Script MT" panose="03020402040607040605" pitchFamily="66" charset="0"/>
              </a:rPr>
              <a:t>Beguin</a:t>
            </a:r>
            <a:endParaRPr lang="fr-BE" sz="7200" dirty="0">
              <a:latin typeface="French Script MT" panose="03020402040607040605" pitchFamily="66" charset="0"/>
            </a:endParaRPr>
          </a:p>
        </p:txBody>
      </p:sp>
      <p:sp>
        <p:nvSpPr>
          <p:cNvPr id="6" name="ZoneTexte 5"/>
          <p:cNvSpPr txBox="1"/>
          <p:nvPr/>
        </p:nvSpPr>
        <p:spPr>
          <a:xfrm>
            <a:off x="1484648" y="2111533"/>
            <a:ext cx="3798303" cy="2031325"/>
          </a:xfrm>
          <a:prstGeom prst="rect">
            <a:avLst/>
          </a:prstGeom>
          <a:noFill/>
        </p:spPr>
        <p:txBody>
          <a:bodyPr wrap="square" rtlCol="0">
            <a:spAutoFit/>
          </a:bodyPr>
          <a:lstStyle/>
          <a:p>
            <a:pPr algn="ctr"/>
            <a:r>
              <a:rPr lang="fr-BE" dirty="0" smtClean="0"/>
              <a:t>Né le 13 décembre 1868 – 47 ans</a:t>
            </a:r>
          </a:p>
          <a:p>
            <a:pPr algn="ctr"/>
            <a:r>
              <a:rPr lang="fr-BE" dirty="0" smtClean="0"/>
              <a:t>Décédé </a:t>
            </a:r>
            <a:r>
              <a:rPr lang="fr-BE" dirty="0"/>
              <a:t>le </a:t>
            </a:r>
            <a:r>
              <a:rPr lang="fr-BE" dirty="0" smtClean="0"/>
              <a:t>28 octobre 1915 </a:t>
            </a:r>
            <a:endParaRPr lang="fr-BE" dirty="0"/>
          </a:p>
          <a:p>
            <a:pPr algn="ctr"/>
            <a:r>
              <a:rPr lang="fr-BE" dirty="0" smtClean="0"/>
              <a:t>Inhumé à </a:t>
            </a:r>
            <a:r>
              <a:rPr lang="fr-BE" dirty="0" err="1" smtClean="0"/>
              <a:t>Robermont</a:t>
            </a:r>
            <a:r>
              <a:rPr lang="fr-BE" dirty="0" smtClean="0"/>
              <a:t> en 1919</a:t>
            </a:r>
            <a:endParaRPr lang="fr-BE" dirty="0"/>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5</a:t>
            </a:r>
          </a:p>
          <a:p>
            <a:pPr algn="ctr"/>
            <a:r>
              <a:rPr lang="fr-BE" dirty="0" smtClean="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905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519411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41</a:t>
            </a:fld>
            <a:endParaRPr lang="fr-BE" dirty="0"/>
          </a:p>
        </p:txBody>
      </p:sp>
      <p:sp>
        <p:nvSpPr>
          <p:cNvPr id="5" name="ZoneTexte 4"/>
          <p:cNvSpPr txBox="1"/>
          <p:nvPr/>
        </p:nvSpPr>
        <p:spPr>
          <a:xfrm>
            <a:off x="727336" y="779526"/>
            <a:ext cx="5143874" cy="1200329"/>
          </a:xfrm>
          <a:prstGeom prst="rect">
            <a:avLst/>
          </a:prstGeom>
          <a:noFill/>
        </p:spPr>
        <p:txBody>
          <a:bodyPr wrap="square" rtlCol="0">
            <a:spAutoFit/>
          </a:bodyPr>
          <a:lstStyle/>
          <a:p>
            <a:r>
              <a:rPr lang="fr-BE" sz="7200" dirty="0" smtClean="0">
                <a:latin typeface="French Script MT" panose="03020402040607040605" pitchFamily="66" charset="0"/>
              </a:rPr>
              <a:t>Augustin </a:t>
            </a:r>
            <a:r>
              <a:rPr lang="fr-BE" sz="7200" dirty="0" err="1" smtClean="0">
                <a:latin typeface="French Script MT" panose="03020402040607040605" pitchFamily="66" charset="0"/>
              </a:rPr>
              <a:t>Malevez</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62 ans</a:t>
            </a:r>
          </a:p>
          <a:p>
            <a:pPr algn="ctr"/>
            <a:r>
              <a:rPr lang="fr-BE" dirty="0" smtClean="0"/>
              <a:t>Décédé le ?</a:t>
            </a:r>
          </a:p>
          <a:p>
            <a:pPr algn="ctr"/>
            <a:r>
              <a:rPr lang="fr-BE" dirty="0" smtClean="0"/>
              <a:t>Inhumé le 28 juin 1947</a:t>
            </a:r>
          </a:p>
          <a:p>
            <a:pPr algn="ctr"/>
            <a:r>
              <a:rPr lang="fr-BE" dirty="0" smtClean="0"/>
              <a:t>Célibataire</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a:t>
            </a:r>
          </a:p>
          <a:p>
            <a:pPr algn="ctr"/>
            <a:r>
              <a:rPr lang="fr-BE" dirty="0" smtClean="0"/>
              <a:t>Tombe 59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7206273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410</a:t>
            </a:fld>
            <a:endParaRPr lang="fr-BE" dirty="0"/>
          </a:p>
        </p:txBody>
      </p:sp>
      <p:sp>
        <p:nvSpPr>
          <p:cNvPr id="5" name="ZoneTexte 4"/>
          <p:cNvSpPr txBox="1"/>
          <p:nvPr/>
        </p:nvSpPr>
        <p:spPr>
          <a:xfrm>
            <a:off x="1023456" y="779526"/>
            <a:ext cx="4568285" cy="1200329"/>
          </a:xfrm>
          <a:prstGeom prst="rect">
            <a:avLst/>
          </a:prstGeom>
          <a:noFill/>
        </p:spPr>
        <p:txBody>
          <a:bodyPr wrap="square" rtlCol="0">
            <a:spAutoFit/>
          </a:bodyPr>
          <a:lstStyle/>
          <a:p>
            <a:r>
              <a:rPr lang="fr-BE" sz="7200" dirty="0" smtClean="0">
                <a:latin typeface="French Script MT" panose="03020402040607040605" pitchFamily="66" charset="0"/>
              </a:rPr>
              <a:t>Jean Bourseaux</a:t>
            </a:r>
            <a:endParaRPr lang="fr-BE" sz="7200" dirty="0">
              <a:latin typeface="French Script MT" panose="03020402040607040605" pitchFamily="66" charset="0"/>
            </a:endParaRPr>
          </a:p>
        </p:txBody>
      </p:sp>
      <p:sp>
        <p:nvSpPr>
          <p:cNvPr id="6" name="ZoneTexte 5"/>
          <p:cNvSpPr txBox="1"/>
          <p:nvPr/>
        </p:nvSpPr>
        <p:spPr>
          <a:xfrm>
            <a:off x="1413598" y="2111533"/>
            <a:ext cx="3798303" cy="2031325"/>
          </a:xfrm>
          <a:prstGeom prst="rect">
            <a:avLst/>
          </a:prstGeom>
          <a:noFill/>
        </p:spPr>
        <p:txBody>
          <a:bodyPr wrap="square" rtlCol="0">
            <a:spAutoFit/>
          </a:bodyPr>
          <a:lstStyle/>
          <a:p>
            <a:pPr algn="ctr"/>
            <a:r>
              <a:rPr lang="fr-BE" dirty="0" smtClean="0"/>
              <a:t>Né le 24 juillet 1864 – 50 ans</a:t>
            </a:r>
          </a:p>
          <a:p>
            <a:pPr algn="ctr"/>
            <a:r>
              <a:rPr lang="fr-BE" dirty="0" smtClean="0"/>
              <a:t>Décédé </a:t>
            </a:r>
            <a:r>
              <a:rPr lang="fr-BE" dirty="0"/>
              <a:t>le </a:t>
            </a:r>
            <a:r>
              <a:rPr lang="fr-BE" dirty="0" smtClean="0"/>
              <a:t>7 juin 1915 </a:t>
            </a:r>
            <a:endParaRPr lang="fr-BE" dirty="0"/>
          </a:p>
          <a:p>
            <a:pPr algn="ctr"/>
            <a:r>
              <a:rPr lang="fr-BE" dirty="0" smtClean="0"/>
              <a:t>Inhumé à </a:t>
            </a:r>
            <a:r>
              <a:rPr lang="fr-BE" dirty="0" err="1" smtClean="0"/>
              <a:t>Robermont</a:t>
            </a:r>
            <a:r>
              <a:rPr lang="fr-BE" dirty="0" smtClean="0"/>
              <a:t> en 1919</a:t>
            </a:r>
            <a:endParaRPr lang="fr-BE" dirty="0"/>
          </a:p>
          <a:p>
            <a:pPr algn="ctr"/>
            <a:r>
              <a:rPr lang="fr-BE" dirty="0" smtClean="0"/>
              <a:t>Epoux de Madame </a:t>
            </a:r>
            <a:r>
              <a:rPr lang="fr-BE" dirty="0" err="1" smtClean="0"/>
              <a:t>Boccar</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5</a:t>
            </a:r>
          </a:p>
          <a:p>
            <a:pPr algn="ctr"/>
            <a:r>
              <a:rPr lang="fr-BE" dirty="0" smtClean="0"/>
              <a:t>Tombe 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85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1717779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411</a:t>
            </a:fld>
            <a:endParaRPr lang="fr-BE" dirty="0"/>
          </a:p>
        </p:txBody>
      </p:sp>
      <p:sp>
        <p:nvSpPr>
          <p:cNvPr id="5" name="ZoneTexte 4"/>
          <p:cNvSpPr txBox="1"/>
          <p:nvPr/>
        </p:nvSpPr>
        <p:spPr>
          <a:xfrm>
            <a:off x="1389248" y="779526"/>
            <a:ext cx="4133267" cy="1200329"/>
          </a:xfrm>
          <a:prstGeom prst="rect">
            <a:avLst/>
          </a:prstGeom>
          <a:noFill/>
        </p:spPr>
        <p:txBody>
          <a:bodyPr wrap="square" rtlCol="0">
            <a:spAutoFit/>
          </a:bodyPr>
          <a:lstStyle/>
          <a:p>
            <a:r>
              <a:rPr lang="fr-BE" sz="7200" dirty="0" smtClean="0">
                <a:latin typeface="French Script MT" panose="03020402040607040605" pitchFamily="66" charset="0"/>
              </a:rPr>
              <a:t>Germain Bury</a:t>
            </a:r>
            <a:endParaRPr lang="fr-BE" sz="7200" dirty="0">
              <a:latin typeface="French Script MT" panose="03020402040607040605" pitchFamily="66" charset="0"/>
            </a:endParaRPr>
          </a:p>
        </p:txBody>
      </p:sp>
      <p:sp>
        <p:nvSpPr>
          <p:cNvPr id="6" name="ZoneTexte 5"/>
          <p:cNvSpPr txBox="1"/>
          <p:nvPr/>
        </p:nvSpPr>
        <p:spPr>
          <a:xfrm>
            <a:off x="1556732" y="2111533"/>
            <a:ext cx="3798303" cy="2031325"/>
          </a:xfrm>
          <a:prstGeom prst="rect">
            <a:avLst/>
          </a:prstGeom>
          <a:noFill/>
        </p:spPr>
        <p:txBody>
          <a:bodyPr wrap="square" rtlCol="0">
            <a:spAutoFit/>
          </a:bodyPr>
          <a:lstStyle/>
          <a:p>
            <a:pPr algn="ctr"/>
            <a:r>
              <a:rPr lang="fr-BE" dirty="0" smtClean="0"/>
              <a:t>Né le 27 juin 1865 – 49 ans</a:t>
            </a:r>
          </a:p>
          <a:p>
            <a:pPr algn="ctr"/>
            <a:r>
              <a:rPr lang="fr-BE" dirty="0" smtClean="0"/>
              <a:t>Décédé </a:t>
            </a:r>
            <a:r>
              <a:rPr lang="fr-BE" dirty="0"/>
              <a:t>le </a:t>
            </a:r>
            <a:r>
              <a:rPr lang="fr-BE" dirty="0" smtClean="0"/>
              <a:t>24 mai 1915 </a:t>
            </a:r>
            <a:endParaRPr lang="fr-BE" dirty="0"/>
          </a:p>
          <a:p>
            <a:pPr algn="ctr"/>
            <a:r>
              <a:rPr lang="fr-BE" dirty="0" smtClean="0"/>
              <a:t>Inhumé à </a:t>
            </a:r>
            <a:r>
              <a:rPr lang="fr-BE" dirty="0" err="1" smtClean="0"/>
              <a:t>Robermont</a:t>
            </a:r>
            <a:r>
              <a:rPr lang="fr-BE" dirty="0" smtClean="0"/>
              <a:t> en 1919</a:t>
            </a:r>
            <a:endParaRPr lang="fr-BE" dirty="0"/>
          </a:p>
          <a:p>
            <a:pPr algn="ctr"/>
            <a:r>
              <a:rPr lang="fr-BE" dirty="0" smtClean="0"/>
              <a:t>Epoux de Madame Linden</a:t>
            </a:r>
          </a:p>
          <a:p>
            <a:pPr algn="ctr"/>
            <a:endParaRPr lang="fr-BE" dirty="0"/>
          </a:p>
          <a:p>
            <a:pPr algn="ctr"/>
            <a:r>
              <a:rPr lang="fr-BE" dirty="0" smtClean="0"/>
              <a:t>Régiment: </a:t>
            </a:r>
            <a:r>
              <a:rPr lang="fr-BE" dirty="0"/>
              <a:t>?</a:t>
            </a:r>
            <a:endParaRPr lang="fr-BE" dirty="0" smtClean="0"/>
          </a:p>
          <a:p>
            <a:pPr algn="ctr"/>
            <a:r>
              <a:rPr lang="fr-BE" dirty="0" smtClean="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5</a:t>
            </a:r>
          </a:p>
          <a:p>
            <a:pPr algn="ctr"/>
            <a:r>
              <a:rPr lang="fr-BE" dirty="0" smtClean="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137"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594524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412</a:t>
            </a:fld>
            <a:endParaRPr lang="fr-BE" dirty="0"/>
          </a:p>
        </p:txBody>
      </p:sp>
      <p:sp>
        <p:nvSpPr>
          <p:cNvPr id="5" name="ZoneTexte 4"/>
          <p:cNvSpPr txBox="1"/>
          <p:nvPr/>
        </p:nvSpPr>
        <p:spPr>
          <a:xfrm>
            <a:off x="531077" y="693702"/>
            <a:ext cx="5262025" cy="1200329"/>
          </a:xfrm>
          <a:prstGeom prst="rect">
            <a:avLst/>
          </a:prstGeom>
          <a:noFill/>
        </p:spPr>
        <p:txBody>
          <a:bodyPr wrap="square" rtlCol="0">
            <a:spAutoFit/>
          </a:bodyPr>
          <a:lstStyle/>
          <a:p>
            <a:r>
              <a:rPr lang="fr-BE" sz="7200" dirty="0" smtClean="0">
                <a:latin typeface="French Script MT" panose="03020402040607040605" pitchFamily="66" charset="0"/>
              </a:rPr>
              <a:t>Henri </a:t>
            </a:r>
            <a:r>
              <a:rPr lang="fr-BE" sz="7200" dirty="0" err="1" smtClean="0">
                <a:latin typeface="French Script MT" panose="03020402040607040605" pitchFamily="66" charset="0"/>
              </a:rPr>
              <a:t>Defechereux</a:t>
            </a:r>
            <a:endParaRPr lang="fr-BE" sz="7200" dirty="0">
              <a:latin typeface="French Script MT" panose="03020402040607040605" pitchFamily="66" charset="0"/>
            </a:endParaRPr>
          </a:p>
        </p:txBody>
      </p:sp>
      <p:sp>
        <p:nvSpPr>
          <p:cNvPr id="6" name="ZoneTexte 5"/>
          <p:cNvSpPr txBox="1"/>
          <p:nvPr/>
        </p:nvSpPr>
        <p:spPr>
          <a:xfrm>
            <a:off x="1262940" y="2111533"/>
            <a:ext cx="3798303" cy="2031325"/>
          </a:xfrm>
          <a:prstGeom prst="rect">
            <a:avLst/>
          </a:prstGeom>
          <a:noFill/>
        </p:spPr>
        <p:txBody>
          <a:bodyPr wrap="square" rtlCol="0">
            <a:spAutoFit/>
          </a:bodyPr>
          <a:lstStyle/>
          <a:p>
            <a:pPr algn="ctr"/>
            <a:r>
              <a:rPr lang="fr-BE" dirty="0" smtClean="0"/>
              <a:t>Né le 8 janvier 1891 – 24 ans</a:t>
            </a:r>
          </a:p>
          <a:p>
            <a:pPr algn="ctr"/>
            <a:r>
              <a:rPr lang="fr-BE" dirty="0" smtClean="0"/>
              <a:t>Décédé </a:t>
            </a:r>
            <a:r>
              <a:rPr lang="fr-BE" dirty="0"/>
              <a:t>le </a:t>
            </a:r>
            <a:r>
              <a:rPr lang="fr-BE" dirty="0" smtClean="0"/>
              <a:t>28 octobre 1915 </a:t>
            </a:r>
            <a:endParaRPr lang="fr-BE" dirty="0"/>
          </a:p>
          <a:p>
            <a:pPr algn="ctr"/>
            <a:r>
              <a:rPr lang="fr-BE" dirty="0" smtClean="0"/>
              <a:t>Inhumé le 14 décembre 1919</a:t>
            </a:r>
            <a:endParaRPr lang="fr-BE" dirty="0"/>
          </a:p>
          <a:p>
            <a:pPr algn="ctr"/>
            <a:r>
              <a:rPr lang="fr-BE" dirty="0" smtClean="0"/>
              <a:t>Célibataire</a:t>
            </a:r>
          </a:p>
          <a:p>
            <a:pPr algn="ctr"/>
            <a:endParaRPr lang="fr-BE" dirty="0"/>
          </a:p>
          <a:p>
            <a:pPr algn="ctr"/>
            <a:r>
              <a:rPr lang="fr-BE" dirty="0" smtClean="0"/>
              <a:t>Régiment: </a:t>
            </a:r>
            <a:r>
              <a:rPr lang="fr-BE" dirty="0"/>
              <a:t>?</a:t>
            </a:r>
            <a:endParaRPr lang="fr-BE" dirty="0" smtClean="0"/>
          </a:p>
          <a:p>
            <a:pPr algn="ctr"/>
            <a:r>
              <a:rPr lang="fr-BE" dirty="0" smtClean="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5</a:t>
            </a:r>
          </a:p>
          <a:p>
            <a:pPr algn="ctr"/>
            <a:r>
              <a:rPr lang="fr-BE" dirty="0" smtClean="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5"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934611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413</a:t>
            </a:fld>
            <a:endParaRPr lang="fr-BE" dirty="0"/>
          </a:p>
        </p:txBody>
      </p:sp>
      <p:sp>
        <p:nvSpPr>
          <p:cNvPr id="5" name="ZoneTexte 4"/>
          <p:cNvSpPr txBox="1"/>
          <p:nvPr/>
        </p:nvSpPr>
        <p:spPr>
          <a:xfrm>
            <a:off x="1027200" y="784352"/>
            <a:ext cx="4560800" cy="1200329"/>
          </a:xfrm>
          <a:prstGeom prst="rect">
            <a:avLst/>
          </a:prstGeom>
          <a:noFill/>
        </p:spPr>
        <p:txBody>
          <a:bodyPr wrap="square" rtlCol="0">
            <a:spAutoFit/>
          </a:bodyPr>
          <a:lstStyle/>
          <a:p>
            <a:r>
              <a:rPr lang="fr-BE" sz="7200" dirty="0" smtClean="0">
                <a:latin typeface="French Script MT" panose="03020402040607040605" pitchFamily="66" charset="0"/>
              </a:rPr>
              <a:t>Louise </a:t>
            </a:r>
            <a:r>
              <a:rPr lang="fr-BE" sz="7200" dirty="0" err="1" smtClean="0">
                <a:latin typeface="French Script MT" panose="03020402040607040605" pitchFamily="66" charset="0"/>
              </a:rPr>
              <a:t>Derache</a:t>
            </a:r>
            <a:endParaRPr lang="fr-BE" sz="7200" dirty="0">
              <a:latin typeface="French Script MT" panose="03020402040607040605" pitchFamily="66" charset="0"/>
            </a:endParaRPr>
          </a:p>
        </p:txBody>
      </p:sp>
      <p:sp>
        <p:nvSpPr>
          <p:cNvPr id="6" name="ZoneTexte 5"/>
          <p:cNvSpPr txBox="1"/>
          <p:nvPr/>
        </p:nvSpPr>
        <p:spPr>
          <a:xfrm>
            <a:off x="1413598" y="2111533"/>
            <a:ext cx="3798303" cy="2031325"/>
          </a:xfrm>
          <a:prstGeom prst="rect">
            <a:avLst/>
          </a:prstGeom>
          <a:noFill/>
        </p:spPr>
        <p:txBody>
          <a:bodyPr wrap="square" rtlCol="0">
            <a:spAutoFit/>
          </a:bodyPr>
          <a:lstStyle/>
          <a:p>
            <a:pPr algn="ctr"/>
            <a:r>
              <a:rPr lang="fr-BE" dirty="0" smtClean="0"/>
              <a:t>Née le 27 février 1888 – 27 ans</a:t>
            </a:r>
          </a:p>
          <a:p>
            <a:pPr algn="ctr"/>
            <a:r>
              <a:rPr lang="fr-BE" dirty="0" smtClean="0"/>
              <a:t>Décédé </a:t>
            </a:r>
            <a:r>
              <a:rPr lang="fr-BE" dirty="0"/>
              <a:t>le </a:t>
            </a:r>
            <a:r>
              <a:rPr lang="fr-BE" dirty="0" smtClean="0"/>
              <a:t>7 juin 1915 </a:t>
            </a:r>
            <a:endParaRPr lang="fr-BE" dirty="0"/>
          </a:p>
          <a:p>
            <a:pPr algn="ctr"/>
            <a:r>
              <a:rPr lang="fr-BE" dirty="0" smtClean="0"/>
              <a:t>Inhumée à </a:t>
            </a:r>
            <a:r>
              <a:rPr lang="fr-BE" dirty="0" err="1" smtClean="0"/>
              <a:t>Robermont</a:t>
            </a:r>
            <a:r>
              <a:rPr lang="fr-BE" dirty="0" smtClean="0"/>
              <a:t> en 1919</a:t>
            </a:r>
            <a:endParaRPr lang="fr-BE" dirty="0"/>
          </a:p>
          <a:p>
            <a:pPr algn="ctr"/>
            <a:r>
              <a:rPr lang="fr-BE" dirty="0" smtClean="0"/>
              <a:t>Epouse de ?</a:t>
            </a:r>
          </a:p>
          <a:p>
            <a:pPr algn="ctr"/>
            <a:endParaRPr lang="fr-BE" dirty="0"/>
          </a:p>
          <a:p>
            <a:pPr algn="ctr"/>
            <a:r>
              <a:rPr lang="fr-BE" dirty="0" smtClean="0"/>
              <a:t>Régiment: </a:t>
            </a:r>
            <a:r>
              <a:rPr lang="fr-BE" dirty="0"/>
              <a:t>?</a:t>
            </a:r>
            <a:endParaRPr lang="fr-BE" dirty="0" smtClean="0"/>
          </a:p>
          <a:p>
            <a:pPr algn="ctr"/>
            <a:r>
              <a:rPr lang="fr-BE" dirty="0" smtClean="0"/>
              <a:t>Statut: Fusillée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5</a:t>
            </a:r>
          </a:p>
          <a:p>
            <a:pPr algn="ctr"/>
            <a:r>
              <a:rPr lang="fr-BE" dirty="0" smtClean="0"/>
              <a:t>Tombe 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3285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5786733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414</a:t>
            </a:fld>
            <a:endParaRPr lang="fr-BE" dirty="0"/>
          </a:p>
        </p:txBody>
      </p:sp>
      <p:sp>
        <p:nvSpPr>
          <p:cNvPr id="5" name="ZoneTexte 4"/>
          <p:cNvSpPr txBox="1"/>
          <p:nvPr/>
        </p:nvSpPr>
        <p:spPr>
          <a:xfrm>
            <a:off x="792348" y="779526"/>
            <a:ext cx="4897252" cy="1200329"/>
          </a:xfrm>
          <a:prstGeom prst="rect">
            <a:avLst/>
          </a:prstGeom>
          <a:noFill/>
        </p:spPr>
        <p:txBody>
          <a:bodyPr wrap="square" rtlCol="0">
            <a:spAutoFit/>
          </a:bodyPr>
          <a:lstStyle/>
          <a:p>
            <a:r>
              <a:rPr lang="fr-BE" sz="7200" dirty="0" smtClean="0">
                <a:latin typeface="French Script MT" panose="03020402040607040605" pitchFamily="66" charset="0"/>
              </a:rPr>
              <a:t>Jules </a:t>
            </a:r>
            <a:r>
              <a:rPr lang="fr-BE" sz="7200" dirty="0" err="1" smtClean="0">
                <a:latin typeface="French Script MT" panose="03020402040607040605" pitchFamily="66" charset="0"/>
              </a:rPr>
              <a:t>Descheutter</a:t>
            </a:r>
            <a:endParaRPr lang="fr-BE" sz="7200" dirty="0">
              <a:latin typeface="French Script MT" panose="03020402040607040605" pitchFamily="66" charset="0"/>
            </a:endParaRPr>
          </a:p>
        </p:txBody>
      </p:sp>
      <p:sp>
        <p:nvSpPr>
          <p:cNvPr id="6" name="ZoneTexte 5"/>
          <p:cNvSpPr txBox="1"/>
          <p:nvPr/>
        </p:nvSpPr>
        <p:spPr>
          <a:xfrm>
            <a:off x="1341822" y="2111533"/>
            <a:ext cx="3798303" cy="2031325"/>
          </a:xfrm>
          <a:prstGeom prst="rect">
            <a:avLst/>
          </a:prstGeom>
          <a:noFill/>
        </p:spPr>
        <p:txBody>
          <a:bodyPr wrap="square" rtlCol="0">
            <a:spAutoFit/>
          </a:bodyPr>
          <a:lstStyle/>
          <a:p>
            <a:pPr algn="ctr"/>
            <a:r>
              <a:rPr lang="fr-BE" dirty="0" smtClean="0"/>
              <a:t>Né le 7 mars 1882 – 33 ans</a:t>
            </a:r>
          </a:p>
          <a:p>
            <a:pPr algn="ctr"/>
            <a:r>
              <a:rPr lang="fr-BE" dirty="0" smtClean="0"/>
              <a:t>Décédé </a:t>
            </a:r>
            <a:r>
              <a:rPr lang="fr-BE" dirty="0"/>
              <a:t>le </a:t>
            </a:r>
            <a:r>
              <a:rPr lang="fr-BE" dirty="0" smtClean="0"/>
              <a:t>7 juin 1915 </a:t>
            </a:r>
            <a:endParaRPr lang="fr-BE" dirty="0"/>
          </a:p>
          <a:p>
            <a:pPr algn="ctr"/>
            <a:r>
              <a:rPr lang="fr-BE" dirty="0" smtClean="0"/>
              <a:t>Inhumé à </a:t>
            </a:r>
            <a:r>
              <a:rPr lang="fr-BE" dirty="0" err="1" smtClean="0"/>
              <a:t>Robermont</a:t>
            </a:r>
            <a:r>
              <a:rPr lang="fr-BE" dirty="0" smtClean="0"/>
              <a:t> en 1919</a:t>
            </a:r>
            <a:endParaRPr lang="fr-BE" dirty="0"/>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5</a:t>
            </a:r>
          </a:p>
          <a:p>
            <a:pPr algn="ctr"/>
            <a:r>
              <a:rPr lang="fr-BE" dirty="0" smtClean="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6227"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135121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415</a:t>
            </a:fld>
            <a:endParaRPr lang="fr-BE" dirty="0"/>
          </a:p>
        </p:txBody>
      </p:sp>
      <p:sp>
        <p:nvSpPr>
          <p:cNvPr id="5" name="ZoneTexte 4"/>
          <p:cNvSpPr txBox="1"/>
          <p:nvPr/>
        </p:nvSpPr>
        <p:spPr>
          <a:xfrm>
            <a:off x="1196768" y="779526"/>
            <a:ext cx="4518232" cy="1200329"/>
          </a:xfrm>
          <a:prstGeom prst="rect">
            <a:avLst/>
          </a:prstGeom>
          <a:noFill/>
        </p:spPr>
        <p:txBody>
          <a:bodyPr wrap="square" rtlCol="0">
            <a:spAutoFit/>
          </a:bodyPr>
          <a:lstStyle/>
          <a:p>
            <a:r>
              <a:rPr lang="fr-BE" sz="7200" dirty="0" smtClean="0">
                <a:latin typeface="French Script MT" panose="03020402040607040605" pitchFamily="66" charset="0"/>
              </a:rPr>
              <a:t>Léon </a:t>
            </a:r>
            <a:r>
              <a:rPr lang="fr-BE" sz="7200" dirty="0" err="1" smtClean="0">
                <a:latin typeface="French Script MT" panose="03020402040607040605" pitchFamily="66" charset="0"/>
              </a:rPr>
              <a:t>Desmottes</a:t>
            </a:r>
            <a:endParaRPr lang="fr-BE" sz="7200" dirty="0">
              <a:latin typeface="French Script MT" panose="03020402040607040605" pitchFamily="66" charset="0"/>
            </a:endParaRPr>
          </a:p>
        </p:txBody>
      </p:sp>
      <p:sp>
        <p:nvSpPr>
          <p:cNvPr id="6" name="ZoneTexte 5"/>
          <p:cNvSpPr txBox="1"/>
          <p:nvPr/>
        </p:nvSpPr>
        <p:spPr>
          <a:xfrm>
            <a:off x="1556732" y="2111533"/>
            <a:ext cx="3798303" cy="2308324"/>
          </a:xfrm>
          <a:prstGeom prst="rect">
            <a:avLst/>
          </a:prstGeom>
          <a:noFill/>
        </p:spPr>
        <p:txBody>
          <a:bodyPr wrap="square" rtlCol="0">
            <a:spAutoFit/>
          </a:bodyPr>
          <a:lstStyle/>
          <a:p>
            <a:pPr algn="ctr"/>
            <a:r>
              <a:rPr lang="fr-BE" dirty="0" smtClean="0"/>
              <a:t>Né le 26 février 1876 – 40 ans</a:t>
            </a:r>
          </a:p>
          <a:p>
            <a:pPr algn="ctr"/>
            <a:r>
              <a:rPr lang="fr-BE" dirty="0" smtClean="0"/>
              <a:t>Décédé </a:t>
            </a:r>
            <a:r>
              <a:rPr lang="fr-BE" dirty="0"/>
              <a:t>le 16 décembre </a:t>
            </a:r>
            <a:r>
              <a:rPr lang="fr-BE" dirty="0" smtClean="0"/>
              <a:t>1916 </a:t>
            </a:r>
            <a:endParaRPr lang="fr-BE" dirty="0"/>
          </a:p>
          <a:p>
            <a:pPr algn="ctr"/>
            <a:r>
              <a:rPr lang="fr-BE" dirty="0" smtClean="0"/>
              <a:t>Inhumé à </a:t>
            </a:r>
            <a:r>
              <a:rPr lang="fr-BE" dirty="0" err="1" smtClean="0"/>
              <a:t>Robermont</a:t>
            </a:r>
            <a:r>
              <a:rPr lang="fr-BE" dirty="0" smtClean="0"/>
              <a:t> en 1919</a:t>
            </a:r>
            <a:endParaRPr lang="fr-BE" dirty="0"/>
          </a:p>
          <a:p>
            <a:pPr algn="ctr"/>
            <a:r>
              <a:rPr lang="fr-BE" dirty="0" smtClean="0"/>
              <a:t>Epoux de ?</a:t>
            </a:r>
          </a:p>
          <a:p>
            <a:pPr algn="ctr"/>
            <a:endParaRPr lang="fr-BE" dirty="0"/>
          </a:p>
          <a:p>
            <a:pPr algn="ctr"/>
            <a:r>
              <a:rPr lang="fr-BE" dirty="0" smtClean="0"/>
              <a:t>Régiment: 14Li, 1Bn, 3Cie</a:t>
            </a:r>
          </a:p>
          <a:p>
            <a:pPr algn="ctr"/>
            <a:r>
              <a:rPr lang="fr-BE" dirty="0" smtClean="0"/>
              <a:t>Statut: </a:t>
            </a:r>
            <a:r>
              <a:rPr lang="fr-BE" dirty="0"/>
              <a:t>1 </a:t>
            </a:r>
            <a:r>
              <a:rPr lang="fr-BE" dirty="0" smtClean="0"/>
              <a:t>Sergent-Major</a:t>
            </a:r>
          </a:p>
          <a:p>
            <a:pPr algn="ctr"/>
            <a:r>
              <a:rPr lang="fr-BE" dirty="0" smtClean="0"/>
              <a:t>Fusillé à Hasselt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5</a:t>
            </a:r>
          </a:p>
          <a:p>
            <a:pPr algn="ctr"/>
            <a:r>
              <a:rPr lang="fr-BE" dirty="0" smtClean="0"/>
              <a:t>Tombe 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137"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7947104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416</a:t>
            </a:fld>
            <a:endParaRPr lang="fr-BE" dirty="0"/>
          </a:p>
        </p:txBody>
      </p:sp>
      <p:sp>
        <p:nvSpPr>
          <p:cNvPr id="5" name="ZoneTexte 4"/>
          <p:cNvSpPr txBox="1"/>
          <p:nvPr/>
        </p:nvSpPr>
        <p:spPr>
          <a:xfrm>
            <a:off x="822116" y="779526"/>
            <a:ext cx="5267532" cy="1200329"/>
          </a:xfrm>
          <a:prstGeom prst="rect">
            <a:avLst/>
          </a:prstGeom>
          <a:noFill/>
        </p:spPr>
        <p:txBody>
          <a:bodyPr wrap="square" rtlCol="0">
            <a:spAutoFit/>
          </a:bodyPr>
          <a:lstStyle/>
          <a:p>
            <a:r>
              <a:rPr lang="fr-BE" sz="7200" dirty="0" smtClean="0">
                <a:latin typeface="French Script MT" panose="03020402040607040605" pitchFamily="66" charset="0"/>
              </a:rPr>
              <a:t>Michel </a:t>
            </a:r>
            <a:r>
              <a:rPr lang="fr-BE" sz="7200" dirty="0" err="1" smtClean="0">
                <a:latin typeface="French Script MT" panose="03020402040607040605" pitchFamily="66" charset="0"/>
              </a:rPr>
              <a:t>Duchamps</a:t>
            </a:r>
            <a:endParaRPr lang="fr-BE" sz="7200" dirty="0">
              <a:latin typeface="French Script MT" panose="03020402040607040605" pitchFamily="66" charset="0"/>
            </a:endParaRPr>
          </a:p>
        </p:txBody>
      </p:sp>
      <p:sp>
        <p:nvSpPr>
          <p:cNvPr id="6" name="ZoneTexte 5"/>
          <p:cNvSpPr txBox="1"/>
          <p:nvPr/>
        </p:nvSpPr>
        <p:spPr>
          <a:xfrm>
            <a:off x="1556732" y="2111533"/>
            <a:ext cx="3798303" cy="2031325"/>
          </a:xfrm>
          <a:prstGeom prst="rect">
            <a:avLst/>
          </a:prstGeom>
          <a:noFill/>
        </p:spPr>
        <p:txBody>
          <a:bodyPr wrap="square" rtlCol="0">
            <a:spAutoFit/>
          </a:bodyPr>
          <a:lstStyle/>
          <a:p>
            <a:pPr algn="ctr"/>
            <a:r>
              <a:rPr lang="fr-BE" dirty="0" smtClean="0"/>
              <a:t>Né le 8 septembre 1887 – 29 ans</a:t>
            </a:r>
          </a:p>
          <a:p>
            <a:pPr algn="ctr"/>
            <a:r>
              <a:rPr lang="fr-BE" dirty="0" smtClean="0"/>
              <a:t>Décédé </a:t>
            </a:r>
            <a:r>
              <a:rPr lang="fr-BE" dirty="0"/>
              <a:t>le 16 décembre </a:t>
            </a:r>
            <a:r>
              <a:rPr lang="fr-BE" dirty="0" smtClean="0"/>
              <a:t>1916 </a:t>
            </a:r>
            <a:endParaRPr lang="fr-BE" dirty="0"/>
          </a:p>
          <a:p>
            <a:pPr algn="ctr"/>
            <a:r>
              <a:rPr lang="fr-BE" dirty="0" smtClean="0"/>
              <a:t>Inhumé à </a:t>
            </a:r>
            <a:r>
              <a:rPr lang="fr-BE" dirty="0" err="1" smtClean="0"/>
              <a:t>Robermont</a:t>
            </a:r>
            <a:r>
              <a:rPr lang="fr-BE" dirty="0" smtClean="0"/>
              <a:t> en 1919</a:t>
            </a:r>
            <a:endParaRPr lang="fr-BE" dirty="0"/>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Fusillé à Hasselt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5</a:t>
            </a:r>
          </a:p>
          <a:p>
            <a:pPr algn="ctr"/>
            <a:r>
              <a:rPr lang="fr-BE" dirty="0" smtClean="0"/>
              <a:t>Tombe </a:t>
            </a:r>
            <a:r>
              <a:rPr lang="fr-BE" dirty="0"/>
              <a:t>5</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137"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932705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417</a:t>
            </a:fld>
            <a:endParaRPr lang="fr-BE" dirty="0"/>
          </a:p>
        </p:txBody>
      </p:sp>
      <p:sp>
        <p:nvSpPr>
          <p:cNvPr id="5" name="ZoneTexte 4"/>
          <p:cNvSpPr txBox="1"/>
          <p:nvPr/>
        </p:nvSpPr>
        <p:spPr>
          <a:xfrm>
            <a:off x="1366468" y="807938"/>
            <a:ext cx="4034659" cy="1200329"/>
          </a:xfrm>
          <a:prstGeom prst="rect">
            <a:avLst/>
          </a:prstGeom>
          <a:noFill/>
        </p:spPr>
        <p:txBody>
          <a:bodyPr wrap="square" rtlCol="0">
            <a:spAutoFit/>
          </a:bodyPr>
          <a:lstStyle/>
          <a:p>
            <a:r>
              <a:rPr lang="fr-BE" sz="7200" dirty="0" smtClean="0">
                <a:latin typeface="French Script MT" panose="03020402040607040605" pitchFamily="66" charset="0"/>
              </a:rPr>
              <a:t>Léon François</a:t>
            </a:r>
            <a:endParaRPr lang="fr-BE" sz="7200" dirty="0">
              <a:latin typeface="French Script MT" panose="03020402040607040605" pitchFamily="66" charset="0"/>
            </a:endParaRPr>
          </a:p>
        </p:txBody>
      </p:sp>
      <p:sp>
        <p:nvSpPr>
          <p:cNvPr id="6" name="ZoneTexte 5"/>
          <p:cNvSpPr txBox="1"/>
          <p:nvPr/>
        </p:nvSpPr>
        <p:spPr>
          <a:xfrm>
            <a:off x="1484648" y="2111533"/>
            <a:ext cx="3798303" cy="2031325"/>
          </a:xfrm>
          <a:prstGeom prst="rect">
            <a:avLst/>
          </a:prstGeom>
          <a:noFill/>
        </p:spPr>
        <p:txBody>
          <a:bodyPr wrap="square" rtlCol="0">
            <a:spAutoFit/>
          </a:bodyPr>
          <a:lstStyle/>
          <a:p>
            <a:pPr algn="ctr"/>
            <a:r>
              <a:rPr lang="fr-BE" dirty="0" smtClean="0"/>
              <a:t>Né le 24 novembre 1865 – 49 ans</a:t>
            </a:r>
          </a:p>
          <a:p>
            <a:pPr algn="ctr"/>
            <a:r>
              <a:rPr lang="fr-BE" dirty="0" smtClean="0"/>
              <a:t>Décédé </a:t>
            </a:r>
            <a:r>
              <a:rPr lang="fr-BE" dirty="0"/>
              <a:t>le </a:t>
            </a:r>
            <a:r>
              <a:rPr lang="fr-BE" dirty="0" smtClean="0"/>
              <a:t>28 octobre 1915 </a:t>
            </a:r>
            <a:endParaRPr lang="fr-BE" dirty="0"/>
          </a:p>
          <a:p>
            <a:pPr algn="ctr"/>
            <a:r>
              <a:rPr lang="fr-BE" dirty="0" smtClean="0"/>
              <a:t>Inhumé à </a:t>
            </a:r>
            <a:r>
              <a:rPr lang="fr-BE" dirty="0" err="1" smtClean="0"/>
              <a:t>Robermont</a:t>
            </a:r>
            <a:r>
              <a:rPr lang="fr-BE" dirty="0" smtClean="0"/>
              <a:t> en 1919</a:t>
            </a:r>
            <a:endParaRPr lang="fr-BE" dirty="0"/>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5</a:t>
            </a:r>
          </a:p>
          <a:p>
            <a:pPr algn="ctr"/>
            <a:r>
              <a:rPr lang="fr-BE" dirty="0" smtClean="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905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247790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418</a:t>
            </a:fld>
            <a:endParaRPr lang="fr-BE" dirty="0"/>
          </a:p>
        </p:txBody>
      </p:sp>
      <p:sp>
        <p:nvSpPr>
          <p:cNvPr id="5" name="ZoneTexte 4"/>
          <p:cNvSpPr txBox="1"/>
          <p:nvPr/>
        </p:nvSpPr>
        <p:spPr>
          <a:xfrm>
            <a:off x="938168" y="684308"/>
            <a:ext cx="4447843" cy="1200329"/>
          </a:xfrm>
          <a:prstGeom prst="rect">
            <a:avLst/>
          </a:prstGeom>
          <a:noFill/>
        </p:spPr>
        <p:txBody>
          <a:bodyPr wrap="square" rtlCol="0">
            <a:spAutoFit/>
          </a:bodyPr>
          <a:lstStyle/>
          <a:p>
            <a:r>
              <a:rPr lang="fr-BE" sz="7200" dirty="0" smtClean="0">
                <a:latin typeface="French Script MT" panose="03020402040607040605" pitchFamily="66" charset="0"/>
              </a:rPr>
              <a:t>Amédée </a:t>
            </a:r>
            <a:r>
              <a:rPr lang="fr-BE" sz="7200" dirty="0" err="1" smtClean="0">
                <a:latin typeface="French Script MT" panose="03020402040607040605" pitchFamily="66" charset="0"/>
              </a:rPr>
              <a:t>Gilkinet</a:t>
            </a:r>
            <a:endParaRPr lang="fr-BE" sz="7200" dirty="0">
              <a:latin typeface="French Script MT" panose="03020402040607040605" pitchFamily="66" charset="0"/>
            </a:endParaRPr>
          </a:p>
        </p:txBody>
      </p:sp>
      <p:sp>
        <p:nvSpPr>
          <p:cNvPr id="6" name="ZoneTexte 5"/>
          <p:cNvSpPr txBox="1"/>
          <p:nvPr/>
        </p:nvSpPr>
        <p:spPr>
          <a:xfrm>
            <a:off x="1262940" y="2111533"/>
            <a:ext cx="3798303" cy="2308324"/>
          </a:xfrm>
          <a:prstGeom prst="rect">
            <a:avLst/>
          </a:prstGeom>
          <a:noFill/>
        </p:spPr>
        <p:txBody>
          <a:bodyPr wrap="square" rtlCol="0">
            <a:spAutoFit/>
          </a:bodyPr>
          <a:lstStyle/>
          <a:p>
            <a:pPr algn="ctr"/>
            <a:r>
              <a:rPr lang="fr-BE" dirty="0" smtClean="0"/>
              <a:t>Né le 25 octobre 1883 – 32 ans</a:t>
            </a:r>
          </a:p>
          <a:p>
            <a:pPr algn="ctr"/>
            <a:r>
              <a:rPr lang="fr-BE" dirty="0" smtClean="0"/>
              <a:t>Décédé </a:t>
            </a:r>
            <a:r>
              <a:rPr lang="fr-BE" dirty="0"/>
              <a:t>le </a:t>
            </a:r>
            <a:r>
              <a:rPr lang="fr-BE" dirty="0" smtClean="0"/>
              <a:t>16 juin 1916 </a:t>
            </a:r>
            <a:endParaRPr lang="fr-BE" dirty="0"/>
          </a:p>
          <a:p>
            <a:pPr algn="ctr"/>
            <a:r>
              <a:rPr lang="fr-BE" dirty="0" smtClean="0"/>
              <a:t>Inhumé à </a:t>
            </a:r>
            <a:r>
              <a:rPr lang="fr-BE" dirty="0" err="1" smtClean="0"/>
              <a:t>Robermont</a:t>
            </a:r>
            <a:r>
              <a:rPr lang="fr-BE" dirty="0" smtClean="0"/>
              <a:t> en 1919</a:t>
            </a:r>
            <a:endParaRPr lang="fr-BE" dirty="0"/>
          </a:p>
          <a:p>
            <a:pPr algn="ctr"/>
            <a:r>
              <a:rPr lang="fr-BE" dirty="0" smtClean="0"/>
              <a:t>Epoux de ?</a:t>
            </a:r>
          </a:p>
          <a:p>
            <a:pPr algn="ctr"/>
            <a:endParaRPr lang="fr-BE" dirty="0"/>
          </a:p>
          <a:p>
            <a:pPr algn="ctr"/>
            <a:r>
              <a:rPr lang="fr-BE" dirty="0" smtClean="0"/>
              <a:t>Régiment: 14Li</a:t>
            </a:r>
          </a:p>
          <a:p>
            <a:pPr algn="ctr"/>
            <a:r>
              <a:rPr lang="fr-BE" dirty="0" smtClean="0"/>
              <a:t>Statut: Ambulancier,</a:t>
            </a:r>
          </a:p>
          <a:p>
            <a:pPr algn="ctr"/>
            <a:r>
              <a:rPr lang="fr-BE" dirty="0" smtClean="0"/>
              <a:t>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5</a:t>
            </a:r>
          </a:p>
          <a:p>
            <a:pPr algn="ctr"/>
            <a:r>
              <a:rPr lang="fr-BE" dirty="0" smtClean="0"/>
              <a:t>Tombe 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5"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836302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419</a:t>
            </a:fld>
            <a:endParaRPr lang="fr-BE" dirty="0"/>
          </a:p>
        </p:txBody>
      </p:sp>
      <p:sp>
        <p:nvSpPr>
          <p:cNvPr id="5" name="ZoneTexte 4"/>
          <p:cNvSpPr txBox="1"/>
          <p:nvPr/>
        </p:nvSpPr>
        <p:spPr>
          <a:xfrm>
            <a:off x="1382723" y="684308"/>
            <a:ext cx="3558733" cy="1200329"/>
          </a:xfrm>
          <a:prstGeom prst="rect">
            <a:avLst/>
          </a:prstGeom>
          <a:noFill/>
        </p:spPr>
        <p:txBody>
          <a:bodyPr wrap="square" rtlCol="0">
            <a:spAutoFit/>
          </a:bodyPr>
          <a:lstStyle/>
          <a:p>
            <a:r>
              <a:rPr lang="fr-BE" sz="7200" dirty="0" smtClean="0">
                <a:latin typeface="French Script MT" panose="03020402040607040605" pitchFamily="66" charset="0"/>
              </a:rPr>
              <a:t>Joseph </a:t>
            </a:r>
            <a:r>
              <a:rPr lang="fr-BE" sz="7200" dirty="0" err="1" smtClean="0">
                <a:latin typeface="French Script MT" panose="03020402040607040605" pitchFamily="66" charset="0"/>
              </a:rPr>
              <a:t>Gilot</a:t>
            </a:r>
            <a:endParaRPr lang="fr-BE" sz="7200" dirty="0">
              <a:latin typeface="French Script MT" panose="03020402040607040605" pitchFamily="66" charset="0"/>
            </a:endParaRPr>
          </a:p>
        </p:txBody>
      </p:sp>
      <p:sp>
        <p:nvSpPr>
          <p:cNvPr id="6" name="ZoneTexte 5"/>
          <p:cNvSpPr txBox="1"/>
          <p:nvPr/>
        </p:nvSpPr>
        <p:spPr>
          <a:xfrm>
            <a:off x="1262940" y="2111533"/>
            <a:ext cx="3798303" cy="2031325"/>
          </a:xfrm>
          <a:prstGeom prst="rect">
            <a:avLst/>
          </a:prstGeom>
          <a:noFill/>
        </p:spPr>
        <p:txBody>
          <a:bodyPr wrap="square" rtlCol="0">
            <a:spAutoFit/>
          </a:bodyPr>
          <a:lstStyle/>
          <a:p>
            <a:pPr algn="ctr"/>
            <a:r>
              <a:rPr lang="fr-BE" dirty="0" smtClean="0"/>
              <a:t>Né le 24 octobre 1868 – 47 ans</a:t>
            </a:r>
          </a:p>
          <a:p>
            <a:pPr algn="ctr"/>
            <a:r>
              <a:rPr lang="fr-BE" dirty="0" smtClean="0"/>
              <a:t>Décédé </a:t>
            </a:r>
            <a:r>
              <a:rPr lang="fr-BE" dirty="0"/>
              <a:t>le </a:t>
            </a:r>
            <a:r>
              <a:rPr lang="fr-BE" dirty="0" smtClean="0"/>
              <a:t>28 octobre 1915 </a:t>
            </a:r>
            <a:endParaRPr lang="fr-BE" dirty="0"/>
          </a:p>
          <a:p>
            <a:pPr algn="ctr"/>
            <a:r>
              <a:rPr lang="fr-BE" dirty="0" smtClean="0"/>
              <a:t>Inhumé à </a:t>
            </a:r>
            <a:r>
              <a:rPr lang="fr-BE" dirty="0" err="1" smtClean="0"/>
              <a:t>Robermont</a:t>
            </a:r>
            <a:r>
              <a:rPr lang="fr-BE" dirty="0" smtClean="0"/>
              <a:t> en 1919</a:t>
            </a:r>
            <a:endParaRPr lang="fr-BE" dirty="0"/>
          </a:p>
          <a:p>
            <a:pPr algn="ctr"/>
            <a:r>
              <a:rPr lang="fr-BE" dirty="0" smtClean="0"/>
              <a:t>Epoux de Madame </a:t>
            </a:r>
            <a:r>
              <a:rPr lang="fr-BE" dirty="0" err="1" smtClean="0"/>
              <a:t>Juchler</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5</a:t>
            </a:r>
          </a:p>
          <a:p>
            <a:pPr algn="ctr"/>
            <a:r>
              <a:rPr lang="fr-BE" dirty="0" smtClean="0"/>
              <a:t>Tombe 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5"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797798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42</a:t>
            </a:fld>
            <a:endParaRPr lang="fr-BE" dirty="0"/>
          </a:p>
        </p:txBody>
      </p:sp>
      <p:sp>
        <p:nvSpPr>
          <p:cNvPr id="5" name="ZoneTexte 4"/>
          <p:cNvSpPr txBox="1"/>
          <p:nvPr/>
        </p:nvSpPr>
        <p:spPr>
          <a:xfrm>
            <a:off x="1157916" y="779526"/>
            <a:ext cx="4129926" cy="1200329"/>
          </a:xfrm>
          <a:prstGeom prst="rect">
            <a:avLst/>
          </a:prstGeom>
          <a:noFill/>
        </p:spPr>
        <p:txBody>
          <a:bodyPr wrap="square" rtlCol="0">
            <a:spAutoFit/>
          </a:bodyPr>
          <a:lstStyle/>
          <a:p>
            <a:r>
              <a:rPr lang="fr-BE" sz="7200" dirty="0" smtClean="0">
                <a:latin typeface="French Script MT" panose="03020402040607040605" pitchFamily="66" charset="0"/>
              </a:rPr>
              <a:t>Jean </a:t>
            </a:r>
            <a:r>
              <a:rPr lang="fr-BE" sz="7200" dirty="0" err="1" smtClean="0">
                <a:latin typeface="French Script MT" panose="03020402040607040605" pitchFamily="66" charset="0"/>
              </a:rPr>
              <a:t>Marckx</a:t>
            </a:r>
            <a:endParaRPr lang="fr-BE" sz="7200" dirty="0">
              <a:latin typeface="French Script MT" panose="03020402040607040605" pitchFamily="66" charset="0"/>
            </a:endParaRPr>
          </a:p>
        </p:txBody>
      </p:sp>
      <p:sp>
        <p:nvSpPr>
          <p:cNvPr id="6" name="ZoneTexte 5"/>
          <p:cNvSpPr txBox="1"/>
          <p:nvPr/>
        </p:nvSpPr>
        <p:spPr>
          <a:xfrm>
            <a:off x="1506761" y="2365967"/>
            <a:ext cx="3432238" cy="2031325"/>
          </a:xfrm>
          <a:prstGeom prst="rect">
            <a:avLst/>
          </a:prstGeom>
          <a:noFill/>
        </p:spPr>
        <p:txBody>
          <a:bodyPr wrap="square" rtlCol="0">
            <a:spAutoFit/>
          </a:bodyPr>
          <a:lstStyle/>
          <a:p>
            <a:pPr algn="ctr"/>
            <a:r>
              <a:rPr lang="fr-BE" dirty="0" smtClean="0"/>
              <a:t>Né le ? – 57 ans</a:t>
            </a:r>
          </a:p>
          <a:p>
            <a:pPr algn="ctr"/>
            <a:r>
              <a:rPr lang="fr-BE" dirty="0" smtClean="0"/>
              <a:t>Décédé le ?</a:t>
            </a:r>
          </a:p>
          <a:p>
            <a:pPr algn="ctr"/>
            <a:r>
              <a:rPr lang="fr-BE" dirty="0" smtClean="0"/>
              <a:t>Inhumé le 9 août 1944</a:t>
            </a:r>
          </a:p>
          <a:p>
            <a:pPr algn="ctr"/>
            <a:r>
              <a:rPr lang="fr-BE" dirty="0" smtClean="0"/>
              <a:t>Époux de Madame Boulanger</a:t>
            </a:r>
          </a:p>
          <a:p>
            <a:pPr algn="ctr"/>
            <a:endParaRPr lang="fr-BE" dirty="0"/>
          </a:p>
          <a:p>
            <a:pPr algn="ctr"/>
            <a:r>
              <a:rPr lang="fr-BE" dirty="0" smtClean="0"/>
              <a:t>Régiment:  8</a:t>
            </a:r>
            <a:r>
              <a:rPr lang="fr-BE" baseline="30000" dirty="0" smtClean="0"/>
              <a:t>e</a:t>
            </a:r>
            <a:r>
              <a:rPr lang="fr-BE" dirty="0" smtClean="0"/>
              <a:t> de Ligne</a:t>
            </a:r>
          </a:p>
          <a:p>
            <a:pPr algn="ctr"/>
            <a:r>
              <a:rPr lang="fr-BE" dirty="0" smtClean="0"/>
              <a:t>Statut: Invalide de Guerre</a:t>
            </a:r>
            <a:endParaRPr lang="fr-BE" dirty="0"/>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a:t>
            </a:r>
          </a:p>
          <a:p>
            <a:pPr algn="ctr"/>
            <a:r>
              <a:rPr lang="fr-BE" dirty="0" smtClean="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009440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420</a:t>
            </a:fld>
            <a:endParaRPr lang="fr-BE" dirty="0"/>
          </a:p>
        </p:txBody>
      </p:sp>
      <p:sp>
        <p:nvSpPr>
          <p:cNvPr id="5" name="ZoneTexte 4"/>
          <p:cNvSpPr txBox="1"/>
          <p:nvPr/>
        </p:nvSpPr>
        <p:spPr>
          <a:xfrm>
            <a:off x="901884" y="779526"/>
            <a:ext cx="4399459" cy="1200329"/>
          </a:xfrm>
          <a:prstGeom prst="rect">
            <a:avLst/>
          </a:prstGeom>
          <a:noFill/>
        </p:spPr>
        <p:txBody>
          <a:bodyPr wrap="square" rtlCol="0">
            <a:spAutoFit/>
          </a:bodyPr>
          <a:lstStyle/>
          <a:p>
            <a:r>
              <a:rPr lang="fr-BE" sz="7200" dirty="0" smtClean="0">
                <a:latin typeface="French Script MT" panose="03020402040607040605" pitchFamily="66" charset="0"/>
              </a:rPr>
              <a:t>Camille </a:t>
            </a:r>
            <a:r>
              <a:rPr lang="fr-BE" sz="7200" dirty="0" err="1" smtClean="0">
                <a:latin typeface="French Script MT" panose="03020402040607040605" pitchFamily="66" charset="0"/>
              </a:rPr>
              <a:t>Henrot</a:t>
            </a:r>
            <a:endParaRPr lang="fr-BE" sz="7200" dirty="0">
              <a:latin typeface="French Script MT" panose="03020402040607040605" pitchFamily="66" charset="0"/>
            </a:endParaRPr>
          </a:p>
        </p:txBody>
      </p:sp>
      <p:sp>
        <p:nvSpPr>
          <p:cNvPr id="6" name="ZoneTexte 5"/>
          <p:cNvSpPr txBox="1"/>
          <p:nvPr/>
        </p:nvSpPr>
        <p:spPr>
          <a:xfrm>
            <a:off x="1262940" y="2111533"/>
            <a:ext cx="3798303" cy="2031325"/>
          </a:xfrm>
          <a:prstGeom prst="rect">
            <a:avLst/>
          </a:prstGeom>
          <a:noFill/>
        </p:spPr>
        <p:txBody>
          <a:bodyPr wrap="square" rtlCol="0">
            <a:spAutoFit/>
          </a:bodyPr>
          <a:lstStyle/>
          <a:p>
            <a:pPr algn="ctr"/>
            <a:r>
              <a:rPr lang="fr-BE" dirty="0" smtClean="0"/>
              <a:t>Né le 3 mars 1886 – 31 ans</a:t>
            </a:r>
          </a:p>
          <a:p>
            <a:pPr algn="ctr"/>
            <a:r>
              <a:rPr lang="fr-BE" dirty="0" smtClean="0"/>
              <a:t>Décédé </a:t>
            </a:r>
            <a:r>
              <a:rPr lang="fr-BE" dirty="0"/>
              <a:t>le </a:t>
            </a:r>
            <a:r>
              <a:rPr lang="fr-BE" dirty="0" smtClean="0"/>
              <a:t>4 septembre 1917 </a:t>
            </a:r>
            <a:endParaRPr lang="fr-BE" dirty="0"/>
          </a:p>
          <a:p>
            <a:pPr algn="ctr"/>
            <a:r>
              <a:rPr lang="fr-BE" dirty="0" smtClean="0"/>
              <a:t>Inhumé à </a:t>
            </a:r>
            <a:r>
              <a:rPr lang="fr-BE" dirty="0" err="1" smtClean="0"/>
              <a:t>Robermont</a:t>
            </a:r>
            <a:r>
              <a:rPr lang="fr-BE" dirty="0" smtClean="0"/>
              <a:t> en 1919</a:t>
            </a:r>
            <a:endParaRPr lang="fr-BE" dirty="0"/>
          </a:p>
          <a:p>
            <a:pPr algn="ctr"/>
            <a:r>
              <a:rPr lang="fr-BE" dirty="0" smtClean="0"/>
              <a:t>Epoux de ?</a:t>
            </a:r>
          </a:p>
          <a:p>
            <a:pPr algn="ctr"/>
            <a:endParaRPr lang="fr-BE" dirty="0"/>
          </a:p>
          <a:p>
            <a:pPr algn="ctr"/>
            <a:r>
              <a:rPr lang="fr-BE" dirty="0" smtClean="0"/>
              <a:t>Régiment: 14</a:t>
            </a:r>
            <a:r>
              <a:rPr lang="fr-BE" baseline="30000" dirty="0" smtClean="0"/>
              <a:t>e</a:t>
            </a:r>
            <a:r>
              <a:rPr lang="fr-BE" dirty="0" smtClean="0"/>
              <a:t> de Ligne</a:t>
            </a:r>
          </a:p>
          <a:p>
            <a:pPr algn="ctr"/>
            <a:r>
              <a:rPr lang="fr-BE" dirty="0" smtClean="0"/>
              <a:t>Statut: Caporal,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5</a:t>
            </a:r>
          </a:p>
          <a:p>
            <a:pPr algn="ctr"/>
            <a:r>
              <a:rPr lang="fr-BE" dirty="0" smtClean="0"/>
              <a:t>Tombe 40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5"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600204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421</a:t>
            </a:fld>
            <a:endParaRPr lang="fr-BE" dirty="0"/>
          </a:p>
        </p:txBody>
      </p:sp>
      <p:sp>
        <p:nvSpPr>
          <p:cNvPr id="5" name="ZoneTexte 4"/>
          <p:cNvSpPr txBox="1"/>
          <p:nvPr/>
        </p:nvSpPr>
        <p:spPr>
          <a:xfrm>
            <a:off x="1242802" y="779526"/>
            <a:ext cx="4426160" cy="1200329"/>
          </a:xfrm>
          <a:prstGeom prst="rect">
            <a:avLst/>
          </a:prstGeom>
          <a:noFill/>
        </p:spPr>
        <p:txBody>
          <a:bodyPr wrap="square" rtlCol="0">
            <a:spAutoFit/>
          </a:bodyPr>
          <a:lstStyle/>
          <a:p>
            <a:r>
              <a:rPr lang="fr-BE" sz="7200" dirty="0" smtClean="0">
                <a:latin typeface="French Script MT" panose="03020402040607040605" pitchFamily="66" charset="0"/>
              </a:rPr>
              <a:t>Auguste Javaux</a:t>
            </a:r>
            <a:endParaRPr lang="fr-BE" sz="7200" dirty="0">
              <a:latin typeface="French Script MT" panose="03020402040607040605" pitchFamily="66" charset="0"/>
            </a:endParaRPr>
          </a:p>
        </p:txBody>
      </p:sp>
      <p:sp>
        <p:nvSpPr>
          <p:cNvPr id="6" name="ZoneTexte 5"/>
          <p:cNvSpPr txBox="1"/>
          <p:nvPr/>
        </p:nvSpPr>
        <p:spPr>
          <a:xfrm>
            <a:off x="1556732" y="2111533"/>
            <a:ext cx="3798303" cy="2031325"/>
          </a:xfrm>
          <a:prstGeom prst="rect">
            <a:avLst/>
          </a:prstGeom>
          <a:noFill/>
        </p:spPr>
        <p:txBody>
          <a:bodyPr wrap="square" rtlCol="0">
            <a:spAutoFit/>
          </a:bodyPr>
          <a:lstStyle/>
          <a:p>
            <a:pPr algn="ctr"/>
            <a:r>
              <a:rPr lang="fr-BE" dirty="0" smtClean="0"/>
              <a:t>Né le 19 juin 1865 – 51 ans</a:t>
            </a:r>
          </a:p>
          <a:p>
            <a:pPr algn="ctr"/>
            <a:r>
              <a:rPr lang="fr-BE" dirty="0" smtClean="0"/>
              <a:t>Décédé </a:t>
            </a:r>
            <a:r>
              <a:rPr lang="fr-BE" dirty="0"/>
              <a:t>le </a:t>
            </a:r>
            <a:r>
              <a:rPr lang="fr-BE" dirty="0" smtClean="0"/>
              <a:t>16 décembre 1916 </a:t>
            </a:r>
            <a:endParaRPr lang="fr-BE" dirty="0"/>
          </a:p>
          <a:p>
            <a:pPr algn="ctr"/>
            <a:r>
              <a:rPr lang="fr-BE" dirty="0" smtClean="0"/>
              <a:t>Inhumé à </a:t>
            </a:r>
            <a:r>
              <a:rPr lang="fr-BE" dirty="0" err="1" smtClean="0"/>
              <a:t>Robermont</a:t>
            </a:r>
            <a:r>
              <a:rPr lang="fr-BE" dirty="0" smtClean="0"/>
              <a:t> en 1919</a:t>
            </a:r>
            <a:endParaRPr lang="fr-BE" dirty="0"/>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Fusillé à Hasselt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5</a:t>
            </a:r>
          </a:p>
          <a:p>
            <a:pPr algn="ctr"/>
            <a:r>
              <a:rPr lang="fr-BE" dirty="0" smtClean="0"/>
              <a:t>Tombe </a:t>
            </a:r>
            <a:r>
              <a:rPr lang="fr-BE" dirty="0"/>
              <a:t>8</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137"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483409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422</a:t>
            </a:fld>
            <a:endParaRPr lang="fr-BE" dirty="0"/>
          </a:p>
        </p:txBody>
      </p:sp>
      <p:sp>
        <p:nvSpPr>
          <p:cNvPr id="5" name="ZoneTexte 4"/>
          <p:cNvSpPr txBox="1"/>
          <p:nvPr/>
        </p:nvSpPr>
        <p:spPr>
          <a:xfrm>
            <a:off x="1327733" y="779526"/>
            <a:ext cx="4256298" cy="1200329"/>
          </a:xfrm>
          <a:prstGeom prst="rect">
            <a:avLst/>
          </a:prstGeom>
          <a:noFill/>
        </p:spPr>
        <p:txBody>
          <a:bodyPr wrap="square" rtlCol="0">
            <a:spAutoFit/>
          </a:bodyPr>
          <a:lstStyle/>
          <a:p>
            <a:r>
              <a:rPr lang="fr-BE" sz="7200" dirty="0" err="1" smtClean="0">
                <a:latin typeface="French Script MT" panose="03020402040607040605" pitchFamily="66" charset="0"/>
              </a:rPr>
              <a:t>Helène</a:t>
            </a:r>
            <a:r>
              <a:rPr lang="fr-BE" sz="7200" dirty="0" smtClean="0">
                <a:latin typeface="French Script MT" panose="03020402040607040605" pitchFamily="66" charset="0"/>
              </a:rPr>
              <a:t> Javaux</a:t>
            </a:r>
            <a:endParaRPr lang="fr-BE" sz="7200" dirty="0">
              <a:latin typeface="French Script MT" panose="03020402040607040605" pitchFamily="66" charset="0"/>
            </a:endParaRPr>
          </a:p>
        </p:txBody>
      </p:sp>
      <p:sp>
        <p:nvSpPr>
          <p:cNvPr id="6" name="ZoneTexte 5"/>
          <p:cNvSpPr txBox="1"/>
          <p:nvPr/>
        </p:nvSpPr>
        <p:spPr>
          <a:xfrm>
            <a:off x="1556732" y="2111533"/>
            <a:ext cx="3798303" cy="2031325"/>
          </a:xfrm>
          <a:prstGeom prst="rect">
            <a:avLst/>
          </a:prstGeom>
          <a:noFill/>
        </p:spPr>
        <p:txBody>
          <a:bodyPr wrap="square" rtlCol="0">
            <a:spAutoFit/>
          </a:bodyPr>
          <a:lstStyle/>
          <a:p>
            <a:pPr algn="ctr"/>
            <a:r>
              <a:rPr lang="fr-BE" dirty="0" smtClean="0"/>
              <a:t>Née le 25 avril 1894 – 25 ans</a:t>
            </a:r>
          </a:p>
          <a:p>
            <a:pPr algn="ctr"/>
            <a:r>
              <a:rPr lang="fr-BE" dirty="0" smtClean="0"/>
              <a:t>Décédée </a:t>
            </a:r>
            <a:r>
              <a:rPr lang="fr-BE" dirty="0"/>
              <a:t>le </a:t>
            </a:r>
            <a:r>
              <a:rPr lang="fr-BE" dirty="0" smtClean="0"/>
              <a:t>7 décembre 1919 </a:t>
            </a:r>
            <a:endParaRPr lang="fr-BE" dirty="0"/>
          </a:p>
          <a:p>
            <a:pPr algn="ctr"/>
            <a:r>
              <a:rPr lang="fr-BE" dirty="0" smtClean="0"/>
              <a:t>Inhumée</a:t>
            </a:r>
            <a:endParaRPr lang="fr-BE" dirty="0"/>
          </a:p>
          <a:p>
            <a:pPr algn="ctr"/>
            <a:r>
              <a:rPr lang="fr-BE" dirty="0" smtClean="0"/>
              <a:t>Epouse de ?</a:t>
            </a:r>
          </a:p>
          <a:p>
            <a:pPr algn="ctr"/>
            <a:endParaRPr lang="fr-BE" dirty="0"/>
          </a:p>
          <a:p>
            <a:pPr algn="ctr"/>
            <a:r>
              <a:rPr lang="fr-BE" dirty="0" smtClean="0"/>
              <a:t>Régiment: </a:t>
            </a:r>
            <a:r>
              <a:rPr lang="fr-BE" dirty="0"/>
              <a:t>?</a:t>
            </a:r>
            <a:endParaRPr lang="fr-BE" dirty="0" smtClean="0"/>
          </a:p>
          <a:p>
            <a:pPr algn="ctr"/>
            <a:r>
              <a:rPr lang="fr-BE" dirty="0" smtClean="0"/>
              <a:t>Statut: Victime civile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5</a:t>
            </a:r>
          </a:p>
          <a:p>
            <a:pPr algn="ctr"/>
            <a:r>
              <a:rPr lang="fr-BE" dirty="0" smtClean="0"/>
              <a:t>Tombe 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137"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126908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423</a:t>
            </a:fld>
            <a:endParaRPr lang="fr-BE" dirty="0"/>
          </a:p>
        </p:txBody>
      </p:sp>
      <p:sp>
        <p:nvSpPr>
          <p:cNvPr id="5" name="ZoneTexte 4"/>
          <p:cNvSpPr txBox="1"/>
          <p:nvPr/>
        </p:nvSpPr>
        <p:spPr>
          <a:xfrm>
            <a:off x="1784962" y="779526"/>
            <a:ext cx="3341839" cy="1200329"/>
          </a:xfrm>
          <a:prstGeom prst="rect">
            <a:avLst/>
          </a:prstGeom>
          <a:noFill/>
        </p:spPr>
        <p:txBody>
          <a:bodyPr wrap="square" rtlCol="0">
            <a:spAutoFit/>
          </a:bodyPr>
          <a:lstStyle/>
          <a:p>
            <a:r>
              <a:rPr lang="fr-BE" sz="7200" dirty="0" smtClean="0">
                <a:latin typeface="French Script MT" panose="03020402040607040605" pitchFamily="66" charset="0"/>
              </a:rPr>
              <a:t>Clément L..</a:t>
            </a:r>
            <a:endParaRPr lang="fr-BE" sz="7200" dirty="0">
              <a:latin typeface="French Script MT" panose="03020402040607040605" pitchFamily="66" charset="0"/>
            </a:endParaRPr>
          </a:p>
        </p:txBody>
      </p:sp>
      <p:sp>
        <p:nvSpPr>
          <p:cNvPr id="6" name="ZoneTexte 5"/>
          <p:cNvSpPr txBox="1"/>
          <p:nvPr/>
        </p:nvSpPr>
        <p:spPr>
          <a:xfrm>
            <a:off x="1556732" y="2111533"/>
            <a:ext cx="3798303" cy="2031325"/>
          </a:xfrm>
          <a:prstGeom prst="rect">
            <a:avLst/>
          </a:prstGeom>
          <a:noFill/>
        </p:spPr>
        <p:txBody>
          <a:bodyPr wrap="square" rtlCol="0">
            <a:spAutoFit/>
          </a:bodyPr>
          <a:lstStyle/>
          <a:p>
            <a:pPr algn="ctr"/>
            <a:r>
              <a:rPr lang="fr-BE" dirty="0" smtClean="0"/>
              <a:t>Né en 1863 – 54 ans</a:t>
            </a:r>
          </a:p>
          <a:p>
            <a:pPr algn="ctr"/>
            <a:r>
              <a:rPr lang="fr-BE" dirty="0" smtClean="0"/>
              <a:t>Décédé </a:t>
            </a:r>
            <a:r>
              <a:rPr lang="fr-BE" dirty="0"/>
              <a:t>le </a:t>
            </a:r>
            <a:r>
              <a:rPr lang="fr-BE" dirty="0" smtClean="0"/>
              <a:t>11 septembre 1917 </a:t>
            </a:r>
            <a:endParaRPr lang="fr-BE" dirty="0"/>
          </a:p>
          <a:p>
            <a:pPr algn="ctr"/>
            <a:r>
              <a:rPr lang="fr-BE" dirty="0" smtClean="0"/>
              <a:t>Inhumé en 1919</a:t>
            </a:r>
            <a:endParaRPr lang="fr-BE" dirty="0"/>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5</a:t>
            </a:r>
          </a:p>
          <a:p>
            <a:pPr algn="ctr"/>
            <a:r>
              <a:rPr lang="fr-BE" dirty="0" smtClean="0"/>
              <a:t>Tombe 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137"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968871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424</a:t>
            </a:fld>
            <a:endParaRPr lang="fr-BE" dirty="0"/>
          </a:p>
        </p:txBody>
      </p:sp>
      <p:sp>
        <p:nvSpPr>
          <p:cNvPr id="5" name="ZoneTexte 4"/>
          <p:cNvSpPr txBox="1"/>
          <p:nvPr/>
        </p:nvSpPr>
        <p:spPr>
          <a:xfrm>
            <a:off x="711986" y="684308"/>
            <a:ext cx="6056302" cy="1200329"/>
          </a:xfrm>
          <a:prstGeom prst="rect">
            <a:avLst/>
          </a:prstGeom>
          <a:noFill/>
        </p:spPr>
        <p:txBody>
          <a:bodyPr wrap="square" rtlCol="0">
            <a:spAutoFit/>
          </a:bodyPr>
          <a:lstStyle/>
          <a:p>
            <a:r>
              <a:rPr lang="fr-BE" sz="7200" dirty="0" smtClean="0">
                <a:latin typeface="French Script MT" panose="03020402040607040605" pitchFamily="66" charset="0"/>
              </a:rPr>
              <a:t>Dieudonné </a:t>
            </a:r>
            <a:r>
              <a:rPr lang="fr-BE" sz="7200" dirty="0" err="1" smtClean="0">
                <a:latin typeface="French Script MT" panose="03020402040607040605" pitchFamily="66" charset="0"/>
              </a:rPr>
              <a:t>Lambrecht</a:t>
            </a:r>
            <a:endParaRPr lang="fr-BE" sz="7200" dirty="0">
              <a:latin typeface="French Script MT" panose="03020402040607040605" pitchFamily="66" charset="0"/>
            </a:endParaRPr>
          </a:p>
        </p:txBody>
      </p:sp>
      <p:sp>
        <p:nvSpPr>
          <p:cNvPr id="6" name="ZoneTexte 5"/>
          <p:cNvSpPr txBox="1"/>
          <p:nvPr/>
        </p:nvSpPr>
        <p:spPr>
          <a:xfrm>
            <a:off x="1262940" y="2111533"/>
            <a:ext cx="3798303" cy="2031325"/>
          </a:xfrm>
          <a:prstGeom prst="rect">
            <a:avLst/>
          </a:prstGeom>
          <a:noFill/>
        </p:spPr>
        <p:txBody>
          <a:bodyPr wrap="square" rtlCol="0">
            <a:spAutoFit/>
          </a:bodyPr>
          <a:lstStyle/>
          <a:p>
            <a:pPr algn="ctr"/>
            <a:r>
              <a:rPr lang="fr-BE" dirty="0" smtClean="0"/>
              <a:t>Né le 4 mai 1882 – 34 ans</a:t>
            </a:r>
          </a:p>
          <a:p>
            <a:pPr algn="ctr"/>
            <a:r>
              <a:rPr lang="fr-BE" dirty="0" smtClean="0"/>
              <a:t>Décédé </a:t>
            </a:r>
            <a:r>
              <a:rPr lang="fr-BE" dirty="0"/>
              <a:t>le </a:t>
            </a:r>
            <a:r>
              <a:rPr lang="fr-BE" dirty="0" smtClean="0"/>
              <a:t>18 avril 1916 </a:t>
            </a:r>
            <a:endParaRPr lang="fr-BE" dirty="0"/>
          </a:p>
          <a:p>
            <a:pPr algn="ctr"/>
            <a:r>
              <a:rPr lang="fr-BE" dirty="0" smtClean="0"/>
              <a:t>Inhumé à </a:t>
            </a:r>
            <a:r>
              <a:rPr lang="fr-BE" dirty="0" err="1" smtClean="0"/>
              <a:t>Robermont</a:t>
            </a:r>
            <a:r>
              <a:rPr lang="fr-BE" dirty="0" smtClean="0"/>
              <a:t> en 1919</a:t>
            </a:r>
            <a:endParaRPr lang="fr-BE" dirty="0"/>
          </a:p>
          <a:p>
            <a:pPr algn="ctr"/>
            <a:r>
              <a:rPr lang="fr-BE" dirty="0" smtClean="0"/>
              <a:t>Epoux de Madame Frère</a:t>
            </a:r>
          </a:p>
          <a:p>
            <a:pPr algn="ctr"/>
            <a:endParaRPr lang="fr-BE" dirty="0"/>
          </a:p>
          <a:p>
            <a:pPr algn="ctr"/>
            <a:r>
              <a:rPr lang="fr-BE" dirty="0" smtClean="0"/>
              <a:t>Régiment: </a:t>
            </a:r>
            <a:r>
              <a:rPr lang="fr-BE" dirty="0"/>
              <a:t>?</a:t>
            </a:r>
            <a:endParaRPr lang="fr-BE" dirty="0" smtClean="0"/>
          </a:p>
          <a:p>
            <a:pPr algn="ctr"/>
            <a:r>
              <a:rPr lang="fr-BE" dirty="0" smtClean="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5</a:t>
            </a:r>
          </a:p>
          <a:p>
            <a:pPr algn="ctr"/>
            <a:r>
              <a:rPr lang="fr-BE" dirty="0" smtClean="0"/>
              <a:t>Tombe 30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5"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095165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425</a:t>
            </a:fld>
            <a:endParaRPr lang="fr-BE" dirty="0"/>
          </a:p>
        </p:txBody>
      </p:sp>
      <p:sp>
        <p:nvSpPr>
          <p:cNvPr id="5" name="ZoneTexte 4"/>
          <p:cNvSpPr txBox="1"/>
          <p:nvPr/>
        </p:nvSpPr>
        <p:spPr>
          <a:xfrm>
            <a:off x="1209210" y="693702"/>
            <a:ext cx="3905759" cy="1200329"/>
          </a:xfrm>
          <a:prstGeom prst="rect">
            <a:avLst/>
          </a:prstGeom>
          <a:noFill/>
        </p:spPr>
        <p:txBody>
          <a:bodyPr wrap="square" rtlCol="0">
            <a:spAutoFit/>
          </a:bodyPr>
          <a:lstStyle/>
          <a:p>
            <a:r>
              <a:rPr lang="fr-BE" sz="7200" dirty="0" smtClean="0">
                <a:latin typeface="French Script MT" panose="03020402040607040605" pitchFamily="66" charset="0"/>
              </a:rPr>
              <a:t>Jean Legrand</a:t>
            </a:r>
            <a:endParaRPr lang="fr-BE" sz="7200" dirty="0">
              <a:latin typeface="French Script MT" panose="03020402040607040605" pitchFamily="66" charset="0"/>
            </a:endParaRPr>
          </a:p>
        </p:txBody>
      </p:sp>
      <p:sp>
        <p:nvSpPr>
          <p:cNvPr id="6" name="ZoneTexte 5"/>
          <p:cNvSpPr txBox="1"/>
          <p:nvPr/>
        </p:nvSpPr>
        <p:spPr>
          <a:xfrm>
            <a:off x="1262940" y="2111533"/>
            <a:ext cx="3798303" cy="2308324"/>
          </a:xfrm>
          <a:prstGeom prst="rect">
            <a:avLst/>
          </a:prstGeom>
          <a:noFill/>
        </p:spPr>
        <p:txBody>
          <a:bodyPr wrap="square" rtlCol="0">
            <a:spAutoFit/>
          </a:bodyPr>
          <a:lstStyle/>
          <a:p>
            <a:pPr algn="ctr"/>
            <a:r>
              <a:rPr lang="fr-BE" dirty="0" smtClean="0"/>
              <a:t>Né le 10 octobre 1888 – 27 ans</a:t>
            </a:r>
          </a:p>
          <a:p>
            <a:pPr algn="ctr"/>
            <a:r>
              <a:rPr lang="fr-BE" dirty="0" smtClean="0"/>
              <a:t>Décédé </a:t>
            </a:r>
            <a:r>
              <a:rPr lang="fr-BE" dirty="0"/>
              <a:t>le </a:t>
            </a:r>
            <a:r>
              <a:rPr lang="fr-BE" dirty="0" smtClean="0"/>
              <a:t>28 octobre 1915 </a:t>
            </a:r>
            <a:endParaRPr lang="fr-BE" dirty="0"/>
          </a:p>
          <a:p>
            <a:pPr algn="ctr"/>
            <a:r>
              <a:rPr lang="fr-BE" dirty="0" smtClean="0"/>
              <a:t>Inhumé à </a:t>
            </a:r>
            <a:r>
              <a:rPr lang="fr-BE" dirty="0" err="1" smtClean="0"/>
              <a:t>Robermont</a:t>
            </a:r>
            <a:r>
              <a:rPr lang="fr-BE" dirty="0" smtClean="0"/>
              <a:t> en 1919</a:t>
            </a:r>
            <a:endParaRPr lang="fr-BE" dirty="0"/>
          </a:p>
          <a:p>
            <a:pPr algn="ctr"/>
            <a:r>
              <a:rPr lang="fr-BE" dirty="0" smtClean="0"/>
              <a:t>Epoux de Madame </a:t>
            </a:r>
            <a:r>
              <a:rPr lang="fr-BE" dirty="0" err="1" smtClean="0"/>
              <a:t>Rogister</a:t>
            </a:r>
            <a:endParaRPr lang="fr-BE" dirty="0" smtClean="0"/>
          </a:p>
          <a:p>
            <a:pPr algn="ctr"/>
            <a:endParaRPr lang="fr-BE" dirty="0"/>
          </a:p>
          <a:p>
            <a:pPr algn="ctr"/>
            <a:r>
              <a:rPr lang="fr-BE" dirty="0" smtClean="0"/>
              <a:t>Régiment: Artillerie de Forteresse</a:t>
            </a:r>
          </a:p>
          <a:p>
            <a:pPr algn="ctr"/>
            <a:r>
              <a:rPr lang="fr-BE" dirty="0" smtClean="0"/>
              <a:t>Position Fortifiée de Liège</a:t>
            </a:r>
          </a:p>
          <a:p>
            <a:pPr algn="ctr"/>
            <a:r>
              <a:rPr lang="fr-BE" dirty="0" smtClean="0"/>
              <a:t>Statut: Soldat,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5</a:t>
            </a:r>
          </a:p>
          <a:p>
            <a:pPr algn="ctr"/>
            <a:r>
              <a:rPr lang="fr-BE" dirty="0" smtClean="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5"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72501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426</a:t>
            </a:fld>
            <a:endParaRPr lang="fr-BE" dirty="0"/>
          </a:p>
        </p:txBody>
      </p:sp>
      <p:sp>
        <p:nvSpPr>
          <p:cNvPr id="5" name="ZoneTexte 4"/>
          <p:cNvSpPr txBox="1"/>
          <p:nvPr/>
        </p:nvSpPr>
        <p:spPr>
          <a:xfrm>
            <a:off x="1288932" y="779526"/>
            <a:ext cx="3746316" cy="1200329"/>
          </a:xfrm>
          <a:prstGeom prst="rect">
            <a:avLst/>
          </a:prstGeom>
          <a:noFill/>
        </p:spPr>
        <p:txBody>
          <a:bodyPr wrap="square" rtlCol="0">
            <a:spAutoFit/>
          </a:bodyPr>
          <a:lstStyle/>
          <a:p>
            <a:r>
              <a:rPr lang="fr-BE" sz="7200" dirty="0" smtClean="0">
                <a:latin typeface="French Script MT" panose="03020402040607040605" pitchFamily="66" charset="0"/>
              </a:rPr>
              <a:t>Jean Lejeune</a:t>
            </a:r>
            <a:endParaRPr lang="fr-BE" sz="7200" dirty="0">
              <a:latin typeface="French Script MT" panose="03020402040607040605" pitchFamily="66" charset="0"/>
            </a:endParaRPr>
          </a:p>
        </p:txBody>
      </p:sp>
      <p:sp>
        <p:nvSpPr>
          <p:cNvPr id="6" name="ZoneTexte 5"/>
          <p:cNvSpPr txBox="1"/>
          <p:nvPr/>
        </p:nvSpPr>
        <p:spPr>
          <a:xfrm>
            <a:off x="1262940" y="2111533"/>
            <a:ext cx="3798303" cy="2308324"/>
          </a:xfrm>
          <a:prstGeom prst="rect">
            <a:avLst/>
          </a:prstGeom>
          <a:noFill/>
        </p:spPr>
        <p:txBody>
          <a:bodyPr wrap="square" rtlCol="0">
            <a:spAutoFit/>
          </a:bodyPr>
          <a:lstStyle/>
          <a:p>
            <a:pPr algn="ctr"/>
            <a:r>
              <a:rPr lang="fr-BE" dirty="0" smtClean="0"/>
              <a:t>Né le 16 octobre 1863 – 53 ans</a:t>
            </a:r>
          </a:p>
          <a:p>
            <a:pPr algn="ctr"/>
            <a:r>
              <a:rPr lang="fr-BE" dirty="0" smtClean="0"/>
              <a:t>Décédé </a:t>
            </a:r>
            <a:r>
              <a:rPr lang="fr-BE" dirty="0"/>
              <a:t>le </a:t>
            </a:r>
            <a:r>
              <a:rPr lang="fr-BE" dirty="0" smtClean="0"/>
              <a:t>4 juillet 1917 </a:t>
            </a:r>
            <a:endParaRPr lang="fr-BE" dirty="0"/>
          </a:p>
          <a:p>
            <a:pPr algn="ctr"/>
            <a:r>
              <a:rPr lang="fr-BE" dirty="0" smtClean="0"/>
              <a:t>Inhumé à </a:t>
            </a:r>
            <a:r>
              <a:rPr lang="fr-BE" dirty="0" err="1" smtClean="0"/>
              <a:t>Robermont</a:t>
            </a:r>
            <a:r>
              <a:rPr lang="fr-BE" dirty="0" smtClean="0"/>
              <a:t> en 1919</a:t>
            </a:r>
            <a:endParaRPr lang="fr-BE" dirty="0"/>
          </a:p>
          <a:p>
            <a:pPr algn="ctr"/>
            <a:r>
              <a:rPr lang="fr-BE" dirty="0" smtClean="0"/>
              <a:t>Epoux de Madame </a:t>
            </a:r>
            <a:r>
              <a:rPr lang="fr-BE" dirty="0" err="1" smtClean="0"/>
              <a:t>Wathelet</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Commissaire adjoint de Police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5</a:t>
            </a:r>
          </a:p>
          <a:p>
            <a:pPr algn="ctr"/>
            <a:r>
              <a:rPr lang="fr-BE" dirty="0" smtClean="0"/>
              <a:t>Tombe 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5"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6757112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427</a:t>
            </a:fld>
            <a:endParaRPr lang="fr-BE" dirty="0"/>
          </a:p>
        </p:txBody>
      </p:sp>
      <p:sp>
        <p:nvSpPr>
          <p:cNvPr id="5" name="ZoneTexte 4"/>
          <p:cNvSpPr txBox="1"/>
          <p:nvPr/>
        </p:nvSpPr>
        <p:spPr>
          <a:xfrm>
            <a:off x="901884" y="779526"/>
            <a:ext cx="4520411" cy="1200329"/>
          </a:xfrm>
          <a:prstGeom prst="rect">
            <a:avLst/>
          </a:prstGeom>
          <a:noFill/>
        </p:spPr>
        <p:txBody>
          <a:bodyPr wrap="square" rtlCol="0">
            <a:spAutoFit/>
          </a:bodyPr>
          <a:lstStyle/>
          <a:p>
            <a:r>
              <a:rPr lang="fr-BE" sz="7200" dirty="0" smtClean="0">
                <a:latin typeface="French Script MT" panose="03020402040607040605" pitchFamily="66" charset="0"/>
              </a:rPr>
              <a:t>Jacques </a:t>
            </a:r>
            <a:r>
              <a:rPr lang="fr-BE" sz="7200" dirty="0" err="1" smtClean="0">
                <a:latin typeface="French Script MT" panose="03020402040607040605" pitchFamily="66" charset="0"/>
              </a:rPr>
              <a:t>Lelarge</a:t>
            </a:r>
            <a:endParaRPr lang="fr-BE" sz="7200" dirty="0">
              <a:latin typeface="French Script MT" panose="03020402040607040605" pitchFamily="66" charset="0"/>
            </a:endParaRPr>
          </a:p>
        </p:txBody>
      </p:sp>
      <p:sp>
        <p:nvSpPr>
          <p:cNvPr id="6" name="ZoneTexte 5"/>
          <p:cNvSpPr txBox="1"/>
          <p:nvPr/>
        </p:nvSpPr>
        <p:spPr>
          <a:xfrm>
            <a:off x="1262940" y="2111533"/>
            <a:ext cx="3798303" cy="2031325"/>
          </a:xfrm>
          <a:prstGeom prst="rect">
            <a:avLst/>
          </a:prstGeom>
          <a:noFill/>
        </p:spPr>
        <p:txBody>
          <a:bodyPr wrap="square" rtlCol="0">
            <a:spAutoFit/>
          </a:bodyPr>
          <a:lstStyle/>
          <a:p>
            <a:pPr algn="ctr"/>
            <a:r>
              <a:rPr lang="fr-BE" dirty="0" smtClean="0"/>
              <a:t>Né le 21 mars 1868 – 49 ans</a:t>
            </a:r>
          </a:p>
          <a:p>
            <a:pPr algn="ctr"/>
            <a:r>
              <a:rPr lang="fr-BE" dirty="0" smtClean="0"/>
              <a:t>Décédé </a:t>
            </a:r>
            <a:r>
              <a:rPr lang="fr-BE" dirty="0"/>
              <a:t>le </a:t>
            </a:r>
            <a:r>
              <a:rPr lang="fr-BE" dirty="0" smtClean="0"/>
              <a:t>4 septembre 1917 </a:t>
            </a:r>
            <a:endParaRPr lang="fr-BE" dirty="0"/>
          </a:p>
          <a:p>
            <a:pPr algn="ctr"/>
            <a:r>
              <a:rPr lang="fr-BE" dirty="0" smtClean="0"/>
              <a:t>Inhumé à </a:t>
            </a:r>
            <a:r>
              <a:rPr lang="fr-BE" dirty="0" err="1" smtClean="0"/>
              <a:t>Robermont</a:t>
            </a:r>
            <a:r>
              <a:rPr lang="fr-BE" dirty="0" smtClean="0"/>
              <a:t> en 1919</a:t>
            </a:r>
            <a:endParaRPr lang="fr-BE" dirty="0"/>
          </a:p>
          <a:p>
            <a:pPr algn="ctr"/>
            <a:r>
              <a:rPr lang="fr-BE" dirty="0" smtClean="0"/>
              <a:t>Epoux de Madame </a:t>
            </a:r>
            <a:r>
              <a:rPr lang="fr-BE" dirty="0" err="1" smtClean="0"/>
              <a:t>Gilard</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5</a:t>
            </a:r>
          </a:p>
          <a:p>
            <a:pPr algn="ctr"/>
            <a:r>
              <a:rPr lang="fr-BE" dirty="0" smtClean="0"/>
              <a:t>Tombe 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5"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3361109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428</a:t>
            </a:fld>
            <a:endParaRPr lang="fr-BE" dirty="0"/>
          </a:p>
        </p:txBody>
      </p:sp>
      <p:sp>
        <p:nvSpPr>
          <p:cNvPr id="5" name="ZoneTexte 4"/>
          <p:cNvSpPr txBox="1"/>
          <p:nvPr/>
        </p:nvSpPr>
        <p:spPr>
          <a:xfrm>
            <a:off x="1389248" y="779526"/>
            <a:ext cx="4071751" cy="1200329"/>
          </a:xfrm>
          <a:prstGeom prst="rect">
            <a:avLst/>
          </a:prstGeom>
          <a:noFill/>
        </p:spPr>
        <p:txBody>
          <a:bodyPr wrap="square" rtlCol="0">
            <a:spAutoFit/>
          </a:bodyPr>
          <a:lstStyle/>
          <a:p>
            <a:r>
              <a:rPr lang="fr-BE" sz="7200" dirty="0" smtClean="0">
                <a:latin typeface="French Script MT" panose="03020402040607040605" pitchFamily="66" charset="0"/>
              </a:rPr>
              <a:t>Oscar </a:t>
            </a:r>
            <a:r>
              <a:rPr lang="fr-BE" sz="7200" dirty="0" err="1" smtClean="0">
                <a:latin typeface="French Script MT" panose="03020402040607040605" pitchFamily="66" charset="0"/>
              </a:rPr>
              <a:t>Lelarge</a:t>
            </a:r>
            <a:endParaRPr lang="fr-BE" sz="7200" dirty="0">
              <a:latin typeface="French Script MT" panose="03020402040607040605" pitchFamily="66" charset="0"/>
            </a:endParaRPr>
          </a:p>
        </p:txBody>
      </p:sp>
      <p:sp>
        <p:nvSpPr>
          <p:cNvPr id="6" name="ZoneTexte 5"/>
          <p:cNvSpPr txBox="1"/>
          <p:nvPr/>
        </p:nvSpPr>
        <p:spPr>
          <a:xfrm>
            <a:off x="1525971" y="2111533"/>
            <a:ext cx="3798303" cy="2031325"/>
          </a:xfrm>
          <a:prstGeom prst="rect">
            <a:avLst/>
          </a:prstGeom>
          <a:noFill/>
        </p:spPr>
        <p:txBody>
          <a:bodyPr wrap="square" rtlCol="0">
            <a:spAutoFit/>
          </a:bodyPr>
          <a:lstStyle/>
          <a:p>
            <a:pPr algn="ctr"/>
            <a:r>
              <a:rPr lang="fr-BE" dirty="0" smtClean="0"/>
              <a:t>Né le 20 février 1868 – 48 ans</a:t>
            </a:r>
          </a:p>
          <a:p>
            <a:pPr algn="ctr"/>
            <a:r>
              <a:rPr lang="fr-BE" dirty="0" smtClean="0"/>
              <a:t>Décédé </a:t>
            </a:r>
            <a:r>
              <a:rPr lang="fr-BE" dirty="0"/>
              <a:t>le </a:t>
            </a:r>
            <a:r>
              <a:rPr lang="fr-BE" dirty="0" smtClean="0"/>
              <a:t>7 juin 1916 </a:t>
            </a:r>
            <a:endParaRPr lang="fr-BE" dirty="0"/>
          </a:p>
          <a:p>
            <a:pPr algn="ctr"/>
            <a:r>
              <a:rPr lang="fr-BE" dirty="0" smtClean="0"/>
              <a:t>Inhumé à </a:t>
            </a:r>
            <a:r>
              <a:rPr lang="fr-BE" dirty="0" err="1" smtClean="0"/>
              <a:t>Robermont</a:t>
            </a:r>
            <a:r>
              <a:rPr lang="fr-BE" dirty="0" smtClean="0"/>
              <a:t> en 1919</a:t>
            </a:r>
            <a:endParaRPr lang="fr-BE" dirty="0"/>
          </a:p>
          <a:p>
            <a:pPr algn="ctr"/>
            <a:r>
              <a:rPr lang="fr-BE" dirty="0" smtClean="0"/>
              <a:t>Epoux de Madame </a:t>
            </a:r>
            <a:r>
              <a:rPr lang="fr-BE" dirty="0" err="1" smtClean="0"/>
              <a:t>Havelange</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5</a:t>
            </a:r>
          </a:p>
          <a:p>
            <a:pPr algn="ctr"/>
            <a:r>
              <a:rPr lang="fr-BE" dirty="0" smtClean="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5037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936721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429</a:t>
            </a:fld>
            <a:endParaRPr lang="fr-BE" dirty="0"/>
          </a:p>
        </p:txBody>
      </p:sp>
      <p:sp>
        <p:nvSpPr>
          <p:cNvPr id="5" name="ZoneTexte 4"/>
          <p:cNvSpPr txBox="1"/>
          <p:nvPr/>
        </p:nvSpPr>
        <p:spPr>
          <a:xfrm>
            <a:off x="1027200" y="784352"/>
            <a:ext cx="4180570" cy="1200329"/>
          </a:xfrm>
          <a:prstGeom prst="rect">
            <a:avLst/>
          </a:prstGeom>
          <a:noFill/>
        </p:spPr>
        <p:txBody>
          <a:bodyPr wrap="square" rtlCol="0">
            <a:spAutoFit/>
          </a:bodyPr>
          <a:lstStyle/>
          <a:p>
            <a:r>
              <a:rPr lang="fr-BE" sz="7200" dirty="0" smtClean="0">
                <a:latin typeface="French Script MT" panose="03020402040607040605" pitchFamily="66" charset="0"/>
              </a:rPr>
              <a:t>Justin </a:t>
            </a:r>
            <a:r>
              <a:rPr lang="fr-BE" sz="7200" dirty="0" err="1" smtClean="0">
                <a:latin typeface="French Script MT" panose="03020402040607040605" pitchFamily="66" charset="0"/>
              </a:rPr>
              <a:t>Lenders</a:t>
            </a:r>
            <a:endParaRPr lang="fr-BE" sz="7200" dirty="0">
              <a:latin typeface="French Script MT" panose="03020402040607040605" pitchFamily="66" charset="0"/>
            </a:endParaRPr>
          </a:p>
        </p:txBody>
      </p:sp>
      <p:sp>
        <p:nvSpPr>
          <p:cNvPr id="6" name="ZoneTexte 5"/>
          <p:cNvSpPr txBox="1"/>
          <p:nvPr/>
        </p:nvSpPr>
        <p:spPr>
          <a:xfrm>
            <a:off x="1218333" y="2111533"/>
            <a:ext cx="3798303" cy="2031325"/>
          </a:xfrm>
          <a:prstGeom prst="rect">
            <a:avLst/>
          </a:prstGeom>
          <a:noFill/>
        </p:spPr>
        <p:txBody>
          <a:bodyPr wrap="square" rtlCol="0">
            <a:spAutoFit/>
          </a:bodyPr>
          <a:lstStyle/>
          <a:p>
            <a:pPr algn="ctr"/>
            <a:r>
              <a:rPr lang="fr-BE" dirty="0" smtClean="0"/>
              <a:t>Né le 5 mars 1880 – 35 ans</a:t>
            </a:r>
          </a:p>
          <a:p>
            <a:pPr algn="ctr"/>
            <a:r>
              <a:rPr lang="fr-BE" dirty="0" smtClean="0"/>
              <a:t>Décédé </a:t>
            </a:r>
            <a:r>
              <a:rPr lang="fr-BE" dirty="0"/>
              <a:t>le </a:t>
            </a:r>
            <a:r>
              <a:rPr lang="fr-BE" dirty="0" smtClean="0"/>
              <a:t>7 juin 1915 </a:t>
            </a:r>
            <a:endParaRPr lang="fr-BE" dirty="0"/>
          </a:p>
          <a:p>
            <a:pPr algn="ctr"/>
            <a:r>
              <a:rPr lang="fr-BE" dirty="0" smtClean="0"/>
              <a:t>Inhumé à </a:t>
            </a:r>
            <a:r>
              <a:rPr lang="fr-BE" dirty="0" err="1" smtClean="0"/>
              <a:t>Robermont</a:t>
            </a:r>
            <a:r>
              <a:rPr lang="fr-BE" dirty="0" smtClean="0"/>
              <a:t> en 1919</a:t>
            </a:r>
            <a:endParaRPr lang="fr-BE" dirty="0"/>
          </a:p>
          <a:p>
            <a:pPr algn="ctr"/>
            <a:r>
              <a:rPr lang="fr-BE" dirty="0" smtClean="0"/>
              <a:t>Epoux de Madame Loos</a:t>
            </a:r>
          </a:p>
          <a:p>
            <a:pPr algn="ctr"/>
            <a:endParaRPr lang="fr-BE" dirty="0"/>
          </a:p>
          <a:p>
            <a:pPr algn="ctr"/>
            <a:r>
              <a:rPr lang="fr-BE" dirty="0" smtClean="0"/>
              <a:t>Régiment: </a:t>
            </a:r>
            <a:r>
              <a:rPr lang="fr-BE" dirty="0"/>
              <a:t>?</a:t>
            </a:r>
            <a:endParaRPr lang="fr-BE" dirty="0" smtClean="0"/>
          </a:p>
          <a:p>
            <a:pPr algn="ctr"/>
            <a:r>
              <a:rPr lang="fr-BE" dirty="0" smtClean="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5</a:t>
            </a:r>
          </a:p>
          <a:p>
            <a:pPr algn="ctr"/>
            <a:r>
              <a:rPr lang="fr-BE" dirty="0" smtClean="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2738"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443728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43</a:t>
            </a:fld>
            <a:endParaRPr lang="fr-BE" dirty="0"/>
          </a:p>
        </p:txBody>
      </p:sp>
      <p:sp>
        <p:nvSpPr>
          <p:cNvPr id="5" name="ZoneTexte 4"/>
          <p:cNvSpPr txBox="1"/>
          <p:nvPr/>
        </p:nvSpPr>
        <p:spPr>
          <a:xfrm>
            <a:off x="1081488" y="779526"/>
            <a:ext cx="4612345" cy="1200329"/>
          </a:xfrm>
          <a:prstGeom prst="rect">
            <a:avLst/>
          </a:prstGeom>
          <a:noFill/>
        </p:spPr>
        <p:txBody>
          <a:bodyPr wrap="square" rtlCol="0">
            <a:spAutoFit/>
          </a:bodyPr>
          <a:lstStyle/>
          <a:p>
            <a:r>
              <a:rPr lang="fr-BE" sz="7200" dirty="0" smtClean="0">
                <a:latin typeface="French Script MT" panose="03020402040607040605" pitchFamily="66" charset="0"/>
              </a:rPr>
              <a:t>Auguste Martin</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70 ans</a:t>
            </a:r>
          </a:p>
          <a:p>
            <a:pPr algn="ctr"/>
            <a:r>
              <a:rPr lang="fr-BE" dirty="0" smtClean="0"/>
              <a:t>Décédé le ?</a:t>
            </a:r>
          </a:p>
          <a:p>
            <a:pPr algn="ctr"/>
            <a:r>
              <a:rPr lang="fr-BE" dirty="0" smtClean="0"/>
              <a:t>Inhumé le 10 octobre 1947</a:t>
            </a:r>
          </a:p>
          <a:p>
            <a:pPr algn="ctr"/>
            <a:r>
              <a:rPr lang="fr-BE" dirty="0" smtClean="0"/>
              <a:t>Célibataire</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a:t>
            </a:r>
          </a:p>
          <a:p>
            <a:pPr algn="ctr"/>
            <a:r>
              <a:rPr lang="fr-BE" dirty="0" smtClean="0"/>
              <a:t>Tombe 57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863279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430</a:t>
            </a:fld>
            <a:endParaRPr lang="fr-BE" dirty="0"/>
          </a:p>
        </p:txBody>
      </p:sp>
      <p:sp>
        <p:nvSpPr>
          <p:cNvPr id="5" name="ZoneTexte 4"/>
          <p:cNvSpPr txBox="1"/>
          <p:nvPr/>
        </p:nvSpPr>
        <p:spPr>
          <a:xfrm>
            <a:off x="734970" y="671930"/>
            <a:ext cx="4854240" cy="1200329"/>
          </a:xfrm>
          <a:prstGeom prst="rect">
            <a:avLst/>
          </a:prstGeom>
          <a:noFill/>
        </p:spPr>
        <p:txBody>
          <a:bodyPr wrap="square" rtlCol="0">
            <a:spAutoFit/>
          </a:bodyPr>
          <a:lstStyle/>
          <a:p>
            <a:r>
              <a:rPr lang="fr-BE" sz="7200" dirty="0" smtClean="0">
                <a:latin typeface="French Script MT" panose="03020402040607040605" pitchFamily="66" charset="0"/>
              </a:rPr>
              <a:t>Joseph Montfort</a:t>
            </a:r>
            <a:endParaRPr lang="fr-BE" sz="7200" dirty="0">
              <a:latin typeface="French Script MT" panose="03020402040607040605" pitchFamily="66" charset="0"/>
            </a:endParaRPr>
          </a:p>
        </p:txBody>
      </p:sp>
      <p:sp>
        <p:nvSpPr>
          <p:cNvPr id="6" name="ZoneTexte 5"/>
          <p:cNvSpPr txBox="1"/>
          <p:nvPr/>
        </p:nvSpPr>
        <p:spPr>
          <a:xfrm>
            <a:off x="1262940" y="2111533"/>
            <a:ext cx="3798303" cy="2031325"/>
          </a:xfrm>
          <a:prstGeom prst="rect">
            <a:avLst/>
          </a:prstGeom>
          <a:noFill/>
        </p:spPr>
        <p:txBody>
          <a:bodyPr wrap="square" rtlCol="0">
            <a:spAutoFit/>
          </a:bodyPr>
          <a:lstStyle/>
          <a:p>
            <a:pPr algn="ctr"/>
            <a:r>
              <a:rPr lang="fr-BE" dirty="0" smtClean="0"/>
              <a:t>Né le 27 septembre 1896 – 20 ans</a:t>
            </a:r>
          </a:p>
          <a:p>
            <a:pPr algn="ctr"/>
            <a:r>
              <a:rPr lang="fr-BE" dirty="0" smtClean="0"/>
              <a:t>Décédé </a:t>
            </a:r>
            <a:r>
              <a:rPr lang="fr-BE" dirty="0"/>
              <a:t>le </a:t>
            </a:r>
            <a:r>
              <a:rPr lang="fr-BE" dirty="0" smtClean="0"/>
              <a:t>8 mars 1917 </a:t>
            </a:r>
            <a:endParaRPr lang="fr-BE" dirty="0"/>
          </a:p>
          <a:p>
            <a:pPr algn="ctr"/>
            <a:r>
              <a:rPr lang="fr-BE" dirty="0" smtClean="0"/>
              <a:t>Inhumé à </a:t>
            </a:r>
            <a:r>
              <a:rPr lang="fr-BE" dirty="0" err="1" smtClean="0"/>
              <a:t>Robermont</a:t>
            </a:r>
            <a:r>
              <a:rPr lang="fr-BE" dirty="0" smtClean="0"/>
              <a:t> en 1919</a:t>
            </a:r>
            <a:endParaRPr lang="fr-BE" dirty="0"/>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5</a:t>
            </a:r>
          </a:p>
          <a:p>
            <a:pPr algn="ctr"/>
            <a:r>
              <a:rPr lang="fr-BE" dirty="0" smtClean="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5"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388082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431</a:t>
            </a:fld>
            <a:endParaRPr lang="fr-BE" dirty="0"/>
          </a:p>
        </p:txBody>
      </p:sp>
      <p:sp>
        <p:nvSpPr>
          <p:cNvPr id="5" name="ZoneTexte 4"/>
          <p:cNvSpPr txBox="1"/>
          <p:nvPr/>
        </p:nvSpPr>
        <p:spPr>
          <a:xfrm>
            <a:off x="1027200" y="784352"/>
            <a:ext cx="4713200" cy="1200329"/>
          </a:xfrm>
          <a:prstGeom prst="rect">
            <a:avLst/>
          </a:prstGeom>
          <a:noFill/>
        </p:spPr>
        <p:txBody>
          <a:bodyPr wrap="square" rtlCol="0">
            <a:spAutoFit/>
          </a:bodyPr>
          <a:lstStyle/>
          <a:p>
            <a:r>
              <a:rPr lang="fr-BE" sz="7200" dirty="0" smtClean="0">
                <a:latin typeface="French Script MT" panose="03020402040607040605" pitchFamily="66" charset="0"/>
              </a:rPr>
              <a:t>François </a:t>
            </a:r>
            <a:r>
              <a:rPr lang="fr-BE" sz="7200" dirty="0" err="1" smtClean="0">
                <a:latin typeface="French Script MT" panose="03020402040607040605" pitchFamily="66" charset="0"/>
              </a:rPr>
              <a:t>Paquay</a:t>
            </a:r>
            <a:endParaRPr lang="fr-BE" sz="7200" dirty="0">
              <a:latin typeface="French Script MT" panose="03020402040607040605" pitchFamily="66" charset="0"/>
            </a:endParaRPr>
          </a:p>
        </p:txBody>
      </p:sp>
      <p:sp>
        <p:nvSpPr>
          <p:cNvPr id="6" name="ZoneTexte 5"/>
          <p:cNvSpPr txBox="1"/>
          <p:nvPr/>
        </p:nvSpPr>
        <p:spPr>
          <a:xfrm>
            <a:off x="1484648" y="2111533"/>
            <a:ext cx="3798303" cy="2031325"/>
          </a:xfrm>
          <a:prstGeom prst="rect">
            <a:avLst/>
          </a:prstGeom>
          <a:noFill/>
        </p:spPr>
        <p:txBody>
          <a:bodyPr wrap="square" rtlCol="0">
            <a:spAutoFit/>
          </a:bodyPr>
          <a:lstStyle/>
          <a:p>
            <a:pPr algn="ctr"/>
            <a:r>
              <a:rPr lang="fr-BE" dirty="0" smtClean="0"/>
              <a:t>Né 18 juillet 1871 – 44 ans</a:t>
            </a:r>
          </a:p>
          <a:p>
            <a:pPr algn="ctr"/>
            <a:r>
              <a:rPr lang="fr-BE" dirty="0" smtClean="0"/>
              <a:t>Décédé </a:t>
            </a:r>
            <a:r>
              <a:rPr lang="fr-BE" dirty="0"/>
              <a:t>le </a:t>
            </a:r>
            <a:r>
              <a:rPr lang="fr-BE" dirty="0" smtClean="0"/>
              <a:t>18 octobre 1915 </a:t>
            </a:r>
            <a:endParaRPr lang="fr-BE" dirty="0"/>
          </a:p>
          <a:p>
            <a:pPr algn="ctr"/>
            <a:r>
              <a:rPr lang="fr-BE" dirty="0" smtClean="0"/>
              <a:t>Inhumé à </a:t>
            </a:r>
            <a:r>
              <a:rPr lang="fr-BE" dirty="0" err="1" smtClean="0"/>
              <a:t>Robermont</a:t>
            </a:r>
            <a:r>
              <a:rPr lang="fr-BE" dirty="0" smtClean="0"/>
              <a:t> en 1919</a:t>
            </a:r>
            <a:endParaRPr lang="fr-BE" dirty="0"/>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5</a:t>
            </a:r>
          </a:p>
          <a:p>
            <a:pPr algn="ctr"/>
            <a:r>
              <a:rPr lang="fr-BE" dirty="0" smtClean="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905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612475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432</a:t>
            </a:fld>
            <a:endParaRPr lang="fr-BE" dirty="0"/>
          </a:p>
        </p:txBody>
      </p:sp>
      <p:sp>
        <p:nvSpPr>
          <p:cNvPr id="5" name="ZoneTexte 4"/>
          <p:cNvSpPr txBox="1"/>
          <p:nvPr/>
        </p:nvSpPr>
        <p:spPr>
          <a:xfrm>
            <a:off x="1389248" y="779526"/>
            <a:ext cx="4020951" cy="1200329"/>
          </a:xfrm>
          <a:prstGeom prst="rect">
            <a:avLst/>
          </a:prstGeom>
          <a:noFill/>
        </p:spPr>
        <p:txBody>
          <a:bodyPr wrap="square" rtlCol="0">
            <a:spAutoFit/>
          </a:bodyPr>
          <a:lstStyle/>
          <a:p>
            <a:r>
              <a:rPr lang="fr-BE" sz="7200" dirty="0" smtClean="0">
                <a:latin typeface="French Script MT" panose="03020402040607040605" pitchFamily="66" charset="0"/>
              </a:rPr>
              <a:t>Emile </a:t>
            </a:r>
            <a:r>
              <a:rPr lang="fr-BE" sz="7200" dirty="0" err="1" smtClean="0">
                <a:latin typeface="French Script MT" panose="03020402040607040605" pitchFamily="66" charset="0"/>
              </a:rPr>
              <a:t>Raisier</a:t>
            </a:r>
            <a:endParaRPr lang="fr-BE" sz="7200" dirty="0">
              <a:latin typeface="French Script MT" panose="03020402040607040605" pitchFamily="66" charset="0"/>
            </a:endParaRPr>
          </a:p>
        </p:txBody>
      </p:sp>
      <p:sp>
        <p:nvSpPr>
          <p:cNvPr id="6" name="ZoneTexte 5"/>
          <p:cNvSpPr txBox="1"/>
          <p:nvPr/>
        </p:nvSpPr>
        <p:spPr>
          <a:xfrm>
            <a:off x="1500571" y="2111533"/>
            <a:ext cx="3798303" cy="2031325"/>
          </a:xfrm>
          <a:prstGeom prst="rect">
            <a:avLst/>
          </a:prstGeom>
          <a:noFill/>
        </p:spPr>
        <p:txBody>
          <a:bodyPr wrap="square" rtlCol="0">
            <a:spAutoFit/>
          </a:bodyPr>
          <a:lstStyle/>
          <a:p>
            <a:pPr algn="ctr"/>
            <a:r>
              <a:rPr lang="fr-BE" dirty="0" smtClean="0"/>
              <a:t>Né le 26 février 1872 – 43 ans</a:t>
            </a:r>
          </a:p>
          <a:p>
            <a:pPr algn="ctr"/>
            <a:r>
              <a:rPr lang="fr-BE" dirty="0" smtClean="0"/>
              <a:t>Décédé </a:t>
            </a:r>
            <a:r>
              <a:rPr lang="fr-BE" dirty="0"/>
              <a:t>le </a:t>
            </a:r>
            <a:r>
              <a:rPr lang="fr-BE" dirty="0" smtClean="0"/>
              <a:t>7 juin 1915</a:t>
            </a:r>
            <a:endParaRPr lang="fr-BE" dirty="0"/>
          </a:p>
          <a:p>
            <a:pPr algn="ctr"/>
            <a:r>
              <a:rPr lang="fr-BE" dirty="0" smtClean="0"/>
              <a:t>Inhumé à </a:t>
            </a:r>
            <a:r>
              <a:rPr lang="fr-BE" dirty="0" err="1" smtClean="0"/>
              <a:t>Robermont</a:t>
            </a:r>
            <a:r>
              <a:rPr lang="fr-BE" dirty="0" smtClean="0"/>
              <a:t> en 1921</a:t>
            </a:r>
            <a:endParaRPr lang="fr-BE" dirty="0"/>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Fusillé</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5</a:t>
            </a:r>
          </a:p>
          <a:p>
            <a:pPr algn="ctr"/>
            <a:r>
              <a:rPr lang="fr-BE" dirty="0" smtClean="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2497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951345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433</a:t>
            </a:fld>
            <a:endParaRPr lang="fr-BE" dirty="0"/>
          </a:p>
        </p:txBody>
      </p:sp>
      <p:sp>
        <p:nvSpPr>
          <p:cNvPr id="5" name="ZoneTexte 4"/>
          <p:cNvSpPr txBox="1"/>
          <p:nvPr/>
        </p:nvSpPr>
        <p:spPr>
          <a:xfrm>
            <a:off x="911560" y="779526"/>
            <a:ext cx="4149683" cy="1200329"/>
          </a:xfrm>
          <a:prstGeom prst="rect">
            <a:avLst/>
          </a:prstGeom>
          <a:noFill/>
        </p:spPr>
        <p:txBody>
          <a:bodyPr wrap="square" rtlCol="0">
            <a:spAutoFit/>
          </a:bodyPr>
          <a:lstStyle/>
          <a:p>
            <a:r>
              <a:rPr lang="fr-BE" sz="7200" dirty="0" smtClean="0">
                <a:latin typeface="French Script MT" panose="03020402040607040605" pitchFamily="66" charset="0"/>
              </a:rPr>
              <a:t>Adrien Richter</a:t>
            </a:r>
            <a:endParaRPr lang="fr-BE" sz="7200" dirty="0">
              <a:latin typeface="French Script MT" panose="03020402040607040605" pitchFamily="66" charset="0"/>
            </a:endParaRPr>
          </a:p>
        </p:txBody>
      </p:sp>
      <p:sp>
        <p:nvSpPr>
          <p:cNvPr id="6" name="ZoneTexte 5"/>
          <p:cNvSpPr txBox="1"/>
          <p:nvPr/>
        </p:nvSpPr>
        <p:spPr>
          <a:xfrm>
            <a:off x="1262940" y="2111533"/>
            <a:ext cx="3798303" cy="2031325"/>
          </a:xfrm>
          <a:prstGeom prst="rect">
            <a:avLst/>
          </a:prstGeom>
          <a:noFill/>
        </p:spPr>
        <p:txBody>
          <a:bodyPr wrap="square" rtlCol="0">
            <a:spAutoFit/>
          </a:bodyPr>
          <a:lstStyle/>
          <a:p>
            <a:pPr algn="ctr"/>
            <a:r>
              <a:rPr lang="fr-BE" dirty="0" smtClean="0"/>
              <a:t>Né le 1 août 1883 – </a:t>
            </a:r>
            <a:r>
              <a:rPr lang="fr-BE" dirty="0"/>
              <a:t>3</a:t>
            </a:r>
            <a:r>
              <a:rPr lang="fr-BE" dirty="0" smtClean="0"/>
              <a:t>4 ans</a:t>
            </a:r>
          </a:p>
          <a:p>
            <a:pPr algn="ctr"/>
            <a:r>
              <a:rPr lang="fr-BE" dirty="0" smtClean="0"/>
              <a:t>Décédé </a:t>
            </a:r>
            <a:r>
              <a:rPr lang="fr-BE" dirty="0"/>
              <a:t>le </a:t>
            </a:r>
            <a:r>
              <a:rPr lang="fr-BE" dirty="0" smtClean="0"/>
              <a:t>4 septembre 1917 </a:t>
            </a:r>
            <a:endParaRPr lang="fr-BE" dirty="0"/>
          </a:p>
          <a:p>
            <a:pPr algn="ctr"/>
            <a:r>
              <a:rPr lang="fr-BE" dirty="0" smtClean="0"/>
              <a:t>Inhumé à </a:t>
            </a:r>
            <a:r>
              <a:rPr lang="fr-BE" dirty="0" err="1" smtClean="0"/>
              <a:t>Robermont</a:t>
            </a:r>
            <a:r>
              <a:rPr lang="fr-BE" dirty="0" smtClean="0"/>
              <a:t> en 1919</a:t>
            </a:r>
            <a:endParaRPr lang="fr-BE" dirty="0"/>
          </a:p>
          <a:p>
            <a:pPr algn="ctr"/>
            <a:r>
              <a:rPr lang="fr-BE" dirty="0" smtClean="0"/>
              <a:t>Epoux de Madame </a:t>
            </a:r>
            <a:r>
              <a:rPr lang="fr-BE" dirty="0" err="1" smtClean="0"/>
              <a:t>Devillers</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5</a:t>
            </a:r>
          </a:p>
          <a:p>
            <a:pPr algn="ctr"/>
            <a:r>
              <a:rPr lang="fr-BE" dirty="0" smtClean="0"/>
              <a:t>Tombe 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5"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6995772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434</a:t>
            </a:fld>
            <a:endParaRPr lang="fr-BE" dirty="0"/>
          </a:p>
        </p:txBody>
      </p:sp>
      <p:sp>
        <p:nvSpPr>
          <p:cNvPr id="5" name="ZoneTexte 4"/>
          <p:cNvSpPr txBox="1"/>
          <p:nvPr/>
        </p:nvSpPr>
        <p:spPr>
          <a:xfrm>
            <a:off x="1636798" y="784352"/>
            <a:ext cx="3494000" cy="1200329"/>
          </a:xfrm>
          <a:prstGeom prst="rect">
            <a:avLst/>
          </a:prstGeom>
          <a:noFill/>
        </p:spPr>
        <p:txBody>
          <a:bodyPr wrap="square" rtlCol="0">
            <a:spAutoFit/>
          </a:bodyPr>
          <a:lstStyle/>
          <a:p>
            <a:r>
              <a:rPr lang="fr-BE" sz="7200" dirty="0" smtClean="0">
                <a:latin typeface="French Script MT" panose="03020402040607040605" pitchFamily="66" charset="0"/>
              </a:rPr>
              <a:t>Oscar Sacré</a:t>
            </a:r>
            <a:endParaRPr lang="fr-BE" sz="7200" dirty="0">
              <a:latin typeface="French Script MT" panose="03020402040607040605" pitchFamily="66" charset="0"/>
            </a:endParaRPr>
          </a:p>
        </p:txBody>
      </p:sp>
      <p:sp>
        <p:nvSpPr>
          <p:cNvPr id="6" name="ZoneTexte 5"/>
          <p:cNvSpPr txBox="1"/>
          <p:nvPr/>
        </p:nvSpPr>
        <p:spPr>
          <a:xfrm>
            <a:off x="1484648" y="2111533"/>
            <a:ext cx="3798303" cy="2031325"/>
          </a:xfrm>
          <a:prstGeom prst="rect">
            <a:avLst/>
          </a:prstGeom>
          <a:noFill/>
        </p:spPr>
        <p:txBody>
          <a:bodyPr wrap="square" rtlCol="0">
            <a:spAutoFit/>
          </a:bodyPr>
          <a:lstStyle/>
          <a:p>
            <a:pPr algn="ctr"/>
            <a:r>
              <a:rPr lang="fr-BE" dirty="0" smtClean="0"/>
              <a:t>Né le 2 août 1888 – </a:t>
            </a:r>
            <a:r>
              <a:rPr lang="fr-BE" dirty="0"/>
              <a:t>2</a:t>
            </a:r>
            <a:r>
              <a:rPr lang="fr-BE" dirty="0" smtClean="0"/>
              <a:t>7 ans</a:t>
            </a:r>
          </a:p>
          <a:p>
            <a:pPr algn="ctr"/>
            <a:r>
              <a:rPr lang="fr-BE" dirty="0" smtClean="0"/>
              <a:t>Décédé </a:t>
            </a:r>
            <a:r>
              <a:rPr lang="fr-BE" dirty="0"/>
              <a:t>le </a:t>
            </a:r>
            <a:r>
              <a:rPr lang="fr-BE" dirty="0" smtClean="0"/>
              <a:t>28 octobre 1915 </a:t>
            </a:r>
            <a:endParaRPr lang="fr-BE" dirty="0"/>
          </a:p>
          <a:p>
            <a:pPr algn="ctr"/>
            <a:r>
              <a:rPr lang="fr-BE" dirty="0" smtClean="0"/>
              <a:t>Inhumé à </a:t>
            </a:r>
            <a:r>
              <a:rPr lang="fr-BE" dirty="0" err="1" smtClean="0"/>
              <a:t>Robermont</a:t>
            </a:r>
            <a:r>
              <a:rPr lang="fr-BE" dirty="0" smtClean="0"/>
              <a:t> en 1919</a:t>
            </a:r>
            <a:endParaRPr lang="fr-BE" dirty="0"/>
          </a:p>
          <a:p>
            <a:pPr algn="ctr"/>
            <a:r>
              <a:rPr lang="fr-BE" dirty="0" smtClean="0"/>
              <a:t>Célibataire</a:t>
            </a:r>
          </a:p>
          <a:p>
            <a:pPr algn="ctr"/>
            <a:endParaRPr lang="fr-BE" dirty="0"/>
          </a:p>
          <a:p>
            <a:pPr algn="ctr"/>
            <a:r>
              <a:rPr lang="fr-BE" dirty="0" smtClean="0"/>
              <a:t>Régiment: </a:t>
            </a:r>
            <a:r>
              <a:rPr lang="fr-BE" dirty="0"/>
              <a:t>?</a:t>
            </a:r>
            <a:endParaRPr lang="fr-BE" dirty="0" smtClean="0"/>
          </a:p>
          <a:p>
            <a:pPr algn="ctr"/>
            <a:r>
              <a:rPr lang="fr-BE" dirty="0" smtClean="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5</a:t>
            </a:r>
          </a:p>
          <a:p>
            <a:pPr algn="ctr"/>
            <a:r>
              <a:rPr lang="fr-BE" dirty="0" smtClean="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905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4748888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435</a:t>
            </a:fld>
            <a:endParaRPr lang="fr-BE" dirty="0"/>
          </a:p>
        </p:txBody>
      </p:sp>
      <p:sp>
        <p:nvSpPr>
          <p:cNvPr id="5" name="ZoneTexte 4"/>
          <p:cNvSpPr txBox="1"/>
          <p:nvPr/>
        </p:nvSpPr>
        <p:spPr>
          <a:xfrm>
            <a:off x="452975" y="701834"/>
            <a:ext cx="5418235" cy="1200329"/>
          </a:xfrm>
          <a:prstGeom prst="rect">
            <a:avLst/>
          </a:prstGeom>
          <a:noFill/>
        </p:spPr>
        <p:txBody>
          <a:bodyPr wrap="square" rtlCol="0">
            <a:spAutoFit/>
          </a:bodyPr>
          <a:lstStyle/>
          <a:p>
            <a:r>
              <a:rPr lang="fr-BE" sz="7200" dirty="0" smtClean="0">
                <a:latin typeface="French Script MT" panose="03020402040607040605" pitchFamily="66" charset="0"/>
              </a:rPr>
              <a:t>Félix </a:t>
            </a:r>
            <a:r>
              <a:rPr lang="fr-BE" sz="7200" dirty="0" err="1" smtClean="0">
                <a:latin typeface="French Script MT" panose="03020402040607040605" pitchFamily="66" charset="0"/>
              </a:rPr>
              <a:t>Vandersnoeck</a:t>
            </a:r>
            <a:endParaRPr lang="fr-BE" sz="7200" dirty="0">
              <a:latin typeface="French Script MT" panose="03020402040607040605" pitchFamily="66" charset="0"/>
            </a:endParaRPr>
          </a:p>
        </p:txBody>
      </p:sp>
      <p:sp>
        <p:nvSpPr>
          <p:cNvPr id="6" name="ZoneTexte 5"/>
          <p:cNvSpPr txBox="1"/>
          <p:nvPr/>
        </p:nvSpPr>
        <p:spPr>
          <a:xfrm>
            <a:off x="1262940" y="2111533"/>
            <a:ext cx="3798303" cy="2031325"/>
          </a:xfrm>
          <a:prstGeom prst="rect">
            <a:avLst/>
          </a:prstGeom>
          <a:noFill/>
        </p:spPr>
        <p:txBody>
          <a:bodyPr wrap="square" rtlCol="0">
            <a:spAutoFit/>
          </a:bodyPr>
          <a:lstStyle/>
          <a:p>
            <a:pPr algn="ctr"/>
            <a:r>
              <a:rPr lang="fr-BE" dirty="0" smtClean="0"/>
              <a:t>Né en 1881 – 36 ans</a:t>
            </a:r>
          </a:p>
          <a:p>
            <a:pPr algn="ctr"/>
            <a:r>
              <a:rPr lang="fr-BE" dirty="0" smtClean="0"/>
              <a:t>Décédé </a:t>
            </a:r>
            <a:r>
              <a:rPr lang="fr-BE" dirty="0"/>
              <a:t>le </a:t>
            </a:r>
            <a:r>
              <a:rPr lang="fr-BE" dirty="0" smtClean="0"/>
              <a:t>28 octobre 1915 </a:t>
            </a:r>
            <a:endParaRPr lang="fr-BE" dirty="0"/>
          </a:p>
          <a:p>
            <a:pPr algn="ctr"/>
            <a:r>
              <a:rPr lang="fr-BE" dirty="0" smtClean="0"/>
              <a:t>Inhumé à </a:t>
            </a:r>
            <a:r>
              <a:rPr lang="fr-BE" dirty="0" err="1" smtClean="0"/>
              <a:t>Robermont</a:t>
            </a:r>
            <a:r>
              <a:rPr lang="fr-BE" dirty="0" smtClean="0"/>
              <a:t> en 1919</a:t>
            </a:r>
            <a:endParaRPr lang="fr-BE" dirty="0"/>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5</a:t>
            </a:r>
          </a:p>
          <a:p>
            <a:pPr algn="ctr"/>
            <a:r>
              <a:rPr lang="fr-BE" dirty="0" smtClean="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5"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666191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436</a:t>
            </a:fld>
            <a:endParaRPr lang="fr-BE" dirty="0"/>
          </a:p>
        </p:txBody>
      </p:sp>
      <p:sp>
        <p:nvSpPr>
          <p:cNvPr id="5" name="ZoneTexte 4"/>
          <p:cNvSpPr txBox="1"/>
          <p:nvPr/>
        </p:nvSpPr>
        <p:spPr>
          <a:xfrm>
            <a:off x="574468" y="779526"/>
            <a:ext cx="6080650" cy="1200329"/>
          </a:xfrm>
          <a:prstGeom prst="rect">
            <a:avLst/>
          </a:prstGeom>
          <a:noFill/>
        </p:spPr>
        <p:txBody>
          <a:bodyPr wrap="square" rtlCol="0">
            <a:spAutoFit/>
          </a:bodyPr>
          <a:lstStyle/>
          <a:p>
            <a:r>
              <a:rPr lang="fr-BE" sz="7200" dirty="0" smtClean="0">
                <a:latin typeface="French Script MT" panose="03020402040607040605" pitchFamily="66" charset="0"/>
              </a:rPr>
              <a:t>Lucien Van </a:t>
            </a:r>
            <a:r>
              <a:rPr lang="fr-BE" sz="7200" dirty="0" err="1" smtClean="0">
                <a:latin typeface="French Script MT" panose="03020402040607040605" pitchFamily="66" charset="0"/>
              </a:rPr>
              <a:t>Hoefelen</a:t>
            </a:r>
            <a:endParaRPr lang="fr-BE" sz="7200" dirty="0">
              <a:latin typeface="French Script MT" panose="03020402040607040605" pitchFamily="66" charset="0"/>
            </a:endParaRPr>
          </a:p>
        </p:txBody>
      </p:sp>
      <p:sp>
        <p:nvSpPr>
          <p:cNvPr id="6" name="ZoneTexte 5"/>
          <p:cNvSpPr txBox="1"/>
          <p:nvPr/>
        </p:nvSpPr>
        <p:spPr>
          <a:xfrm>
            <a:off x="1715641" y="2111533"/>
            <a:ext cx="3798303" cy="2031325"/>
          </a:xfrm>
          <a:prstGeom prst="rect">
            <a:avLst/>
          </a:prstGeom>
          <a:noFill/>
        </p:spPr>
        <p:txBody>
          <a:bodyPr wrap="square" rtlCol="0">
            <a:spAutoFit/>
          </a:bodyPr>
          <a:lstStyle/>
          <a:p>
            <a:pPr algn="ctr"/>
            <a:r>
              <a:rPr lang="fr-BE" dirty="0" smtClean="0"/>
              <a:t>Né en 1873 – 45 ans</a:t>
            </a:r>
          </a:p>
          <a:p>
            <a:pPr algn="ctr"/>
            <a:r>
              <a:rPr lang="fr-BE" dirty="0" smtClean="0"/>
              <a:t>Décédé </a:t>
            </a:r>
            <a:r>
              <a:rPr lang="fr-BE" dirty="0"/>
              <a:t>le 16 décembre 1918 </a:t>
            </a:r>
          </a:p>
          <a:p>
            <a:pPr algn="ctr"/>
            <a:r>
              <a:rPr lang="fr-BE" dirty="0" smtClean="0"/>
              <a:t>Inhumé à </a:t>
            </a:r>
            <a:r>
              <a:rPr lang="fr-BE" dirty="0" err="1" smtClean="0"/>
              <a:t>Robermont</a:t>
            </a:r>
            <a:r>
              <a:rPr lang="fr-BE" dirty="0" smtClean="0"/>
              <a:t> en 1919</a:t>
            </a:r>
            <a:endParaRPr lang="fr-BE" dirty="0"/>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5</a:t>
            </a:r>
          </a:p>
          <a:p>
            <a:pPr algn="ctr"/>
            <a:r>
              <a:rPr lang="fr-BE" dirty="0" smtClean="0"/>
              <a:t>Tombe </a:t>
            </a:r>
            <a:r>
              <a:rPr lang="fr-BE" dirty="0"/>
              <a:t>3</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0046"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6394514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437</a:t>
            </a:fld>
            <a:endParaRPr lang="fr-BE" dirty="0"/>
          </a:p>
        </p:txBody>
      </p:sp>
      <p:sp>
        <p:nvSpPr>
          <p:cNvPr id="5" name="ZoneTexte 4"/>
          <p:cNvSpPr txBox="1"/>
          <p:nvPr/>
        </p:nvSpPr>
        <p:spPr>
          <a:xfrm>
            <a:off x="911560" y="779526"/>
            <a:ext cx="4501059" cy="1200329"/>
          </a:xfrm>
          <a:prstGeom prst="rect">
            <a:avLst/>
          </a:prstGeom>
          <a:noFill/>
        </p:spPr>
        <p:txBody>
          <a:bodyPr wrap="square" rtlCol="0">
            <a:spAutoFit/>
          </a:bodyPr>
          <a:lstStyle/>
          <a:p>
            <a:r>
              <a:rPr lang="fr-BE" sz="7200" dirty="0" smtClean="0">
                <a:latin typeface="French Script MT" panose="03020402040607040605" pitchFamily="66" charset="0"/>
              </a:rPr>
              <a:t>Henri </a:t>
            </a:r>
            <a:r>
              <a:rPr lang="fr-BE" sz="7200" dirty="0" err="1" smtClean="0">
                <a:latin typeface="French Script MT" panose="03020402040607040605" pitchFamily="66" charset="0"/>
              </a:rPr>
              <a:t>Wathelet</a:t>
            </a:r>
            <a:endParaRPr lang="fr-BE" sz="7200" dirty="0">
              <a:latin typeface="French Script MT" panose="03020402040607040605" pitchFamily="66" charset="0"/>
            </a:endParaRPr>
          </a:p>
        </p:txBody>
      </p:sp>
      <p:sp>
        <p:nvSpPr>
          <p:cNvPr id="6" name="ZoneTexte 5"/>
          <p:cNvSpPr txBox="1"/>
          <p:nvPr/>
        </p:nvSpPr>
        <p:spPr>
          <a:xfrm>
            <a:off x="1262940" y="2111533"/>
            <a:ext cx="3798303" cy="2031325"/>
          </a:xfrm>
          <a:prstGeom prst="rect">
            <a:avLst/>
          </a:prstGeom>
          <a:noFill/>
        </p:spPr>
        <p:txBody>
          <a:bodyPr wrap="square" rtlCol="0">
            <a:spAutoFit/>
          </a:bodyPr>
          <a:lstStyle/>
          <a:p>
            <a:pPr algn="ctr"/>
            <a:r>
              <a:rPr lang="fr-BE" dirty="0" smtClean="0"/>
              <a:t>Né le 14 octobre 1893 – 23 ans</a:t>
            </a:r>
          </a:p>
          <a:p>
            <a:pPr algn="ctr"/>
            <a:r>
              <a:rPr lang="fr-BE" dirty="0" smtClean="0"/>
              <a:t>Décédé </a:t>
            </a:r>
            <a:r>
              <a:rPr lang="fr-BE" dirty="0"/>
              <a:t>le </a:t>
            </a:r>
            <a:r>
              <a:rPr lang="fr-BE" dirty="0" smtClean="0"/>
              <a:t>4 septembre 1917 </a:t>
            </a:r>
            <a:endParaRPr lang="fr-BE" dirty="0"/>
          </a:p>
          <a:p>
            <a:pPr algn="ctr"/>
            <a:r>
              <a:rPr lang="fr-BE" dirty="0" smtClean="0"/>
              <a:t>Inhumé à </a:t>
            </a:r>
            <a:r>
              <a:rPr lang="fr-BE" dirty="0" err="1" smtClean="0"/>
              <a:t>Robermont</a:t>
            </a:r>
            <a:r>
              <a:rPr lang="fr-BE" dirty="0" smtClean="0"/>
              <a:t> en 1919</a:t>
            </a:r>
            <a:endParaRPr lang="fr-BE" dirty="0"/>
          </a:p>
          <a:p>
            <a:pPr algn="ctr"/>
            <a:r>
              <a:rPr lang="fr-BE" dirty="0" smtClean="0"/>
              <a:t>Epoux de Madame </a:t>
            </a:r>
            <a:r>
              <a:rPr lang="fr-BE" dirty="0" err="1" smtClean="0"/>
              <a:t>Stevart</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5</a:t>
            </a:r>
          </a:p>
          <a:p>
            <a:pPr algn="ctr"/>
            <a:r>
              <a:rPr lang="fr-BE" dirty="0" smtClean="0"/>
              <a:t>Tombe 35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5"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7216303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438</a:t>
            </a:fld>
            <a:endParaRPr lang="fr-BE" dirty="0"/>
          </a:p>
        </p:txBody>
      </p:sp>
      <p:sp>
        <p:nvSpPr>
          <p:cNvPr id="5" name="ZoneTexte 4"/>
          <p:cNvSpPr txBox="1"/>
          <p:nvPr/>
        </p:nvSpPr>
        <p:spPr>
          <a:xfrm>
            <a:off x="1123740" y="779526"/>
            <a:ext cx="4664284" cy="1200329"/>
          </a:xfrm>
          <a:prstGeom prst="rect">
            <a:avLst/>
          </a:prstGeom>
          <a:noFill/>
        </p:spPr>
        <p:txBody>
          <a:bodyPr wrap="square" rtlCol="0">
            <a:spAutoFit/>
          </a:bodyPr>
          <a:lstStyle/>
          <a:p>
            <a:r>
              <a:rPr lang="fr-BE" sz="7200" dirty="0" smtClean="0">
                <a:latin typeface="French Script MT" panose="03020402040607040605" pitchFamily="66" charset="0"/>
              </a:rPr>
              <a:t>Célestin </a:t>
            </a:r>
            <a:r>
              <a:rPr lang="fr-BE" sz="7200" dirty="0" err="1" smtClean="0">
                <a:latin typeface="French Script MT" panose="03020402040607040605" pitchFamily="66" charset="0"/>
              </a:rPr>
              <a:t>Wauters</a:t>
            </a:r>
            <a:endParaRPr lang="fr-BE" sz="7200" dirty="0">
              <a:latin typeface="French Script MT" panose="03020402040607040605" pitchFamily="66" charset="0"/>
            </a:endParaRPr>
          </a:p>
        </p:txBody>
      </p:sp>
      <p:sp>
        <p:nvSpPr>
          <p:cNvPr id="6" name="ZoneTexte 5"/>
          <p:cNvSpPr txBox="1"/>
          <p:nvPr/>
        </p:nvSpPr>
        <p:spPr>
          <a:xfrm>
            <a:off x="1556732" y="2111533"/>
            <a:ext cx="3798303" cy="2031325"/>
          </a:xfrm>
          <a:prstGeom prst="rect">
            <a:avLst/>
          </a:prstGeom>
          <a:noFill/>
        </p:spPr>
        <p:txBody>
          <a:bodyPr wrap="square" rtlCol="0">
            <a:spAutoFit/>
          </a:bodyPr>
          <a:lstStyle/>
          <a:p>
            <a:pPr algn="ctr"/>
            <a:r>
              <a:rPr lang="fr-BE" dirty="0" smtClean="0"/>
              <a:t>Né le 10 janvier 1873 – 43 ans</a:t>
            </a:r>
          </a:p>
          <a:p>
            <a:pPr algn="ctr"/>
            <a:r>
              <a:rPr lang="fr-BE" dirty="0" smtClean="0"/>
              <a:t>Décédé </a:t>
            </a:r>
            <a:r>
              <a:rPr lang="fr-BE" dirty="0"/>
              <a:t>le </a:t>
            </a:r>
            <a:r>
              <a:rPr lang="fr-BE" dirty="0" smtClean="0"/>
              <a:t>20 novembre 1916 </a:t>
            </a:r>
            <a:endParaRPr lang="fr-BE" dirty="0"/>
          </a:p>
          <a:p>
            <a:pPr algn="ctr"/>
            <a:r>
              <a:rPr lang="fr-BE" dirty="0" smtClean="0"/>
              <a:t>Inhumé à </a:t>
            </a:r>
            <a:r>
              <a:rPr lang="fr-BE" dirty="0" err="1" smtClean="0"/>
              <a:t>Robermont</a:t>
            </a:r>
            <a:r>
              <a:rPr lang="fr-BE" dirty="0" smtClean="0"/>
              <a:t> en 1919</a:t>
            </a:r>
            <a:endParaRPr lang="fr-BE" dirty="0"/>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Fusillé à Hasselt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5</a:t>
            </a:r>
          </a:p>
          <a:p>
            <a:pPr algn="ctr"/>
            <a:r>
              <a:rPr lang="fr-BE" dirty="0" smtClean="0"/>
              <a:t>Tombe 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81137" y="455501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1653450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439</a:t>
            </a:fld>
            <a:endParaRPr lang="fr-BE" dirty="0"/>
          </a:p>
        </p:txBody>
      </p:sp>
      <p:sp>
        <p:nvSpPr>
          <p:cNvPr id="5" name="ZoneTexte 4"/>
          <p:cNvSpPr txBox="1"/>
          <p:nvPr/>
        </p:nvSpPr>
        <p:spPr>
          <a:xfrm>
            <a:off x="806331" y="682816"/>
            <a:ext cx="4711518" cy="1200329"/>
          </a:xfrm>
          <a:prstGeom prst="rect">
            <a:avLst/>
          </a:prstGeom>
          <a:noFill/>
        </p:spPr>
        <p:txBody>
          <a:bodyPr wrap="square" rtlCol="0">
            <a:spAutoFit/>
          </a:bodyPr>
          <a:lstStyle/>
          <a:p>
            <a:r>
              <a:rPr lang="fr-BE" sz="7200" dirty="0" smtClean="0">
                <a:latin typeface="French Script MT" panose="03020402040607040605" pitchFamily="66" charset="0"/>
              </a:rPr>
              <a:t>Jacques </a:t>
            </a:r>
            <a:r>
              <a:rPr lang="fr-BE" sz="7200" dirty="0" err="1" smtClean="0">
                <a:latin typeface="French Script MT" panose="03020402040607040605" pitchFamily="66" charset="0"/>
              </a:rPr>
              <a:t>Wauthy</a:t>
            </a:r>
            <a:endParaRPr lang="fr-BE" sz="7200" dirty="0">
              <a:latin typeface="French Script MT" panose="03020402040607040605" pitchFamily="66" charset="0"/>
            </a:endParaRPr>
          </a:p>
        </p:txBody>
      </p:sp>
      <p:sp>
        <p:nvSpPr>
          <p:cNvPr id="6" name="ZoneTexte 5"/>
          <p:cNvSpPr txBox="1"/>
          <p:nvPr/>
        </p:nvSpPr>
        <p:spPr>
          <a:xfrm>
            <a:off x="1262940" y="2111533"/>
            <a:ext cx="3798303" cy="2031325"/>
          </a:xfrm>
          <a:prstGeom prst="rect">
            <a:avLst/>
          </a:prstGeom>
          <a:noFill/>
        </p:spPr>
        <p:txBody>
          <a:bodyPr wrap="square" rtlCol="0">
            <a:spAutoFit/>
          </a:bodyPr>
          <a:lstStyle/>
          <a:p>
            <a:pPr algn="ctr"/>
            <a:r>
              <a:rPr lang="fr-BE" dirty="0" smtClean="0"/>
              <a:t>Né le 18 février 1894 – </a:t>
            </a:r>
            <a:r>
              <a:rPr lang="fr-BE" dirty="0"/>
              <a:t>2</a:t>
            </a:r>
            <a:r>
              <a:rPr lang="fr-BE" dirty="0" smtClean="0"/>
              <a:t>3 ans</a:t>
            </a:r>
          </a:p>
          <a:p>
            <a:pPr algn="ctr"/>
            <a:r>
              <a:rPr lang="fr-BE" dirty="0" smtClean="0"/>
              <a:t>Décédé </a:t>
            </a:r>
            <a:r>
              <a:rPr lang="fr-BE" dirty="0"/>
              <a:t>le </a:t>
            </a:r>
            <a:r>
              <a:rPr lang="fr-BE" dirty="0" smtClean="0"/>
              <a:t>8 mars 1917 </a:t>
            </a:r>
            <a:endParaRPr lang="fr-BE" dirty="0"/>
          </a:p>
          <a:p>
            <a:pPr algn="ctr"/>
            <a:r>
              <a:rPr lang="fr-BE" dirty="0" smtClean="0"/>
              <a:t>Inhumé à </a:t>
            </a:r>
            <a:r>
              <a:rPr lang="fr-BE" dirty="0" err="1" smtClean="0"/>
              <a:t>Robermont</a:t>
            </a:r>
            <a:r>
              <a:rPr lang="fr-BE" dirty="0" smtClean="0"/>
              <a:t> en 1919</a:t>
            </a:r>
            <a:endParaRPr lang="fr-BE" dirty="0"/>
          </a:p>
          <a:p>
            <a:pPr algn="ctr"/>
            <a:r>
              <a:rPr lang="fr-BE" dirty="0" smtClean="0"/>
              <a:t>Célibataire</a:t>
            </a:r>
          </a:p>
          <a:p>
            <a:pPr algn="ctr"/>
            <a:endParaRPr lang="fr-BE" dirty="0"/>
          </a:p>
          <a:p>
            <a:pPr algn="ctr"/>
            <a:r>
              <a:rPr lang="fr-BE" dirty="0" smtClean="0"/>
              <a:t>Régiment: </a:t>
            </a:r>
            <a:r>
              <a:rPr lang="fr-BE" dirty="0"/>
              <a:t>?</a:t>
            </a:r>
            <a:endParaRPr lang="fr-BE" dirty="0" smtClean="0"/>
          </a:p>
          <a:p>
            <a:pPr algn="ctr"/>
            <a:r>
              <a:rPr lang="fr-BE" dirty="0" smtClean="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5</a:t>
            </a:r>
          </a:p>
          <a:p>
            <a:pPr algn="ctr"/>
            <a:r>
              <a:rPr lang="fr-BE" dirty="0" smtClean="0"/>
              <a:t>Tombe 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5"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8165615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44</a:t>
            </a:fld>
            <a:endParaRPr lang="fr-BE" dirty="0"/>
          </a:p>
        </p:txBody>
      </p:sp>
      <p:sp>
        <p:nvSpPr>
          <p:cNvPr id="5" name="ZoneTexte 4"/>
          <p:cNvSpPr txBox="1"/>
          <p:nvPr/>
        </p:nvSpPr>
        <p:spPr>
          <a:xfrm>
            <a:off x="713471" y="719555"/>
            <a:ext cx="5164357" cy="1200329"/>
          </a:xfrm>
          <a:prstGeom prst="rect">
            <a:avLst/>
          </a:prstGeom>
          <a:noFill/>
        </p:spPr>
        <p:txBody>
          <a:bodyPr wrap="square" rtlCol="0">
            <a:spAutoFit/>
          </a:bodyPr>
          <a:lstStyle/>
          <a:p>
            <a:r>
              <a:rPr lang="fr-BE" sz="7200" dirty="0" smtClean="0">
                <a:latin typeface="French Script MT" panose="03020402040607040605" pitchFamily="66" charset="0"/>
              </a:rPr>
              <a:t>Georges Maréchal</a:t>
            </a:r>
            <a:endParaRPr lang="fr-BE" sz="7200" dirty="0">
              <a:latin typeface="French Script MT" panose="03020402040607040605" pitchFamily="66" charset="0"/>
            </a:endParaRPr>
          </a:p>
        </p:txBody>
      </p:sp>
      <p:sp>
        <p:nvSpPr>
          <p:cNvPr id="6" name="ZoneTexte 5"/>
          <p:cNvSpPr txBox="1"/>
          <p:nvPr/>
        </p:nvSpPr>
        <p:spPr>
          <a:xfrm>
            <a:off x="1579532" y="2155920"/>
            <a:ext cx="3432238" cy="2031325"/>
          </a:xfrm>
          <a:prstGeom prst="rect">
            <a:avLst/>
          </a:prstGeom>
          <a:noFill/>
        </p:spPr>
        <p:txBody>
          <a:bodyPr wrap="square" rtlCol="0">
            <a:spAutoFit/>
          </a:bodyPr>
          <a:lstStyle/>
          <a:p>
            <a:pPr algn="ctr"/>
            <a:r>
              <a:rPr lang="fr-BE" dirty="0" smtClean="0"/>
              <a:t>Né le ? – 53 ans</a:t>
            </a:r>
          </a:p>
          <a:p>
            <a:pPr algn="ctr"/>
            <a:r>
              <a:rPr lang="fr-BE" dirty="0" smtClean="0"/>
              <a:t>Décédé le ?</a:t>
            </a:r>
          </a:p>
          <a:p>
            <a:pPr algn="ctr"/>
            <a:r>
              <a:rPr lang="fr-BE" dirty="0" smtClean="0"/>
              <a:t>Inhumé le 17 novembre 1943</a:t>
            </a:r>
          </a:p>
          <a:p>
            <a:pPr algn="ctr"/>
            <a:r>
              <a:rPr lang="fr-BE" dirty="0" smtClean="0"/>
              <a:t>Époux de: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93483" y="3265695"/>
            <a:ext cx="2577084" cy="646331"/>
          </a:xfrm>
          <a:prstGeom prst="rect">
            <a:avLst/>
          </a:prstGeom>
          <a:noFill/>
        </p:spPr>
        <p:txBody>
          <a:bodyPr wrap="square" rtlCol="0">
            <a:spAutoFit/>
          </a:bodyPr>
          <a:lstStyle/>
          <a:p>
            <a:pPr algn="ctr"/>
            <a:r>
              <a:rPr lang="fr-BE" dirty="0" smtClean="0"/>
              <a:t>Parcelle 163 - A</a:t>
            </a:r>
          </a:p>
          <a:p>
            <a:pPr algn="ctr"/>
            <a:r>
              <a:rPr lang="fr-BE" dirty="0" smtClean="0"/>
              <a:t>Tombe 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0905" y="4457248"/>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560587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440</a:t>
            </a:fld>
            <a:endParaRPr lang="fr-BE" dirty="0"/>
          </a:p>
        </p:txBody>
      </p:sp>
      <p:sp>
        <p:nvSpPr>
          <p:cNvPr id="5" name="ZoneTexte 4"/>
          <p:cNvSpPr txBox="1"/>
          <p:nvPr/>
        </p:nvSpPr>
        <p:spPr>
          <a:xfrm>
            <a:off x="817522" y="779526"/>
            <a:ext cx="4698211" cy="1200329"/>
          </a:xfrm>
          <a:prstGeom prst="rect">
            <a:avLst/>
          </a:prstGeom>
          <a:noFill/>
        </p:spPr>
        <p:txBody>
          <a:bodyPr wrap="square" rtlCol="0">
            <a:spAutoFit/>
          </a:bodyPr>
          <a:lstStyle/>
          <a:p>
            <a:r>
              <a:rPr lang="fr-BE" sz="7200" dirty="0" smtClean="0">
                <a:latin typeface="French Script MT" panose="03020402040607040605" pitchFamily="66" charset="0"/>
              </a:rPr>
              <a:t>Godefroid Wiertz</a:t>
            </a:r>
            <a:endParaRPr lang="fr-BE" sz="7200" dirty="0">
              <a:latin typeface="French Script MT" panose="03020402040607040605" pitchFamily="66" charset="0"/>
            </a:endParaRPr>
          </a:p>
        </p:txBody>
      </p:sp>
      <p:sp>
        <p:nvSpPr>
          <p:cNvPr id="6" name="ZoneTexte 5"/>
          <p:cNvSpPr txBox="1"/>
          <p:nvPr/>
        </p:nvSpPr>
        <p:spPr>
          <a:xfrm>
            <a:off x="1262940" y="2111533"/>
            <a:ext cx="3798303" cy="2031325"/>
          </a:xfrm>
          <a:prstGeom prst="rect">
            <a:avLst/>
          </a:prstGeom>
          <a:noFill/>
        </p:spPr>
        <p:txBody>
          <a:bodyPr wrap="square" rtlCol="0">
            <a:spAutoFit/>
          </a:bodyPr>
          <a:lstStyle/>
          <a:p>
            <a:pPr algn="ctr"/>
            <a:r>
              <a:rPr lang="fr-BE" dirty="0" smtClean="0"/>
              <a:t>Né en 1863 – 54 ans</a:t>
            </a:r>
          </a:p>
          <a:p>
            <a:pPr algn="ctr"/>
            <a:r>
              <a:rPr lang="fr-BE" dirty="0" smtClean="0"/>
              <a:t>Décédé </a:t>
            </a:r>
            <a:r>
              <a:rPr lang="fr-BE" dirty="0"/>
              <a:t>le </a:t>
            </a:r>
            <a:r>
              <a:rPr lang="fr-BE" dirty="0" smtClean="0"/>
              <a:t>4 septembre 1917 </a:t>
            </a:r>
            <a:endParaRPr lang="fr-BE" dirty="0"/>
          </a:p>
          <a:p>
            <a:pPr algn="ctr"/>
            <a:r>
              <a:rPr lang="fr-BE" dirty="0" smtClean="0"/>
              <a:t>Inhumé à </a:t>
            </a:r>
            <a:r>
              <a:rPr lang="fr-BE" dirty="0" err="1" smtClean="0"/>
              <a:t>Robermont</a:t>
            </a:r>
            <a:r>
              <a:rPr lang="fr-BE" dirty="0" smtClean="0"/>
              <a:t> en 1919</a:t>
            </a:r>
            <a:endParaRPr lang="fr-BE" dirty="0"/>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Fusillé à la Chartreuse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5</a:t>
            </a:r>
          </a:p>
          <a:p>
            <a:pPr algn="ctr"/>
            <a:r>
              <a:rPr lang="fr-BE" dirty="0" smtClean="0"/>
              <a:t>Tombe 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5"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561133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441</a:t>
            </a:fld>
            <a:endParaRPr lang="fr-BE" dirty="0"/>
          </a:p>
        </p:txBody>
      </p:sp>
      <p:pic>
        <p:nvPicPr>
          <p:cNvPr id="5" name="Image 4"/>
          <p:cNvPicPr>
            <a:picLocks noChangeAspect="1"/>
          </p:cNvPicPr>
          <p:nvPr/>
        </p:nvPicPr>
        <p:blipFill>
          <a:blip r:embed="rId2"/>
          <a:stretch>
            <a:fillRect/>
          </a:stretch>
        </p:blipFill>
        <p:spPr>
          <a:xfrm rot="-5400000">
            <a:off x="3329216" y="419973"/>
            <a:ext cx="6562218" cy="6129685"/>
          </a:xfrm>
          <a:prstGeom prst="rect">
            <a:avLst/>
          </a:prstGeom>
        </p:spPr>
      </p:pic>
      <p:sp>
        <p:nvSpPr>
          <p:cNvPr id="6" name="ZoneTexte 5"/>
          <p:cNvSpPr txBox="1"/>
          <p:nvPr/>
        </p:nvSpPr>
        <p:spPr>
          <a:xfrm>
            <a:off x="1601669" y="588962"/>
            <a:ext cx="861774" cy="5880100"/>
          </a:xfrm>
          <a:prstGeom prst="rect">
            <a:avLst/>
          </a:prstGeom>
          <a:noFill/>
        </p:spPr>
        <p:txBody>
          <a:bodyPr vert="vert270" wrap="square" rtlCol="0">
            <a:spAutoFit/>
          </a:bodyPr>
          <a:lstStyle/>
          <a:p>
            <a:pPr algn="ctr"/>
            <a:r>
              <a:rPr lang="fr-BE" sz="4400" dirty="0" smtClean="0">
                <a:latin typeface="Blackadder ITC" panose="04020505051007020D02" pitchFamily="82" charset="0"/>
              </a:rPr>
              <a:t>Parcelle 163 - 8</a:t>
            </a:r>
            <a:endParaRPr lang="fr-BE" sz="4400" dirty="0">
              <a:latin typeface="Blackadder ITC" panose="04020505051007020D02" pitchFamily="82" charset="0"/>
            </a:endParaRPr>
          </a:p>
        </p:txBody>
      </p:sp>
    </p:spTree>
    <p:extLst>
      <p:ext uri="{BB962C8B-B14F-4D97-AF65-F5344CB8AC3E}">
        <p14:creationId xmlns:p14="http://schemas.microsoft.com/office/powerpoint/2010/main" val="1536424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442</a:t>
            </a:fld>
            <a:endParaRPr lang="fr-BE" dirty="0"/>
          </a:p>
        </p:txBody>
      </p:sp>
      <p:sp>
        <p:nvSpPr>
          <p:cNvPr id="6" name="ZoneTexte 5"/>
          <p:cNvSpPr txBox="1"/>
          <p:nvPr/>
        </p:nvSpPr>
        <p:spPr>
          <a:xfrm>
            <a:off x="1262936" y="2213133"/>
            <a:ext cx="3798303" cy="2031325"/>
          </a:xfrm>
          <a:prstGeom prst="rect">
            <a:avLst/>
          </a:prstGeom>
          <a:noFill/>
        </p:spPr>
        <p:txBody>
          <a:bodyPr wrap="square" rtlCol="0">
            <a:spAutoFit/>
          </a:bodyPr>
          <a:lstStyle/>
          <a:p>
            <a:pPr algn="ctr"/>
            <a:r>
              <a:rPr lang="fr-BE" dirty="0" smtClean="0"/>
              <a:t>Né en 1889 – 28 ans</a:t>
            </a:r>
          </a:p>
          <a:p>
            <a:pPr algn="ctr"/>
            <a:r>
              <a:rPr lang="fr-BE" dirty="0" smtClean="0"/>
              <a:t>Décédé le 23 </a:t>
            </a:r>
            <a:r>
              <a:rPr lang="fr-BE" dirty="0"/>
              <a:t>avril 1917 </a:t>
            </a:r>
            <a:endParaRPr lang="fr-BE" dirty="0" smtClean="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8</a:t>
            </a:r>
          </a:p>
          <a:p>
            <a:pPr algn="ctr"/>
            <a:r>
              <a:rPr lang="fr-BE" dirty="0" smtClean="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357788" y="779526"/>
            <a:ext cx="5608597" cy="1200329"/>
          </a:xfrm>
          <a:prstGeom prst="rect">
            <a:avLst/>
          </a:prstGeom>
          <a:noFill/>
        </p:spPr>
        <p:txBody>
          <a:bodyPr wrap="square" rtlCol="0">
            <a:spAutoFit/>
          </a:bodyPr>
          <a:lstStyle/>
          <a:p>
            <a:r>
              <a:rPr lang="fr-BE" sz="7200" dirty="0" err="1" smtClean="0">
                <a:latin typeface="French Script MT" panose="03020402040607040605" pitchFamily="66" charset="0"/>
              </a:rPr>
              <a:t>Mathys</a:t>
            </a:r>
            <a:r>
              <a:rPr lang="fr-BE" sz="7200" dirty="0" smtClean="0">
                <a:latin typeface="French Script MT" panose="03020402040607040605" pitchFamily="66" charset="0"/>
              </a:rPr>
              <a:t> </a:t>
            </a:r>
            <a:r>
              <a:rPr lang="fr-BE" sz="7200" dirty="0" err="1" smtClean="0">
                <a:latin typeface="French Script MT" panose="03020402040607040605" pitchFamily="66" charset="0"/>
              </a:rPr>
              <a:t>Akkermans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784532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443</a:t>
            </a:fld>
            <a:endParaRPr lang="fr-BE" dirty="0"/>
          </a:p>
        </p:txBody>
      </p:sp>
      <p:sp>
        <p:nvSpPr>
          <p:cNvPr id="6" name="ZoneTexte 5"/>
          <p:cNvSpPr txBox="1"/>
          <p:nvPr/>
        </p:nvSpPr>
        <p:spPr>
          <a:xfrm>
            <a:off x="1262936" y="2213133"/>
            <a:ext cx="3798303" cy="2031325"/>
          </a:xfrm>
          <a:prstGeom prst="rect">
            <a:avLst/>
          </a:prstGeom>
          <a:noFill/>
        </p:spPr>
        <p:txBody>
          <a:bodyPr wrap="square" rtlCol="0">
            <a:spAutoFit/>
          </a:bodyPr>
          <a:lstStyle/>
          <a:p>
            <a:pPr algn="ctr"/>
            <a:r>
              <a:rPr lang="fr-BE" dirty="0" smtClean="0"/>
              <a:t>Né en 1869 – 48 ans</a:t>
            </a:r>
          </a:p>
          <a:p>
            <a:pPr algn="ctr"/>
            <a:r>
              <a:rPr lang="fr-BE" dirty="0" smtClean="0"/>
              <a:t>Décédé le 18 </a:t>
            </a:r>
            <a:r>
              <a:rPr lang="fr-BE" dirty="0"/>
              <a:t>avril 1917 </a:t>
            </a:r>
            <a:endParaRPr lang="fr-BE" dirty="0" smtClean="0"/>
          </a:p>
          <a:p>
            <a:pPr algn="ctr"/>
            <a:r>
              <a:rPr lang="fr-BE" dirty="0" smtClean="0"/>
              <a:t>Inhumé le ?</a:t>
            </a:r>
            <a:endParaRPr lang="fr-BE" dirty="0"/>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8</a:t>
            </a:r>
          </a:p>
          <a:p>
            <a:pPr algn="ctr"/>
            <a:r>
              <a:rPr lang="fr-BE" dirty="0" smtClean="0"/>
              <a:t>Tombe 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076833" y="779526"/>
            <a:ext cx="4170507" cy="1200329"/>
          </a:xfrm>
          <a:prstGeom prst="rect">
            <a:avLst/>
          </a:prstGeom>
          <a:noFill/>
        </p:spPr>
        <p:txBody>
          <a:bodyPr wrap="square" rtlCol="0">
            <a:spAutoFit/>
          </a:bodyPr>
          <a:lstStyle/>
          <a:p>
            <a:r>
              <a:rPr lang="fr-BE" sz="7200" dirty="0" smtClean="0">
                <a:latin typeface="French Script MT" panose="03020402040607040605" pitchFamily="66" charset="0"/>
              </a:rPr>
              <a:t>Jules Bergeret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963913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444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1872 – 46 ans</a:t>
            </a:r>
          </a:p>
          <a:p>
            <a:pPr algn="ctr"/>
            <a:r>
              <a:rPr lang="fr-BE" dirty="0" smtClean="0"/>
              <a:t>Décédé le 8 </a:t>
            </a:r>
            <a:r>
              <a:rPr lang="fr-BE" dirty="0"/>
              <a:t>août 1918 </a:t>
            </a:r>
            <a:endParaRPr lang="fr-BE" dirty="0" smtClean="0"/>
          </a:p>
          <a:p>
            <a:pPr algn="ctr"/>
            <a:r>
              <a:rPr lang="fr-BE" dirty="0" smtClean="0"/>
              <a:t>Inhumé le ?</a:t>
            </a:r>
            <a:endParaRPr lang="fr-BE" dirty="0"/>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Chômeur déporté</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8</a:t>
            </a:r>
          </a:p>
          <a:p>
            <a:pPr algn="ctr"/>
            <a:r>
              <a:rPr lang="fr-BE" dirty="0" smtClean="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306015" y="797052"/>
            <a:ext cx="6225517" cy="1200329"/>
          </a:xfrm>
          <a:prstGeom prst="rect">
            <a:avLst/>
          </a:prstGeom>
          <a:noFill/>
        </p:spPr>
        <p:txBody>
          <a:bodyPr wrap="square" rtlCol="0">
            <a:spAutoFit/>
          </a:bodyPr>
          <a:lstStyle/>
          <a:p>
            <a:r>
              <a:rPr lang="fr-BE" sz="7200" dirty="0" smtClean="0">
                <a:latin typeface="French Script MT" panose="03020402040607040605" pitchFamily="66" charset="0"/>
              </a:rPr>
              <a:t>Guillaume </a:t>
            </a:r>
            <a:r>
              <a:rPr lang="fr-BE" sz="7200" dirty="0" err="1" smtClean="0">
                <a:latin typeface="French Script MT" panose="03020402040607040605" pitchFamily="66" charset="0"/>
              </a:rPr>
              <a:t>Boghemans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8717500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445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1893 – 24 ans</a:t>
            </a:r>
          </a:p>
          <a:p>
            <a:pPr algn="ctr"/>
            <a:r>
              <a:rPr lang="fr-BE" dirty="0" smtClean="0"/>
              <a:t>Décédé le 17 </a:t>
            </a:r>
            <a:r>
              <a:rPr lang="fr-BE" dirty="0"/>
              <a:t>février 1917 </a:t>
            </a:r>
            <a:endParaRPr lang="fr-BE" dirty="0" smtClean="0"/>
          </a:p>
          <a:p>
            <a:pPr algn="ctr"/>
            <a:r>
              <a:rPr lang="fr-BE" dirty="0" smtClean="0"/>
              <a:t>Inhumé le ?</a:t>
            </a:r>
            <a:endParaRPr lang="fr-BE" dirty="0"/>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8</a:t>
            </a:r>
          </a:p>
          <a:p>
            <a:pPr algn="ctr"/>
            <a:r>
              <a:rPr lang="fr-BE" dirty="0" smtClean="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474974" y="793185"/>
            <a:ext cx="3887600" cy="1200329"/>
          </a:xfrm>
          <a:prstGeom prst="rect">
            <a:avLst/>
          </a:prstGeom>
          <a:noFill/>
        </p:spPr>
        <p:txBody>
          <a:bodyPr wrap="square" rtlCol="0">
            <a:spAutoFit/>
          </a:bodyPr>
          <a:lstStyle/>
          <a:p>
            <a:r>
              <a:rPr lang="fr-BE" sz="7200" dirty="0" smtClean="0">
                <a:latin typeface="French Script MT" panose="03020402040607040605" pitchFamily="66" charset="0"/>
              </a:rPr>
              <a:t>Joseph Challe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722437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446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1899 – 18 ans</a:t>
            </a:r>
          </a:p>
          <a:p>
            <a:pPr algn="ctr"/>
            <a:r>
              <a:rPr lang="fr-BE" dirty="0" smtClean="0"/>
              <a:t>Décédé le 5 mars </a:t>
            </a:r>
            <a:r>
              <a:rPr lang="fr-BE" dirty="0"/>
              <a:t>1917 </a:t>
            </a:r>
            <a:endParaRPr lang="fr-BE" dirty="0" smtClean="0"/>
          </a:p>
          <a:p>
            <a:pPr algn="ctr"/>
            <a:r>
              <a:rPr lang="fr-BE" dirty="0" smtClean="0"/>
              <a:t>Inhumé le ?</a:t>
            </a:r>
            <a:endParaRPr lang="fr-BE" dirty="0"/>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8</a:t>
            </a:r>
          </a:p>
          <a:p>
            <a:pPr algn="ctr"/>
            <a:r>
              <a:rPr lang="fr-BE" dirty="0" smtClean="0"/>
              <a:t>Tombe </a:t>
            </a:r>
            <a:r>
              <a:rPr lang="fr-BE" dirty="0"/>
              <a:t>7</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560018" y="764395"/>
            <a:ext cx="3717512" cy="1200329"/>
          </a:xfrm>
          <a:prstGeom prst="rect">
            <a:avLst/>
          </a:prstGeom>
          <a:noFill/>
        </p:spPr>
        <p:txBody>
          <a:bodyPr wrap="square" rtlCol="0">
            <a:spAutoFit/>
          </a:bodyPr>
          <a:lstStyle/>
          <a:p>
            <a:r>
              <a:rPr lang="fr-BE" sz="7200" dirty="0" smtClean="0">
                <a:latin typeface="French Script MT" panose="03020402040607040605" pitchFamily="66" charset="0"/>
              </a:rPr>
              <a:t>Albert Cornet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535892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447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11 </a:t>
            </a:r>
            <a:r>
              <a:rPr lang="fr-BE" dirty="0" err="1" smtClean="0"/>
              <a:t>déembre</a:t>
            </a:r>
            <a:r>
              <a:rPr lang="fr-BE" dirty="0" smtClean="0"/>
              <a:t> 1872 – 44 ans</a:t>
            </a:r>
          </a:p>
          <a:p>
            <a:pPr algn="ctr"/>
            <a:r>
              <a:rPr lang="fr-BE" dirty="0" smtClean="0"/>
              <a:t>Décédé le 5 </a:t>
            </a:r>
            <a:r>
              <a:rPr lang="fr-BE" dirty="0"/>
              <a:t>février 1917 </a:t>
            </a:r>
            <a:endParaRPr lang="fr-BE" dirty="0" smtClean="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Victime civile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8</a:t>
            </a:r>
          </a:p>
          <a:p>
            <a:pPr algn="ctr"/>
            <a:r>
              <a:rPr lang="fr-BE" dirty="0" smtClean="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160653" y="793185"/>
            <a:ext cx="4516247" cy="1200329"/>
          </a:xfrm>
          <a:prstGeom prst="rect">
            <a:avLst/>
          </a:prstGeom>
          <a:noFill/>
        </p:spPr>
        <p:txBody>
          <a:bodyPr wrap="square" rtlCol="0">
            <a:spAutoFit/>
          </a:bodyPr>
          <a:lstStyle/>
          <a:p>
            <a:r>
              <a:rPr lang="fr-BE" sz="7200" dirty="0" smtClean="0">
                <a:latin typeface="French Script MT" panose="03020402040607040605" pitchFamily="66" charset="0"/>
              </a:rPr>
              <a:t>Joseph </a:t>
            </a:r>
            <a:r>
              <a:rPr lang="fr-BE" sz="7200" dirty="0" err="1" smtClean="0">
                <a:latin typeface="French Script MT" panose="03020402040607040605" pitchFamily="66" charset="0"/>
              </a:rPr>
              <a:t>Decoster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981849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448</a:t>
            </a:fld>
            <a:endParaRPr lang="fr-BE" dirty="0"/>
          </a:p>
        </p:txBody>
      </p:sp>
      <p:sp>
        <p:nvSpPr>
          <p:cNvPr id="6" name="ZoneTexte 5"/>
          <p:cNvSpPr txBox="1"/>
          <p:nvPr/>
        </p:nvSpPr>
        <p:spPr>
          <a:xfrm>
            <a:off x="1262936" y="2213133"/>
            <a:ext cx="3798303" cy="2031325"/>
          </a:xfrm>
          <a:prstGeom prst="rect">
            <a:avLst/>
          </a:prstGeom>
          <a:noFill/>
        </p:spPr>
        <p:txBody>
          <a:bodyPr wrap="square" rtlCol="0">
            <a:spAutoFit/>
          </a:bodyPr>
          <a:lstStyle/>
          <a:p>
            <a:pPr algn="ctr"/>
            <a:r>
              <a:rPr lang="fr-BE" dirty="0" smtClean="0"/>
              <a:t>Né en 1888 – 29 ans</a:t>
            </a:r>
          </a:p>
          <a:p>
            <a:pPr algn="ctr"/>
            <a:r>
              <a:rPr lang="fr-BE" dirty="0" smtClean="0"/>
              <a:t>Décédé le 7 </a:t>
            </a:r>
            <a:r>
              <a:rPr lang="fr-BE" dirty="0"/>
              <a:t>juin 1917 </a:t>
            </a:r>
            <a:endParaRPr lang="fr-BE" dirty="0" smtClean="0"/>
          </a:p>
          <a:p>
            <a:pPr algn="ctr"/>
            <a:r>
              <a:rPr lang="fr-BE" dirty="0" smtClean="0"/>
              <a:t>Inhumé le ?</a:t>
            </a:r>
            <a:endParaRPr lang="fr-BE" dirty="0"/>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8</a:t>
            </a:r>
          </a:p>
          <a:p>
            <a:pPr algn="ctr"/>
            <a:r>
              <a:rPr lang="fr-BE" dirty="0" smtClean="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076833" y="779526"/>
            <a:ext cx="4170507" cy="1200329"/>
          </a:xfrm>
          <a:prstGeom prst="rect">
            <a:avLst/>
          </a:prstGeom>
          <a:noFill/>
        </p:spPr>
        <p:txBody>
          <a:bodyPr wrap="square" rtlCol="0">
            <a:spAutoFit/>
          </a:bodyPr>
          <a:lstStyle/>
          <a:p>
            <a:r>
              <a:rPr lang="fr-BE" sz="7200" dirty="0" smtClean="0">
                <a:latin typeface="French Script MT" panose="03020402040607040605" pitchFamily="66" charset="0"/>
              </a:rPr>
              <a:t>Henri </a:t>
            </a:r>
            <a:r>
              <a:rPr lang="fr-BE" sz="7200" dirty="0" err="1" smtClean="0">
                <a:latin typeface="French Script MT" panose="03020402040607040605" pitchFamily="66" charset="0"/>
              </a:rPr>
              <a:t>Dejong</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5812074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449</a:t>
            </a:fld>
            <a:endParaRPr lang="fr-BE" dirty="0"/>
          </a:p>
        </p:txBody>
      </p:sp>
      <p:sp>
        <p:nvSpPr>
          <p:cNvPr id="6" name="ZoneTexte 5"/>
          <p:cNvSpPr txBox="1"/>
          <p:nvPr/>
        </p:nvSpPr>
        <p:spPr>
          <a:xfrm>
            <a:off x="1262936" y="2213133"/>
            <a:ext cx="3798303" cy="2031325"/>
          </a:xfrm>
          <a:prstGeom prst="rect">
            <a:avLst/>
          </a:prstGeom>
          <a:noFill/>
        </p:spPr>
        <p:txBody>
          <a:bodyPr wrap="square" rtlCol="0">
            <a:spAutoFit/>
          </a:bodyPr>
          <a:lstStyle/>
          <a:p>
            <a:pPr algn="ctr"/>
            <a:r>
              <a:rPr lang="fr-BE" dirty="0" smtClean="0"/>
              <a:t>Né le ? – </a:t>
            </a:r>
            <a:r>
              <a:rPr lang="fr-BE" dirty="0"/>
              <a:t>?</a:t>
            </a:r>
            <a:endParaRPr lang="fr-BE" dirty="0" smtClean="0"/>
          </a:p>
          <a:p>
            <a:pPr algn="ctr"/>
            <a:r>
              <a:rPr lang="fr-BE" dirty="0" smtClean="0"/>
              <a:t>Décédé le 25 </a:t>
            </a:r>
            <a:r>
              <a:rPr lang="fr-BE" dirty="0"/>
              <a:t>avril 1917 </a:t>
            </a:r>
            <a:endParaRPr lang="fr-BE" dirty="0" smtClean="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8</a:t>
            </a:r>
          </a:p>
          <a:p>
            <a:pPr algn="ctr"/>
            <a:r>
              <a:rPr lang="fr-BE" dirty="0" smtClean="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970003" y="779526"/>
            <a:ext cx="4384167" cy="1200329"/>
          </a:xfrm>
          <a:prstGeom prst="rect">
            <a:avLst/>
          </a:prstGeom>
          <a:noFill/>
        </p:spPr>
        <p:txBody>
          <a:bodyPr wrap="square" rtlCol="0">
            <a:spAutoFit/>
          </a:bodyPr>
          <a:lstStyle/>
          <a:p>
            <a:r>
              <a:rPr lang="fr-BE" sz="7200" dirty="0" smtClean="0">
                <a:latin typeface="French Script MT" panose="03020402040607040605" pitchFamily="66" charset="0"/>
              </a:rPr>
              <a:t>François </a:t>
            </a:r>
            <a:r>
              <a:rPr lang="fr-BE" sz="7200" dirty="0" err="1" smtClean="0">
                <a:latin typeface="French Script MT" panose="03020402040607040605" pitchFamily="66" charset="0"/>
              </a:rPr>
              <a:t>Felten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371172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45</a:t>
            </a:fld>
            <a:endParaRPr lang="fr-BE" dirty="0"/>
          </a:p>
        </p:txBody>
      </p:sp>
      <p:sp>
        <p:nvSpPr>
          <p:cNvPr id="5" name="ZoneTexte 4"/>
          <p:cNvSpPr txBox="1"/>
          <p:nvPr/>
        </p:nvSpPr>
        <p:spPr>
          <a:xfrm>
            <a:off x="905630" y="779526"/>
            <a:ext cx="4965580" cy="1200329"/>
          </a:xfrm>
          <a:prstGeom prst="rect">
            <a:avLst/>
          </a:prstGeom>
          <a:noFill/>
        </p:spPr>
        <p:txBody>
          <a:bodyPr wrap="square" rtlCol="0">
            <a:spAutoFit/>
          </a:bodyPr>
          <a:lstStyle/>
          <a:p>
            <a:r>
              <a:rPr lang="fr-BE" sz="7200" dirty="0" smtClean="0">
                <a:latin typeface="French Script MT" panose="03020402040607040605" pitchFamily="66" charset="0"/>
              </a:rPr>
              <a:t>Léon </a:t>
            </a:r>
            <a:r>
              <a:rPr lang="fr-BE" sz="7200" dirty="0" err="1" smtClean="0">
                <a:latin typeface="French Script MT" panose="03020402040607040605" pitchFamily="66" charset="0"/>
              </a:rPr>
              <a:t>Montjardin</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44 ans</a:t>
            </a:r>
          </a:p>
          <a:p>
            <a:pPr algn="ctr"/>
            <a:r>
              <a:rPr lang="fr-BE" dirty="0" smtClean="0"/>
              <a:t>Décédé le ?</a:t>
            </a:r>
          </a:p>
          <a:p>
            <a:pPr algn="ctr"/>
            <a:r>
              <a:rPr lang="fr-BE" dirty="0" smtClean="0"/>
              <a:t>Inhumé le 16 mai 1940</a:t>
            </a:r>
          </a:p>
          <a:p>
            <a:pPr algn="ctr"/>
            <a:r>
              <a:rPr lang="fr-BE" dirty="0" smtClean="0"/>
              <a:t>Epoux de Madame </a:t>
            </a:r>
            <a:r>
              <a:rPr lang="fr-BE" dirty="0" err="1" smtClean="0"/>
              <a:t>Steens</a:t>
            </a:r>
            <a:endParaRPr lang="fr-BE" dirty="0" smtClean="0"/>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a:t>
            </a:r>
          </a:p>
          <a:p>
            <a:pPr algn="ctr"/>
            <a:r>
              <a:rPr lang="fr-BE" dirty="0" smtClean="0"/>
              <a:t>Tombe 69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669813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450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1898 – 19 ans</a:t>
            </a:r>
          </a:p>
          <a:p>
            <a:pPr algn="ctr"/>
            <a:r>
              <a:rPr lang="fr-BE" dirty="0" smtClean="0"/>
              <a:t>Décédé le 18 </a:t>
            </a:r>
            <a:r>
              <a:rPr lang="fr-BE" dirty="0"/>
              <a:t>mars 1917 </a:t>
            </a:r>
            <a:endParaRPr lang="fr-BE" dirty="0" smtClean="0"/>
          </a:p>
          <a:p>
            <a:pPr algn="ctr"/>
            <a:r>
              <a:rPr lang="fr-BE" dirty="0" smtClean="0"/>
              <a:t>Inhumé le ?</a:t>
            </a:r>
            <a:endParaRPr lang="fr-BE" dirty="0"/>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8</a:t>
            </a:r>
          </a:p>
          <a:p>
            <a:pPr algn="ctr"/>
            <a:r>
              <a:rPr lang="fr-BE" dirty="0" smtClean="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299044" y="793185"/>
            <a:ext cx="4239460" cy="1200329"/>
          </a:xfrm>
          <a:prstGeom prst="rect">
            <a:avLst/>
          </a:prstGeom>
          <a:noFill/>
        </p:spPr>
        <p:txBody>
          <a:bodyPr wrap="square" rtlCol="0">
            <a:spAutoFit/>
          </a:bodyPr>
          <a:lstStyle/>
          <a:p>
            <a:r>
              <a:rPr lang="fr-BE" sz="7200" dirty="0" smtClean="0">
                <a:latin typeface="French Script MT" panose="03020402040607040605" pitchFamily="66" charset="0"/>
              </a:rPr>
              <a:t>Camille Hardy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8960366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451</a:t>
            </a:fld>
            <a:endParaRPr lang="fr-BE" dirty="0"/>
          </a:p>
        </p:txBody>
      </p:sp>
      <p:sp>
        <p:nvSpPr>
          <p:cNvPr id="6" name="ZoneTexte 5"/>
          <p:cNvSpPr txBox="1"/>
          <p:nvPr/>
        </p:nvSpPr>
        <p:spPr>
          <a:xfrm>
            <a:off x="1262936" y="2213133"/>
            <a:ext cx="3798303" cy="2031325"/>
          </a:xfrm>
          <a:prstGeom prst="rect">
            <a:avLst/>
          </a:prstGeom>
          <a:noFill/>
        </p:spPr>
        <p:txBody>
          <a:bodyPr wrap="square" rtlCol="0">
            <a:spAutoFit/>
          </a:bodyPr>
          <a:lstStyle/>
          <a:p>
            <a:pPr algn="ctr"/>
            <a:r>
              <a:rPr lang="fr-BE" dirty="0" smtClean="0"/>
              <a:t>Né en 1869 – 48 ans</a:t>
            </a:r>
          </a:p>
          <a:p>
            <a:pPr algn="ctr"/>
            <a:r>
              <a:rPr lang="fr-BE" dirty="0" smtClean="0"/>
              <a:t>Décédé le 23 </a:t>
            </a:r>
            <a:r>
              <a:rPr lang="fr-BE" dirty="0"/>
              <a:t>mars 1917 </a:t>
            </a:r>
            <a:endParaRPr lang="fr-BE" dirty="0" smtClean="0"/>
          </a:p>
          <a:p>
            <a:pPr algn="ctr"/>
            <a:r>
              <a:rPr lang="fr-BE" dirty="0" smtClean="0"/>
              <a:t>Inhumé le ?</a:t>
            </a:r>
            <a:endParaRPr lang="fr-BE" dirty="0"/>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8</a:t>
            </a:r>
          </a:p>
          <a:p>
            <a:pPr algn="ctr"/>
            <a:r>
              <a:rPr lang="fr-BE" dirty="0" smtClean="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206727" y="779526"/>
            <a:ext cx="3910719" cy="1200329"/>
          </a:xfrm>
          <a:prstGeom prst="rect">
            <a:avLst/>
          </a:prstGeom>
          <a:noFill/>
        </p:spPr>
        <p:txBody>
          <a:bodyPr wrap="square" rtlCol="0">
            <a:spAutoFit/>
          </a:bodyPr>
          <a:lstStyle/>
          <a:p>
            <a:r>
              <a:rPr lang="fr-BE" sz="7200" dirty="0" smtClean="0">
                <a:latin typeface="French Script MT" panose="03020402040607040605" pitchFamily="66" charset="0"/>
              </a:rPr>
              <a:t>Henri Jacobs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29097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452</a:t>
            </a:fld>
            <a:endParaRPr lang="fr-BE" dirty="0"/>
          </a:p>
        </p:txBody>
      </p:sp>
      <p:sp>
        <p:nvSpPr>
          <p:cNvPr id="6" name="ZoneTexte 5"/>
          <p:cNvSpPr txBox="1"/>
          <p:nvPr/>
        </p:nvSpPr>
        <p:spPr>
          <a:xfrm>
            <a:off x="1262936" y="2213133"/>
            <a:ext cx="3798303" cy="2031325"/>
          </a:xfrm>
          <a:prstGeom prst="rect">
            <a:avLst/>
          </a:prstGeom>
          <a:noFill/>
        </p:spPr>
        <p:txBody>
          <a:bodyPr wrap="square" rtlCol="0">
            <a:spAutoFit/>
          </a:bodyPr>
          <a:lstStyle/>
          <a:p>
            <a:pPr algn="ctr"/>
            <a:r>
              <a:rPr lang="fr-BE" dirty="0" smtClean="0"/>
              <a:t>Né en 1868 – 49 ans</a:t>
            </a:r>
          </a:p>
          <a:p>
            <a:pPr algn="ctr"/>
            <a:r>
              <a:rPr lang="fr-BE" dirty="0" smtClean="0"/>
              <a:t>Décédé le 24 </a:t>
            </a:r>
            <a:r>
              <a:rPr lang="fr-BE" dirty="0"/>
              <a:t>mars 1917 </a:t>
            </a:r>
            <a:endParaRPr lang="fr-BE" dirty="0" smtClean="0"/>
          </a:p>
          <a:p>
            <a:pPr algn="ctr"/>
            <a:r>
              <a:rPr lang="fr-BE" dirty="0" smtClean="0"/>
              <a:t>Inhumé le ?</a:t>
            </a:r>
            <a:endParaRPr lang="fr-BE" dirty="0"/>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8</a:t>
            </a:r>
          </a:p>
          <a:p>
            <a:pPr algn="ctr"/>
            <a:r>
              <a:rPr lang="fr-BE" dirty="0" smtClean="0"/>
              <a:t>Tombe 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160653" y="793185"/>
            <a:ext cx="4002867" cy="1200329"/>
          </a:xfrm>
          <a:prstGeom prst="rect">
            <a:avLst/>
          </a:prstGeom>
          <a:noFill/>
        </p:spPr>
        <p:txBody>
          <a:bodyPr wrap="square" rtlCol="0">
            <a:spAutoFit/>
          </a:bodyPr>
          <a:lstStyle/>
          <a:p>
            <a:r>
              <a:rPr lang="fr-BE" sz="7200" dirty="0" smtClean="0">
                <a:latin typeface="French Script MT" panose="03020402040607040605" pitchFamily="66" charset="0"/>
              </a:rPr>
              <a:t>Victor Jacobs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979459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453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1872 – 45 ans</a:t>
            </a:r>
          </a:p>
          <a:p>
            <a:pPr algn="ctr"/>
            <a:r>
              <a:rPr lang="fr-BE" dirty="0" smtClean="0"/>
              <a:t>Décédé le 27 </a:t>
            </a:r>
            <a:r>
              <a:rPr lang="fr-BE" dirty="0"/>
              <a:t>février 1917 </a:t>
            </a:r>
            <a:endParaRPr lang="fr-BE" dirty="0" smtClean="0"/>
          </a:p>
          <a:p>
            <a:pPr algn="ctr"/>
            <a:r>
              <a:rPr lang="fr-BE" dirty="0" smtClean="0"/>
              <a:t>Inhumé le</a:t>
            </a:r>
            <a:endParaRPr lang="fr-BE" dirty="0"/>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8</a:t>
            </a:r>
          </a:p>
          <a:p>
            <a:pPr algn="ctr"/>
            <a:r>
              <a:rPr lang="fr-BE" dirty="0" smtClean="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159854" y="793185"/>
            <a:ext cx="4517839" cy="1200329"/>
          </a:xfrm>
          <a:prstGeom prst="rect">
            <a:avLst/>
          </a:prstGeom>
          <a:noFill/>
        </p:spPr>
        <p:txBody>
          <a:bodyPr wrap="square" rtlCol="0">
            <a:spAutoFit/>
          </a:bodyPr>
          <a:lstStyle/>
          <a:p>
            <a:r>
              <a:rPr lang="fr-BE" sz="7200" dirty="0" smtClean="0">
                <a:latin typeface="French Script MT" panose="03020402040607040605" pitchFamily="66" charset="0"/>
              </a:rPr>
              <a:t>Joseph </a:t>
            </a:r>
            <a:r>
              <a:rPr lang="fr-BE" sz="7200" dirty="0" err="1" smtClean="0">
                <a:latin typeface="French Script MT" panose="03020402040607040605" pitchFamily="66" charset="0"/>
              </a:rPr>
              <a:t>Mathys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1295334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454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1875 – 42 ans</a:t>
            </a:r>
          </a:p>
          <a:p>
            <a:pPr algn="ctr"/>
            <a:r>
              <a:rPr lang="fr-BE" dirty="0" smtClean="0"/>
              <a:t>Décédé le 8 </a:t>
            </a:r>
            <a:r>
              <a:rPr lang="fr-BE" dirty="0"/>
              <a:t>août 1917 </a:t>
            </a:r>
            <a:endParaRPr lang="fr-BE" dirty="0" smtClean="0"/>
          </a:p>
          <a:p>
            <a:pPr algn="ctr"/>
            <a:r>
              <a:rPr lang="fr-BE" dirty="0" smtClean="0"/>
              <a:t>Inhumé le ?</a:t>
            </a:r>
            <a:endParaRPr lang="fr-BE" dirty="0"/>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8</a:t>
            </a:r>
          </a:p>
          <a:p>
            <a:pPr algn="ctr"/>
            <a:r>
              <a:rPr lang="fr-BE" dirty="0" smtClean="0"/>
              <a:t>Tombe 30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87167" y="767148"/>
            <a:ext cx="4884043" cy="1200329"/>
          </a:xfrm>
          <a:prstGeom prst="rect">
            <a:avLst/>
          </a:prstGeom>
          <a:noFill/>
        </p:spPr>
        <p:txBody>
          <a:bodyPr wrap="square" rtlCol="0">
            <a:spAutoFit/>
          </a:bodyPr>
          <a:lstStyle/>
          <a:p>
            <a:r>
              <a:rPr lang="fr-BE" sz="7200" dirty="0" smtClean="0">
                <a:latin typeface="French Script MT" panose="03020402040607040605" pitchFamily="66" charset="0"/>
              </a:rPr>
              <a:t>Lucien </a:t>
            </a:r>
            <a:r>
              <a:rPr lang="fr-BE" sz="7200" dirty="0" err="1" smtClean="0">
                <a:latin typeface="French Script MT" panose="03020402040607040605" pitchFamily="66" charset="0"/>
              </a:rPr>
              <a:t>Monneau</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9613858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455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1883 – 34 ans</a:t>
            </a:r>
          </a:p>
          <a:p>
            <a:pPr algn="ctr"/>
            <a:r>
              <a:rPr lang="fr-BE" dirty="0" smtClean="0"/>
              <a:t>Décédé le 23 </a:t>
            </a:r>
            <a:r>
              <a:rPr lang="fr-BE" dirty="0"/>
              <a:t>mars 1917 </a:t>
            </a:r>
          </a:p>
          <a:p>
            <a:pPr algn="ctr"/>
            <a:endParaRPr lang="fr-BE" dirty="0" smtClean="0"/>
          </a:p>
          <a:p>
            <a:pPr algn="ctr"/>
            <a:r>
              <a:rPr lang="fr-BE" dirty="0" smtClean="0"/>
              <a:t>Inhumé le 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8</a:t>
            </a:r>
          </a:p>
          <a:p>
            <a:pPr algn="ctr"/>
            <a:r>
              <a:rPr lang="fr-BE" dirty="0" smtClean="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299044" y="793185"/>
            <a:ext cx="4239460" cy="1200329"/>
          </a:xfrm>
          <a:prstGeom prst="rect">
            <a:avLst/>
          </a:prstGeom>
          <a:noFill/>
        </p:spPr>
        <p:txBody>
          <a:bodyPr wrap="square" rtlCol="0">
            <a:spAutoFit/>
          </a:bodyPr>
          <a:lstStyle/>
          <a:p>
            <a:r>
              <a:rPr lang="fr-BE" sz="7200" dirty="0" smtClean="0">
                <a:latin typeface="French Script MT" panose="03020402040607040605" pitchFamily="66" charset="0"/>
              </a:rPr>
              <a:t>Nestor </a:t>
            </a:r>
            <a:r>
              <a:rPr lang="fr-BE" sz="7200" dirty="0" err="1" smtClean="0">
                <a:latin typeface="French Script MT" panose="03020402040607040605" pitchFamily="66" charset="0"/>
              </a:rPr>
              <a:t>Opiton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8180979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456</a:t>
            </a:fld>
            <a:endParaRPr lang="fr-BE" dirty="0"/>
          </a:p>
        </p:txBody>
      </p:sp>
      <p:sp>
        <p:nvSpPr>
          <p:cNvPr id="6" name="ZoneTexte 5"/>
          <p:cNvSpPr txBox="1"/>
          <p:nvPr/>
        </p:nvSpPr>
        <p:spPr>
          <a:xfrm>
            <a:off x="1262936" y="2213133"/>
            <a:ext cx="3798303" cy="2031325"/>
          </a:xfrm>
          <a:prstGeom prst="rect">
            <a:avLst/>
          </a:prstGeom>
          <a:noFill/>
        </p:spPr>
        <p:txBody>
          <a:bodyPr wrap="square" rtlCol="0">
            <a:spAutoFit/>
          </a:bodyPr>
          <a:lstStyle/>
          <a:p>
            <a:pPr algn="ctr"/>
            <a:r>
              <a:rPr lang="fr-BE" dirty="0" smtClean="0"/>
              <a:t>Né en 1894 – 23 ans</a:t>
            </a:r>
          </a:p>
          <a:p>
            <a:pPr algn="ctr"/>
            <a:r>
              <a:rPr lang="fr-BE" dirty="0" smtClean="0"/>
              <a:t>Décédé le 12 </a:t>
            </a:r>
            <a:r>
              <a:rPr lang="fr-BE" dirty="0"/>
              <a:t>avril 1917 </a:t>
            </a:r>
            <a:endParaRPr lang="fr-BE" dirty="0" smtClean="0"/>
          </a:p>
          <a:p>
            <a:pPr algn="ctr"/>
            <a:r>
              <a:rPr lang="fr-BE" dirty="0" smtClean="0"/>
              <a:t>Inhumé le ?</a:t>
            </a:r>
            <a:endParaRPr lang="fr-BE" dirty="0"/>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8</a:t>
            </a:r>
          </a:p>
          <a:p>
            <a:pPr algn="ctr"/>
            <a:r>
              <a:rPr lang="fr-BE" dirty="0" smtClean="0"/>
              <a:t>Tombe </a:t>
            </a:r>
            <a:r>
              <a:rPr lang="fr-BE" dirty="0"/>
              <a:t>9</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988993" y="793185"/>
            <a:ext cx="2346188" cy="1200329"/>
          </a:xfrm>
          <a:prstGeom prst="rect">
            <a:avLst/>
          </a:prstGeom>
          <a:noFill/>
        </p:spPr>
        <p:txBody>
          <a:bodyPr wrap="square" rtlCol="0">
            <a:spAutoFit/>
          </a:bodyPr>
          <a:lstStyle/>
          <a:p>
            <a:r>
              <a:rPr lang="fr-BE" sz="7200" dirty="0" smtClean="0">
                <a:latin typeface="French Script MT" panose="03020402040607040605" pitchFamily="66" charset="0"/>
              </a:rPr>
              <a:t>? Piron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5216158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457</a:t>
            </a:fld>
            <a:endParaRPr lang="fr-BE" dirty="0"/>
          </a:p>
        </p:txBody>
      </p:sp>
      <p:sp>
        <p:nvSpPr>
          <p:cNvPr id="6" name="ZoneTexte 5"/>
          <p:cNvSpPr txBox="1"/>
          <p:nvPr/>
        </p:nvSpPr>
        <p:spPr>
          <a:xfrm>
            <a:off x="1262936" y="2213133"/>
            <a:ext cx="3798303" cy="2031325"/>
          </a:xfrm>
          <a:prstGeom prst="rect">
            <a:avLst/>
          </a:prstGeom>
          <a:noFill/>
        </p:spPr>
        <p:txBody>
          <a:bodyPr wrap="square" rtlCol="0">
            <a:spAutoFit/>
          </a:bodyPr>
          <a:lstStyle/>
          <a:p>
            <a:pPr algn="ctr"/>
            <a:r>
              <a:rPr lang="fr-BE" dirty="0" smtClean="0"/>
              <a:t>Né le 18 avril 1876 – 40 ans</a:t>
            </a:r>
          </a:p>
          <a:p>
            <a:pPr algn="ctr"/>
            <a:r>
              <a:rPr lang="fr-BE" dirty="0" smtClean="0"/>
              <a:t>Décédé le 23 </a:t>
            </a:r>
            <a:r>
              <a:rPr lang="fr-BE" dirty="0"/>
              <a:t>mars 1917 </a:t>
            </a:r>
            <a:endParaRPr lang="fr-BE" dirty="0" smtClean="0"/>
          </a:p>
          <a:p>
            <a:pPr algn="ctr"/>
            <a:r>
              <a:rPr lang="fr-BE" dirty="0" smtClean="0"/>
              <a:t>Inhumé le ?</a:t>
            </a:r>
            <a:endParaRPr lang="fr-BE" dirty="0"/>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8</a:t>
            </a:r>
          </a:p>
          <a:p>
            <a:pPr algn="ctr"/>
            <a:r>
              <a:rPr lang="fr-BE" dirty="0" smtClean="0"/>
              <a:t>Tombe </a:t>
            </a:r>
            <a:r>
              <a:rPr lang="fr-BE" dirty="0"/>
              <a:t>5</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55026" y="779526"/>
            <a:ext cx="3614122" cy="1200329"/>
          </a:xfrm>
          <a:prstGeom prst="rect">
            <a:avLst/>
          </a:prstGeom>
          <a:noFill/>
        </p:spPr>
        <p:txBody>
          <a:bodyPr wrap="square" rtlCol="0">
            <a:spAutoFit/>
          </a:bodyPr>
          <a:lstStyle/>
          <a:p>
            <a:r>
              <a:rPr lang="fr-BE" sz="7200" dirty="0" smtClean="0">
                <a:latin typeface="French Script MT" panose="03020402040607040605" pitchFamily="66" charset="0"/>
              </a:rPr>
              <a:t>Firmin </a:t>
            </a:r>
            <a:r>
              <a:rPr lang="fr-BE" sz="7200" dirty="0" err="1" smtClean="0">
                <a:latin typeface="French Script MT" panose="03020402040607040605" pitchFamily="66" charset="0"/>
              </a:rPr>
              <a:t>Polet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291977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458</a:t>
            </a:fld>
            <a:endParaRPr lang="fr-BE" dirty="0"/>
          </a:p>
        </p:txBody>
      </p:sp>
      <p:sp>
        <p:nvSpPr>
          <p:cNvPr id="6" name="ZoneTexte 5"/>
          <p:cNvSpPr txBox="1"/>
          <p:nvPr/>
        </p:nvSpPr>
        <p:spPr>
          <a:xfrm>
            <a:off x="1262936" y="2213133"/>
            <a:ext cx="3798303" cy="2031325"/>
          </a:xfrm>
          <a:prstGeom prst="rect">
            <a:avLst/>
          </a:prstGeom>
          <a:noFill/>
        </p:spPr>
        <p:txBody>
          <a:bodyPr wrap="square" rtlCol="0">
            <a:spAutoFit/>
          </a:bodyPr>
          <a:lstStyle/>
          <a:p>
            <a:pPr algn="ctr"/>
            <a:r>
              <a:rPr lang="fr-BE" dirty="0" smtClean="0"/>
              <a:t>Né en 1899 – 18 ans</a:t>
            </a:r>
          </a:p>
          <a:p>
            <a:pPr algn="ctr"/>
            <a:r>
              <a:rPr lang="fr-BE" dirty="0" smtClean="0"/>
              <a:t>Décédé le 25 </a:t>
            </a:r>
            <a:r>
              <a:rPr lang="fr-BE" dirty="0"/>
              <a:t>mars 1917 </a:t>
            </a:r>
            <a:endParaRPr lang="fr-BE" dirty="0" smtClean="0"/>
          </a:p>
          <a:p>
            <a:pPr algn="ctr"/>
            <a:r>
              <a:rPr lang="fr-BE" dirty="0" smtClean="0"/>
              <a:t>Inhumé le ?</a:t>
            </a:r>
            <a:endParaRPr lang="fr-BE" dirty="0"/>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8</a:t>
            </a:r>
          </a:p>
          <a:p>
            <a:pPr algn="ctr"/>
            <a:r>
              <a:rPr lang="fr-BE" dirty="0" smtClean="0"/>
              <a:t>Tombe </a:t>
            </a:r>
            <a:r>
              <a:rPr lang="fr-BE" dirty="0"/>
              <a:t>6</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57950" y="793185"/>
            <a:ext cx="4608274" cy="1200329"/>
          </a:xfrm>
          <a:prstGeom prst="rect">
            <a:avLst/>
          </a:prstGeom>
          <a:noFill/>
        </p:spPr>
        <p:txBody>
          <a:bodyPr wrap="square" rtlCol="0">
            <a:spAutoFit/>
          </a:bodyPr>
          <a:lstStyle/>
          <a:p>
            <a:r>
              <a:rPr lang="fr-BE" sz="7200" dirty="0" smtClean="0">
                <a:latin typeface="French Script MT" panose="03020402040607040605" pitchFamily="66" charset="0"/>
              </a:rPr>
              <a:t>Joseph </a:t>
            </a:r>
            <a:r>
              <a:rPr lang="fr-BE" sz="7200" dirty="0" err="1" smtClean="0">
                <a:latin typeface="French Script MT" panose="03020402040607040605" pitchFamily="66" charset="0"/>
              </a:rPr>
              <a:t>Puylaert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74828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459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8 juillet 1888 – 28 ans</a:t>
            </a:r>
          </a:p>
          <a:p>
            <a:pPr algn="ctr"/>
            <a:r>
              <a:rPr lang="fr-BE" dirty="0" smtClean="0"/>
              <a:t>Décédé le 24 </a:t>
            </a:r>
            <a:r>
              <a:rPr lang="fr-BE" dirty="0"/>
              <a:t>février 1917 </a:t>
            </a:r>
            <a:endParaRPr lang="fr-BE" dirty="0" smtClean="0"/>
          </a:p>
          <a:p>
            <a:pPr algn="ctr"/>
            <a:r>
              <a:rPr lang="fr-BE" dirty="0" smtClean="0"/>
              <a:t>Inhumé le ?</a:t>
            </a:r>
            <a:endParaRPr lang="fr-BE" dirty="0"/>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Mort en déportation</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8</a:t>
            </a:r>
          </a:p>
          <a:p>
            <a:pPr algn="ctr"/>
            <a:r>
              <a:rPr lang="fr-BE" dirty="0" smtClean="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552761" y="793185"/>
            <a:ext cx="3732026" cy="1200329"/>
          </a:xfrm>
          <a:prstGeom prst="rect">
            <a:avLst/>
          </a:prstGeom>
          <a:noFill/>
        </p:spPr>
        <p:txBody>
          <a:bodyPr wrap="square" rtlCol="0">
            <a:spAutoFit/>
          </a:bodyPr>
          <a:lstStyle/>
          <a:p>
            <a:r>
              <a:rPr lang="fr-BE" sz="7200" dirty="0" smtClean="0">
                <a:latin typeface="French Script MT" panose="03020402040607040605" pitchFamily="66" charset="0"/>
              </a:rPr>
              <a:t>Paul Renard</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431321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46</a:t>
            </a:fld>
            <a:endParaRPr lang="fr-BE" dirty="0"/>
          </a:p>
        </p:txBody>
      </p:sp>
      <p:sp>
        <p:nvSpPr>
          <p:cNvPr id="5" name="ZoneTexte 4"/>
          <p:cNvSpPr txBox="1"/>
          <p:nvPr/>
        </p:nvSpPr>
        <p:spPr>
          <a:xfrm>
            <a:off x="688085" y="779526"/>
            <a:ext cx="4651250" cy="1200329"/>
          </a:xfrm>
          <a:prstGeom prst="rect">
            <a:avLst/>
          </a:prstGeom>
          <a:noFill/>
        </p:spPr>
        <p:txBody>
          <a:bodyPr wrap="square" rtlCol="0">
            <a:spAutoFit/>
          </a:bodyPr>
          <a:lstStyle/>
          <a:p>
            <a:r>
              <a:rPr lang="fr-BE" sz="7200" dirty="0" smtClean="0">
                <a:latin typeface="French Script MT" panose="03020402040607040605" pitchFamily="66" charset="0"/>
              </a:rPr>
              <a:t>Henri </a:t>
            </a:r>
            <a:r>
              <a:rPr lang="fr-BE" sz="7200" dirty="0" err="1" smtClean="0">
                <a:latin typeface="French Script MT" panose="03020402040607040605" pitchFamily="66" charset="0"/>
              </a:rPr>
              <a:t>Oberwoits</a:t>
            </a:r>
            <a:endParaRPr lang="fr-BE" sz="7200" dirty="0">
              <a:latin typeface="French Script MT" panose="03020402040607040605" pitchFamily="66" charset="0"/>
            </a:endParaRPr>
          </a:p>
        </p:txBody>
      </p:sp>
      <p:sp>
        <p:nvSpPr>
          <p:cNvPr id="6" name="ZoneTexte 5"/>
          <p:cNvSpPr txBox="1"/>
          <p:nvPr/>
        </p:nvSpPr>
        <p:spPr>
          <a:xfrm>
            <a:off x="1297592" y="2250033"/>
            <a:ext cx="3432238" cy="2031325"/>
          </a:xfrm>
          <a:prstGeom prst="rect">
            <a:avLst/>
          </a:prstGeom>
          <a:noFill/>
        </p:spPr>
        <p:txBody>
          <a:bodyPr wrap="square" rtlCol="0">
            <a:spAutoFit/>
          </a:bodyPr>
          <a:lstStyle/>
          <a:p>
            <a:pPr algn="ctr"/>
            <a:r>
              <a:rPr lang="fr-BE" dirty="0" smtClean="0"/>
              <a:t>Né le ? – 64 ans</a:t>
            </a:r>
          </a:p>
          <a:p>
            <a:pPr algn="ctr"/>
            <a:r>
              <a:rPr lang="fr-BE" dirty="0" smtClean="0"/>
              <a:t>Décédé le ?</a:t>
            </a:r>
          </a:p>
          <a:p>
            <a:pPr algn="ctr"/>
            <a:r>
              <a:rPr lang="fr-BE" smtClean="0"/>
              <a:t>Inhumé </a:t>
            </a:r>
            <a:r>
              <a:rPr lang="fr-BE" dirty="0" smtClean="0"/>
              <a:t>le 9 juillet 1948</a:t>
            </a:r>
          </a:p>
          <a:p>
            <a:pPr algn="ctr"/>
            <a:r>
              <a:rPr lang="fr-BE" dirty="0" smtClean="0"/>
              <a:t>Époux de Madame </a:t>
            </a:r>
            <a:r>
              <a:rPr lang="fr-BE" dirty="0" err="1" smtClean="0"/>
              <a:t>Wincke</a:t>
            </a:r>
            <a:endParaRPr lang="fr-BE" dirty="0" smtClean="0"/>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a:t>
            </a:r>
          </a:p>
          <a:p>
            <a:pPr algn="ctr"/>
            <a:r>
              <a:rPr lang="fr-BE" dirty="0" smtClean="0"/>
              <a:t>Tombe 47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8965"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2714333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460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1883 – 34 ans</a:t>
            </a:r>
          </a:p>
          <a:p>
            <a:pPr algn="ctr"/>
            <a:r>
              <a:rPr lang="fr-BE" dirty="0" smtClean="0"/>
              <a:t>Décédé le 29 </a:t>
            </a:r>
            <a:r>
              <a:rPr lang="fr-BE" dirty="0"/>
              <a:t>octobre 1917 </a:t>
            </a:r>
            <a:endParaRPr lang="fr-BE" dirty="0" smtClean="0"/>
          </a:p>
          <a:p>
            <a:pPr algn="ctr"/>
            <a:r>
              <a:rPr lang="fr-BE" dirty="0" smtClean="0"/>
              <a:t>Inhumé le ?</a:t>
            </a:r>
            <a:endParaRPr lang="fr-BE" dirty="0"/>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Chômeur déporté</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8</a:t>
            </a:r>
          </a:p>
          <a:p>
            <a:pPr algn="ctr"/>
            <a:r>
              <a:rPr lang="fr-BE" dirty="0" smtClean="0"/>
              <a:t>Tombe 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99043" y="793185"/>
            <a:ext cx="4437727" cy="1200329"/>
          </a:xfrm>
          <a:prstGeom prst="rect">
            <a:avLst/>
          </a:prstGeom>
          <a:noFill/>
        </p:spPr>
        <p:txBody>
          <a:bodyPr wrap="square" rtlCol="0">
            <a:spAutoFit/>
          </a:bodyPr>
          <a:lstStyle/>
          <a:p>
            <a:r>
              <a:rPr lang="fr-BE" sz="7200" dirty="0" smtClean="0">
                <a:latin typeface="French Script MT" panose="03020402040607040605" pitchFamily="66" charset="0"/>
              </a:rPr>
              <a:t>René </a:t>
            </a:r>
            <a:r>
              <a:rPr lang="fr-BE" sz="7200" dirty="0" err="1" smtClean="0">
                <a:latin typeface="French Script MT" panose="03020402040607040605" pitchFamily="66" charset="0"/>
              </a:rPr>
              <a:t>Rucquois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288718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461</a:t>
            </a:fld>
            <a:endParaRPr lang="fr-BE" dirty="0"/>
          </a:p>
        </p:txBody>
      </p:sp>
      <p:sp>
        <p:nvSpPr>
          <p:cNvPr id="5" name="ZoneTexte 4"/>
          <p:cNvSpPr txBox="1"/>
          <p:nvPr/>
        </p:nvSpPr>
        <p:spPr>
          <a:xfrm>
            <a:off x="1330165" y="842196"/>
            <a:ext cx="3663844" cy="1200329"/>
          </a:xfrm>
          <a:prstGeom prst="rect">
            <a:avLst/>
          </a:prstGeom>
          <a:noFill/>
        </p:spPr>
        <p:txBody>
          <a:bodyPr wrap="square" rtlCol="0">
            <a:spAutoFit/>
          </a:bodyPr>
          <a:lstStyle/>
          <a:p>
            <a:r>
              <a:rPr lang="fr-BE" sz="7200" dirty="0" smtClean="0">
                <a:latin typeface="French Script MT" panose="03020402040607040605" pitchFamily="66" charset="0"/>
              </a:rPr>
              <a:t>Aloïs Simon</a:t>
            </a:r>
            <a:endParaRPr lang="fr-BE" sz="7200" dirty="0">
              <a:latin typeface="French Script MT" panose="03020402040607040605" pitchFamily="66" charset="0"/>
            </a:endParaRPr>
          </a:p>
        </p:txBody>
      </p:sp>
      <p:sp>
        <p:nvSpPr>
          <p:cNvPr id="6" name="ZoneTexte 5"/>
          <p:cNvSpPr txBox="1"/>
          <p:nvPr/>
        </p:nvSpPr>
        <p:spPr>
          <a:xfrm>
            <a:off x="1262935" y="2233320"/>
            <a:ext cx="3798303" cy="2031325"/>
          </a:xfrm>
          <a:prstGeom prst="rect">
            <a:avLst/>
          </a:prstGeom>
          <a:noFill/>
        </p:spPr>
        <p:txBody>
          <a:bodyPr wrap="square" rtlCol="0">
            <a:spAutoFit/>
          </a:bodyPr>
          <a:lstStyle/>
          <a:p>
            <a:pPr algn="ctr"/>
            <a:r>
              <a:rPr lang="fr-BE" dirty="0" smtClean="0"/>
              <a:t>Né en 1890 – 27 ans</a:t>
            </a:r>
          </a:p>
          <a:p>
            <a:pPr algn="ctr"/>
            <a:r>
              <a:rPr lang="fr-BE" dirty="0" smtClean="0"/>
              <a:t>Décédé </a:t>
            </a:r>
            <a:r>
              <a:rPr lang="fr-BE" dirty="0"/>
              <a:t>le </a:t>
            </a:r>
            <a:r>
              <a:rPr lang="fr-BE" dirty="0" smtClean="0"/>
              <a:t>24 </a:t>
            </a:r>
            <a:r>
              <a:rPr lang="fr-BE" dirty="0"/>
              <a:t>avril 1917 </a:t>
            </a:r>
            <a:endParaRPr lang="fr-BE" dirty="0" smtClean="0"/>
          </a:p>
          <a:p>
            <a:pPr algn="ctr"/>
            <a:r>
              <a:rPr lang="fr-BE" dirty="0" smtClean="0"/>
              <a:t>Inhumé le ?</a:t>
            </a:r>
            <a:endParaRPr lang="fr-BE" dirty="0"/>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endParaRPr lang="fr-BE" dirty="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8</a:t>
            </a:r>
          </a:p>
          <a:p>
            <a:pPr algn="ctr"/>
            <a:r>
              <a:rPr lang="fr-BE" dirty="0" smtClean="0"/>
              <a:t>Tombe 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6997891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462</a:t>
            </a:fld>
            <a:endParaRPr lang="fr-BE" dirty="0"/>
          </a:p>
        </p:txBody>
      </p:sp>
      <p:sp>
        <p:nvSpPr>
          <p:cNvPr id="6" name="ZoneTexte 5"/>
          <p:cNvSpPr txBox="1"/>
          <p:nvPr/>
        </p:nvSpPr>
        <p:spPr>
          <a:xfrm>
            <a:off x="1262936" y="2213133"/>
            <a:ext cx="3798303" cy="2031325"/>
          </a:xfrm>
          <a:prstGeom prst="rect">
            <a:avLst/>
          </a:prstGeom>
          <a:noFill/>
        </p:spPr>
        <p:txBody>
          <a:bodyPr wrap="square" rtlCol="0">
            <a:spAutoFit/>
          </a:bodyPr>
          <a:lstStyle/>
          <a:p>
            <a:pPr algn="ctr"/>
            <a:r>
              <a:rPr lang="fr-BE" dirty="0" smtClean="0"/>
              <a:t>Né en 1866 – 51 ans</a:t>
            </a:r>
          </a:p>
          <a:p>
            <a:pPr algn="ctr"/>
            <a:r>
              <a:rPr lang="fr-BE" dirty="0" smtClean="0"/>
              <a:t>Décédé le 27 </a:t>
            </a:r>
            <a:r>
              <a:rPr lang="fr-BE" dirty="0"/>
              <a:t>mars 1917 </a:t>
            </a:r>
          </a:p>
          <a:p>
            <a:pPr algn="ctr"/>
            <a:endParaRPr lang="fr-BE" dirty="0" smtClean="0"/>
          </a:p>
          <a:p>
            <a:pPr algn="ctr"/>
            <a:r>
              <a:rPr lang="fr-BE" dirty="0" smtClean="0"/>
              <a:t>Inhumé le 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8</a:t>
            </a:r>
          </a:p>
          <a:p>
            <a:pPr algn="ctr"/>
            <a:r>
              <a:rPr lang="fr-BE" dirty="0" smtClean="0"/>
              <a:t>Tombe 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98712" y="797052"/>
            <a:ext cx="3726750" cy="1200329"/>
          </a:xfrm>
          <a:prstGeom prst="rect">
            <a:avLst/>
          </a:prstGeom>
          <a:noFill/>
        </p:spPr>
        <p:txBody>
          <a:bodyPr wrap="square" rtlCol="0">
            <a:spAutoFit/>
          </a:bodyPr>
          <a:lstStyle/>
          <a:p>
            <a:r>
              <a:rPr lang="fr-BE" sz="7200" dirty="0">
                <a:latin typeface="French Script MT" panose="03020402040607040605" pitchFamily="66" charset="0"/>
              </a:rPr>
              <a:t>O</a:t>
            </a:r>
            <a:r>
              <a:rPr lang="fr-BE" sz="7200" dirty="0" smtClean="0">
                <a:latin typeface="French Script MT" panose="03020402040607040605" pitchFamily="66" charset="0"/>
              </a:rPr>
              <a:t>scar Souris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868716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463</a:t>
            </a:fld>
            <a:endParaRPr lang="fr-BE" dirty="0"/>
          </a:p>
        </p:txBody>
      </p:sp>
      <p:sp>
        <p:nvSpPr>
          <p:cNvPr id="6" name="ZoneTexte 5"/>
          <p:cNvSpPr txBox="1"/>
          <p:nvPr/>
        </p:nvSpPr>
        <p:spPr>
          <a:xfrm>
            <a:off x="1262936" y="2213133"/>
            <a:ext cx="3798303" cy="2031325"/>
          </a:xfrm>
          <a:prstGeom prst="rect">
            <a:avLst/>
          </a:prstGeom>
          <a:noFill/>
        </p:spPr>
        <p:txBody>
          <a:bodyPr wrap="square" rtlCol="0">
            <a:spAutoFit/>
          </a:bodyPr>
          <a:lstStyle/>
          <a:p>
            <a:pPr algn="ctr"/>
            <a:r>
              <a:rPr lang="fr-BE" dirty="0" smtClean="0"/>
              <a:t>Né en 1867 – 50 ans</a:t>
            </a:r>
          </a:p>
          <a:p>
            <a:pPr algn="ctr"/>
            <a:r>
              <a:rPr lang="fr-BE" dirty="0" smtClean="0"/>
              <a:t>Décédé le 2 </a:t>
            </a:r>
            <a:r>
              <a:rPr lang="fr-BE" dirty="0"/>
              <a:t>mars 1917 </a:t>
            </a:r>
            <a:endParaRPr lang="fr-BE" dirty="0" smtClean="0"/>
          </a:p>
          <a:p>
            <a:pPr algn="ctr"/>
            <a:r>
              <a:rPr lang="fr-BE" dirty="0" smtClean="0"/>
              <a:t>Inhumé le ?</a:t>
            </a:r>
            <a:endParaRPr lang="fr-BE" dirty="0"/>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8</a:t>
            </a:r>
          </a:p>
          <a:p>
            <a:pPr algn="ctr"/>
            <a:r>
              <a:rPr lang="fr-BE" dirty="0" smtClean="0"/>
              <a:t>Tombe 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547033" y="793185"/>
            <a:ext cx="3230107" cy="1200329"/>
          </a:xfrm>
          <a:prstGeom prst="rect">
            <a:avLst/>
          </a:prstGeom>
          <a:noFill/>
        </p:spPr>
        <p:txBody>
          <a:bodyPr wrap="square" rtlCol="0">
            <a:spAutoFit/>
          </a:bodyPr>
          <a:lstStyle/>
          <a:p>
            <a:r>
              <a:rPr lang="fr-BE" sz="7200" dirty="0" smtClean="0">
                <a:latin typeface="French Script MT" panose="03020402040607040605" pitchFamily="66" charset="0"/>
              </a:rPr>
              <a:t>? </a:t>
            </a:r>
            <a:r>
              <a:rPr lang="fr-BE" sz="7200" dirty="0" err="1" smtClean="0">
                <a:latin typeface="French Script MT" panose="03020402040607040605" pitchFamily="66" charset="0"/>
              </a:rPr>
              <a:t>Spilmont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031529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464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 – </a:t>
            </a:r>
            <a:r>
              <a:rPr lang="fr-BE" dirty="0"/>
              <a:t>?</a:t>
            </a:r>
            <a:endParaRPr lang="fr-BE" dirty="0" smtClean="0"/>
          </a:p>
          <a:p>
            <a:pPr algn="ctr"/>
            <a:r>
              <a:rPr lang="fr-BE" dirty="0" smtClean="0"/>
              <a:t>Décédé le 18 </a:t>
            </a:r>
            <a:r>
              <a:rPr lang="fr-BE" dirty="0"/>
              <a:t>février 1917 </a:t>
            </a:r>
            <a:endParaRPr lang="fr-BE" dirty="0" smtClean="0"/>
          </a:p>
          <a:p>
            <a:pPr algn="ctr"/>
            <a:r>
              <a:rPr lang="fr-BE" dirty="0" smtClean="0"/>
              <a:t>Inhumé le ?</a:t>
            </a:r>
            <a:endParaRPr lang="fr-BE" dirty="0"/>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8</a:t>
            </a:r>
          </a:p>
          <a:p>
            <a:pPr algn="ctr"/>
            <a:r>
              <a:rPr lang="fr-BE" dirty="0" smtClean="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255900" y="797052"/>
            <a:ext cx="4325747" cy="1200329"/>
          </a:xfrm>
          <a:prstGeom prst="rect">
            <a:avLst/>
          </a:prstGeom>
          <a:noFill/>
        </p:spPr>
        <p:txBody>
          <a:bodyPr wrap="square" rtlCol="0">
            <a:spAutoFit/>
          </a:bodyPr>
          <a:lstStyle/>
          <a:p>
            <a:r>
              <a:rPr lang="fr-BE" sz="7200" dirty="0" smtClean="0">
                <a:latin typeface="French Script MT" panose="03020402040607040605" pitchFamily="66" charset="0"/>
              </a:rPr>
              <a:t>Léopold </a:t>
            </a:r>
            <a:r>
              <a:rPr lang="fr-BE" sz="7200" dirty="0" err="1" smtClean="0">
                <a:latin typeface="French Script MT" panose="03020402040607040605" pitchFamily="66" charset="0"/>
              </a:rPr>
              <a:t>Steurs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324386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465</a:t>
            </a:fld>
            <a:endParaRPr lang="fr-BE" dirty="0"/>
          </a:p>
        </p:txBody>
      </p:sp>
      <p:sp>
        <p:nvSpPr>
          <p:cNvPr id="6" name="ZoneTexte 5"/>
          <p:cNvSpPr txBox="1"/>
          <p:nvPr/>
        </p:nvSpPr>
        <p:spPr>
          <a:xfrm>
            <a:off x="1262936" y="2213133"/>
            <a:ext cx="3798303" cy="2031325"/>
          </a:xfrm>
          <a:prstGeom prst="rect">
            <a:avLst/>
          </a:prstGeom>
          <a:noFill/>
        </p:spPr>
        <p:txBody>
          <a:bodyPr wrap="square" rtlCol="0">
            <a:spAutoFit/>
          </a:bodyPr>
          <a:lstStyle/>
          <a:p>
            <a:pPr algn="ctr"/>
            <a:r>
              <a:rPr lang="fr-BE" dirty="0" smtClean="0"/>
              <a:t>Né en 1841 – 76 ans</a:t>
            </a:r>
          </a:p>
          <a:p>
            <a:pPr algn="ctr"/>
            <a:r>
              <a:rPr lang="fr-BE" dirty="0" smtClean="0"/>
              <a:t>Décédé le 12 </a:t>
            </a:r>
            <a:r>
              <a:rPr lang="fr-BE" dirty="0"/>
              <a:t>août 1917 </a:t>
            </a:r>
            <a:endParaRPr lang="fr-BE" dirty="0" smtClean="0"/>
          </a:p>
          <a:p>
            <a:pPr algn="ctr"/>
            <a:r>
              <a:rPr lang="fr-BE" dirty="0" smtClean="0"/>
              <a:t>Inhumé le ?</a:t>
            </a:r>
            <a:endParaRPr lang="fr-BE" dirty="0"/>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8</a:t>
            </a:r>
          </a:p>
          <a:p>
            <a:pPr algn="ctr"/>
            <a:r>
              <a:rPr lang="fr-BE" dirty="0" smtClean="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356481" y="779526"/>
            <a:ext cx="5611212" cy="1200329"/>
          </a:xfrm>
          <a:prstGeom prst="rect">
            <a:avLst/>
          </a:prstGeom>
          <a:noFill/>
        </p:spPr>
        <p:txBody>
          <a:bodyPr wrap="square" rtlCol="0">
            <a:spAutoFit/>
          </a:bodyPr>
          <a:lstStyle/>
          <a:p>
            <a:r>
              <a:rPr lang="fr-BE" sz="7200" dirty="0" smtClean="0">
                <a:latin typeface="French Script MT" panose="03020402040607040605" pitchFamily="66" charset="0"/>
              </a:rPr>
              <a:t>Jean Van </a:t>
            </a:r>
            <a:r>
              <a:rPr lang="fr-BE" sz="7200" dirty="0" err="1" smtClean="0">
                <a:latin typeface="French Script MT" panose="03020402040607040605" pitchFamily="66" charset="0"/>
              </a:rPr>
              <a:t>Bompaer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61603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466</a:t>
            </a:fld>
            <a:endParaRPr lang="fr-BE" dirty="0"/>
          </a:p>
        </p:txBody>
      </p:sp>
      <p:sp>
        <p:nvSpPr>
          <p:cNvPr id="6" name="ZoneTexte 5"/>
          <p:cNvSpPr txBox="1"/>
          <p:nvPr/>
        </p:nvSpPr>
        <p:spPr>
          <a:xfrm>
            <a:off x="1262936" y="2213133"/>
            <a:ext cx="3798303" cy="2031325"/>
          </a:xfrm>
          <a:prstGeom prst="rect">
            <a:avLst/>
          </a:prstGeom>
          <a:noFill/>
        </p:spPr>
        <p:txBody>
          <a:bodyPr wrap="square" rtlCol="0">
            <a:spAutoFit/>
          </a:bodyPr>
          <a:lstStyle/>
          <a:p>
            <a:pPr algn="ctr"/>
            <a:r>
              <a:rPr lang="fr-BE" dirty="0" smtClean="0"/>
              <a:t>Né en 1841  – 76 ans</a:t>
            </a:r>
          </a:p>
          <a:p>
            <a:pPr algn="ctr"/>
            <a:r>
              <a:rPr lang="fr-BE" dirty="0" smtClean="0"/>
              <a:t>Décédé le 29 </a:t>
            </a:r>
            <a:r>
              <a:rPr lang="fr-BE" dirty="0"/>
              <a:t>avril 1917 </a:t>
            </a:r>
            <a:endParaRPr lang="fr-BE" dirty="0" smtClean="0"/>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8</a:t>
            </a:r>
          </a:p>
          <a:p>
            <a:pPr algn="ctr"/>
            <a:r>
              <a:rPr lang="fr-BE" dirty="0" smtClean="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357788" y="779526"/>
            <a:ext cx="6195412" cy="1200329"/>
          </a:xfrm>
          <a:prstGeom prst="rect">
            <a:avLst/>
          </a:prstGeom>
          <a:noFill/>
        </p:spPr>
        <p:txBody>
          <a:bodyPr wrap="square" rtlCol="0">
            <a:spAutoFit/>
          </a:bodyPr>
          <a:lstStyle/>
          <a:p>
            <a:r>
              <a:rPr lang="fr-BE" sz="7200" dirty="0" smtClean="0">
                <a:latin typeface="French Script MT" panose="03020402040607040605" pitchFamily="66" charset="0"/>
              </a:rPr>
              <a:t>Louis Van de </a:t>
            </a:r>
            <a:r>
              <a:rPr lang="fr-BE" sz="7200" dirty="0" err="1" smtClean="0">
                <a:latin typeface="French Script MT" panose="03020402040607040605" pitchFamily="66" charset="0"/>
              </a:rPr>
              <a:t>Catsyen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5605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467</a:t>
            </a:fld>
            <a:endParaRPr lang="fr-BE" dirty="0"/>
          </a:p>
        </p:txBody>
      </p:sp>
      <p:sp>
        <p:nvSpPr>
          <p:cNvPr id="5" name="ZoneTexte 4"/>
          <p:cNvSpPr txBox="1"/>
          <p:nvPr/>
        </p:nvSpPr>
        <p:spPr>
          <a:xfrm>
            <a:off x="489056" y="779526"/>
            <a:ext cx="5761078" cy="1200329"/>
          </a:xfrm>
          <a:prstGeom prst="rect">
            <a:avLst/>
          </a:prstGeom>
          <a:noFill/>
        </p:spPr>
        <p:txBody>
          <a:bodyPr wrap="square" rtlCol="0">
            <a:spAutoFit/>
          </a:bodyPr>
          <a:lstStyle/>
          <a:p>
            <a:r>
              <a:rPr lang="fr-BE" sz="7200" dirty="0" smtClean="0">
                <a:latin typeface="French Script MT" panose="03020402040607040605" pitchFamily="66" charset="0"/>
              </a:rPr>
              <a:t>René </a:t>
            </a:r>
            <a:r>
              <a:rPr lang="fr-BE" sz="7200" dirty="0" err="1" smtClean="0">
                <a:latin typeface="French Script MT" panose="03020402040607040605" pitchFamily="66" charset="0"/>
              </a:rPr>
              <a:t>Vandeponzeele</a:t>
            </a:r>
            <a:endParaRPr lang="fr-BE" sz="7200" dirty="0">
              <a:latin typeface="French Script MT" panose="03020402040607040605" pitchFamily="66" charset="0"/>
            </a:endParaRPr>
          </a:p>
        </p:txBody>
      </p:sp>
      <p:sp>
        <p:nvSpPr>
          <p:cNvPr id="6" name="ZoneTexte 5"/>
          <p:cNvSpPr txBox="1"/>
          <p:nvPr/>
        </p:nvSpPr>
        <p:spPr>
          <a:xfrm>
            <a:off x="1262936" y="2316113"/>
            <a:ext cx="3798303" cy="2031325"/>
          </a:xfrm>
          <a:prstGeom prst="rect">
            <a:avLst/>
          </a:prstGeom>
          <a:noFill/>
        </p:spPr>
        <p:txBody>
          <a:bodyPr wrap="square" rtlCol="0">
            <a:spAutoFit/>
          </a:bodyPr>
          <a:lstStyle/>
          <a:p>
            <a:pPr algn="ctr"/>
            <a:r>
              <a:rPr lang="fr-BE" dirty="0" smtClean="0"/>
              <a:t>Né en 1890 – 27 ans</a:t>
            </a:r>
          </a:p>
          <a:p>
            <a:pPr algn="ctr"/>
            <a:r>
              <a:rPr lang="fr-BE" dirty="0" smtClean="0"/>
              <a:t>Décédé le 24 </a:t>
            </a:r>
            <a:r>
              <a:rPr lang="fr-BE" dirty="0"/>
              <a:t>avril 1917 </a:t>
            </a:r>
            <a:endParaRPr lang="fr-BE" dirty="0" smtClean="0"/>
          </a:p>
          <a:p>
            <a:pPr algn="ctr"/>
            <a:r>
              <a:rPr lang="fr-BE" dirty="0" smtClean="0"/>
              <a:t>Inhumé le ?</a:t>
            </a:r>
            <a:endParaRPr lang="fr-BE" dirty="0"/>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8</a:t>
            </a:r>
          </a:p>
          <a:p>
            <a:pPr algn="ctr"/>
            <a:r>
              <a:rPr lang="fr-BE" dirty="0" smtClean="0"/>
              <a:t>Tombe </a:t>
            </a:r>
            <a:r>
              <a:rPr lang="fr-BE" dirty="0"/>
              <a:t>1</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7343"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644926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468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 – </a:t>
            </a:r>
            <a:r>
              <a:rPr lang="fr-BE" dirty="0"/>
              <a:t>?</a:t>
            </a:r>
            <a:endParaRPr lang="fr-BE" dirty="0" smtClean="0"/>
          </a:p>
          <a:p>
            <a:pPr algn="ctr"/>
            <a:r>
              <a:rPr lang="fr-BE" dirty="0" smtClean="0"/>
              <a:t>Décédé le 7 </a:t>
            </a:r>
            <a:r>
              <a:rPr lang="fr-BE" dirty="0"/>
              <a:t>juillet 1917 </a:t>
            </a:r>
            <a:endParaRPr lang="fr-BE" dirty="0" smtClean="0"/>
          </a:p>
          <a:p>
            <a:pPr algn="ctr"/>
            <a:r>
              <a:rPr lang="fr-BE" dirty="0" smtClean="0"/>
              <a:t>Inhumé le ?</a:t>
            </a:r>
            <a:endParaRPr lang="fr-BE" dirty="0"/>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8</a:t>
            </a:r>
          </a:p>
          <a:p>
            <a:pPr algn="ctr"/>
            <a:r>
              <a:rPr lang="fr-BE" dirty="0" smtClean="0"/>
              <a:t>Tombe 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87167" y="767148"/>
            <a:ext cx="5054404" cy="1200329"/>
          </a:xfrm>
          <a:prstGeom prst="rect">
            <a:avLst/>
          </a:prstGeom>
          <a:noFill/>
        </p:spPr>
        <p:txBody>
          <a:bodyPr wrap="square" rtlCol="0">
            <a:spAutoFit/>
          </a:bodyPr>
          <a:lstStyle/>
          <a:p>
            <a:r>
              <a:rPr lang="fr-BE" sz="7200" dirty="0" smtClean="0">
                <a:latin typeface="French Script MT" panose="03020402040607040605" pitchFamily="66" charset="0"/>
              </a:rPr>
              <a:t>Jean Van </a:t>
            </a:r>
            <a:r>
              <a:rPr lang="fr-BE" sz="7200" dirty="0" err="1" smtClean="0">
                <a:latin typeface="French Script MT" panose="03020402040607040605" pitchFamily="66" charset="0"/>
              </a:rPr>
              <a:t>Eycken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679102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469</a:t>
            </a:fld>
            <a:endParaRPr lang="fr-BE" dirty="0"/>
          </a:p>
        </p:txBody>
      </p:sp>
      <p:pic>
        <p:nvPicPr>
          <p:cNvPr id="5" name="Image 4"/>
          <p:cNvPicPr>
            <a:picLocks noChangeAspect="1"/>
          </p:cNvPicPr>
          <p:nvPr/>
        </p:nvPicPr>
        <p:blipFill>
          <a:blip r:embed="rId2"/>
          <a:stretch>
            <a:fillRect/>
          </a:stretch>
        </p:blipFill>
        <p:spPr>
          <a:xfrm>
            <a:off x="2752817" y="489856"/>
            <a:ext cx="7534181" cy="6129277"/>
          </a:xfrm>
          <a:prstGeom prst="rect">
            <a:avLst/>
          </a:prstGeom>
        </p:spPr>
      </p:pic>
      <p:sp>
        <p:nvSpPr>
          <p:cNvPr id="6" name="ZoneTexte 5"/>
          <p:cNvSpPr txBox="1"/>
          <p:nvPr/>
        </p:nvSpPr>
        <p:spPr>
          <a:xfrm>
            <a:off x="1388122" y="489856"/>
            <a:ext cx="861774" cy="5880100"/>
          </a:xfrm>
          <a:prstGeom prst="rect">
            <a:avLst/>
          </a:prstGeom>
          <a:noFill/>
        </p:spPr>
        <p:txBody>
          <a:bodyPr vert="vert270" wrap="square" rtlCol="0">
            <a:spAutoFit/>
          </a:bodyPr>
          <a:lstStyle/>
          <a:p>
            <a:pPr algn="ctr"/>
            <a:r>
              <a:rPr lang="fr-BE" sz="4400" dirty="0" smtClean="0">
                <a:latin typeface="Blackadder ITC" panose="04020505051007020D02" pitchFamily="82" charset="0"/>
              </a:rPr>
              <a:t>Parcelle 163 - 10</a:t>
            </a:r>
            <a:endParaRPr lang="fr-BE" sz="4400" dirty="0">
              <a:latin typeface="Blackadder ITC" panose="04020505051007020D02" pitchFamily="82" charset="0"/>
            </a:endParaRPr>
          </a:p>
        </p:txBody>
      </p:sp>
    </p:spTree>
    <p:extLst>
      <p:ext uri="{BB962C8B-B14F-4D97-AF65-F5344CB8AC3E}">
        <p14:creationId xmlns:p14="http://schemas.microsoft.com/office/powerpoint/2010/main" val="1545809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47</a:t>
            </a:fld>
            <a:endParaRPr lang="fr-BE" dirty="0"/>
          </a:p>
        </p:txBody>
      </p:sp>
      <p:sp>
        <p:nvSpPr>
          <p:cNvPr id="5" name="ZoneTexte 4"/>
          <p:cNvSpPr txBox="1"/>
          <p:nvPr/>
        </p:nvSpPr>
        <p:spPr>
          <a:xfrm>
            <a:off x="1359267" y="779526"/>
            <a:ext cx="4056788" cy="1200329"/>
          </a:xfrm>
          <a:prstGeom prst="rect">
            <a:avLst/>
          </a:prstGeom>
          <a:noFill/>
        </p:spPr>
        <p:txBody>
          <a:bodyPr wrap="square" rtlCol="0">
            <a:spAutoFit/>
          </a:bodyPr>
          <a:lstStyle/>
          <a:p>
            <a:r>
              <a:rPr lang="fr-BE" sz="7200" dirty="0" smtClean="0">
                <a:latin typeface="French Script MT" panose="03020402040607040605" pitchFamily="66" charset="0"/>
              </a:rPr>
              <a:t>Jean Osmonde</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60 ans</a:t>
            </a:r>
          </a:p>
          <a:p>
            <a:pPr algn="ctr"/>
            <a:r>
              <a:rPr lang="fr-BE" dirty="0" smtClean="0"/>
              <a:t>Décédé le ?</a:t>
            </a:r>
          </a:p>
          <a:p>
            <a:pPr algn="ctr"/>
            <a:r>
              <a:rPr lang="fr-BE" dirty="0" smtClean="0"/>
              <a:t>Inhumé le 28 décembre 1946</a:t>
            </a:r>
          </a:p>
          <a:p>
            <a:pPr algn="ctr"/>
            <a:r>
              <a:rPr lang="fr-BE" dirty="0" smtClean="0"/>
              <a:t>Veuf de Madame Rollin</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a:t>
            </a:r>
          </a:p>
          <a:p>
            <a:pPr algn="ctr"/>
            <a:r>
              <a:rPr lang="fr-BE" dirty="0" smtClean="0"/>
              <a:t>Tombe 62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1435024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470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1876 – 67 ans</a:t>
            </a:r>
          </a:p>
          <a:p>
            <a:pPr algn="ctr"/>
            <a:r>
              <a:rPr lang="fr-BE" dirty="0" smtClean="0"/>
              <a:t>Décédé le 8 août 1943</a:t>
            </a:r>
          </a:p>
          <a:p>
            <a:pPr algn="ctr"/>
            <a:r>
              <a:rPr lang="fr-BE" dirty="0" smtClean="0"/>
              <a:t>Inhumé le ?</a:t>
            </a:r>
            <a:endParaRPr lang="fr-BE" dirty="0"/>
          </a:p>
          <a:p>
            <a:pPr algn="ctr"/>
            <a:r>
              <a:rPr lang="fr-BE" dirty="0" smtClean="0"/>
              <a:t>Epoux de Madame Brochet</a:t>
            </a:r>
          </a:p>
          <a:p>
            <a:pPr algn="ctr"/>
            <a:endParaRPr lang="fr-BE" dirty="0"/>
          </a:p>
          <a:p>
            <a:pPr algn="ctr"/>
            <a:r>
              <a:rPr lang="fr-BE" dirty="0" smtClean="0"/>
              <a:t>Régiment: 1</a:t>
            </a:r>
            <a:r>
              <a:rPr lang="fr-BE" baseline="30000" dirty="0" smtClean="0"/>
              <a:t>er</a:t>
            </a:r>
            <a:r>
              <a:rPr lang="fr-BE" dirty="0" smtClean="0"/>
              <a:t> Grenadiers</a:t>
            </a:r>
          </a:p>
          <a:p>
            <a:pPr algn="ctr"/>
            <a:r>
              <a:rPr lang="fr-BE" dirty="0" smtClean="0"/>
              <a:t>Statut: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10</a:t>
            </a:r>
          </a:p>
          <a:p>
            <a:pPr algn="ctr"/>
            <a:r>
              <a:rPr lang="fr-BE" dirty="0" smtClean="0"/>
              <a:t>Tombe 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453398" y="779526"/>
            <a:ext cx="3930752" cy="1200329"/>
          </a:xfrm>
          <a:prstGeom prst="rect">
            <a:avLst/>
          </a:prstGeom>
          <a:noFill/>
        </p:spPr>
        <p:txBody>
          <a:bodyPr wrap="square" rtlCol="0">
            <a:spAutoFit/>
          </a:bodyPr>
          <a:lstStyle/>
          <a:p>
            <a:r>
              <a:rPr lang="fr-BE" sz="7200" dirty="0" smtClean="0">
                <a:latin typeface="French Script MT" panose="03020402040607040605" pitchFamily="66" charset="0"/>
              </a:rPr>
              <a:t>Eugène Auger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1844906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471</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smtClean="0"/>
              <a:t>Né en 1880 – 60 ans</a:t>
            </a:r>
          </a:p>
          <a:p>
            <a:pPr algn="ctr"/>
            <a:r>
              <a:rPr lang="fr-BE" dirty="0" smtClean="0"/>
              <a:t>Décédé le 18 novembre 1940</a:t>
            </a:r>
          </a:p>
          <a:p>
            <a:pPr algn="ctr"/>
            <a:r>
              <a:rPr lang="fr-BE" dirty="0" smtClean="0"/>
              <a:t>Inhumé le ?</a:t>
            </a:r>
            <a:endParaRPr lang="fr-BE" dirty="0"/>
          </a:p>
          <a:p>
            <a:pPr algn="ctr"/>
            <a:r>
              <a:rPr lang="fr-BE" dirty="0" smtClean="0"/>
              <a:t>Divorcé de Madame </a:t>
            </a:r>
            <a:r>
              <a:rPr lang="fr-BE" dirty="0" err="1" smtClean="0"/>
              <a:t>Aerts</a:t>
            </a:r>
            <a:endParaRPr lang="fr-BE" dirty="0" smtClean="0"/>
          </a:p>
          <a:p>
            <a:pPr algn="ctr"/>
            <a:endParaRPr lang="fr-BE" dirty="0"/>
          </a:p>
          <a:p>
            <a:pPr algn="ctr"/>
            <a:r>
              <a:rPr lang="fr-BE" dirty="0" smtClean="0"/>
              <a:t>Régiment: Service de Santé</a:t>
            </a:r>
          </a:p>
          <a:p>
            <a:pPr algn="ctr"/>
            <a:r>
              <a:rPr lang="fr-BE" dirty="0" smtClean="0"/>
              <a:t>Statut: Commandant, </a:t>
            </a:r>
          </a:p>
          <a:p>
            <a:pPr algn="ctr"/>
            <a:r>
              <a:rPr lang="fr-BE" dirty="0" smtClean="0"/>
              <a:t>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10</a:t>
            </a:r>
          </a:p>
          <a:p>
            <a:pPr algn="ctr"/>
            <a:r>
              <a:rPr lang="fr-BE" dirty="0" smtClean="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62099" y="779526"/>
            <a:ext cx="4113349" cy="1200329"/>
          </a:xfrm>
          <a:prstGeom prst="rect">
            <a:avLst/>
          </a:prstGeom>
          <a:noFill/>
        </p:spPr>
        <p:txBody>
          <a:bodyPr wrap="square" rtlCol="0">
            <a:spAutoFit/>
          </a:bodyPr>
          <a:lstStyle/>
          <a:p>
            <a:r>
              <a:rPr lang="fr-BE" sz="7200" dirty="0" smtClean="0">
                <a:latin typeface="French Script MT" panose="03020402040607040605" pitchFamily="66" charset="0"/>
              </a:rPr>
              <a:t>Charles </a:t>
            </a:r>
            <a:r>
              <a:rPr lang="fr-BE" sz="7200" dirty="0" err="1" smtClean="0">
                <a:latin typeface="French Script MT" panose="03020402040607040605" pitchFamily="66" charset="0"/>
              </a:rPr>
              <a:t>Bidlot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454464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472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1880 – 62 ans</a:t>
            </a:r>
          </a:p>
          <a:p>
            <a:pPr algn="ctr"/>
            <a:r>
              <a:rPr lang="fr-BE" dirty="0" smtClean="0"/>
              <a:t>Décédé le 7 avril 1942</a:t>
            </a:r>
          </a:p>
          <a:p>
            <a:pPr algn="ctr"/>
            <a:r>
              <a:rPr lang="fr-BE" dirty="0" smtClean="0"/>
              <a:t>Inhumé le ?</a:t>
            </a:r>
            <a:endParaRPr lang="fr-BE" dirty="0"/>
          </a:p>
          <a:p>
            <a:pPr algn="ctr"/>
            <a:r>
              <a:rPr lang="fr-BE" dirty="0" smtClean="0"/>
              <a:t>Epoux de ?</a:t>
            </a:r>
          </a:p>
          <a:p>
            <a:pPr algn="ctr"/>
            <a:endParaRPr lang="fr-BE" dirty="0"/>
          </a:p>
          <a:p>
            <a:pPr algn="ctr"/>
            <a:r>
              <a:rPr lang="fr-BE" dirty="0" smtClean="0"/>
              <a:t>Régiment: 4</a:t>
            </a:r>
            <a:r>
              <a:rPr lang="fr-BE" baseline="30000" dirty="0" smtClean="0"/>
              <a:t>e</a:t>
            </a:r>
            <a:r>
              <a:rPr lang="fr-BE" dirty="0" smtClean="0"/>
              <a:t> de Ligne</a:t>
            </a:r>
          </a:p>
          <a:p>
            <a:pPr algn="ctr"/>
            <a:r>
              <a:rPr lang="fr-BE" dirty="0" smtClean="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10</a:t>
            </a:r>
          </a:p>
          <a:p>
            <a:pPr algn="ctr"/>
            <a:r>
              <a:rPr lang="fr-BE" dirty="0" smtClean="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34627" y="779526"/>
            <a:ext cx="3968293" cy="1200329"/>
          </a:xfrm>
          <a:prstGeom prst="rect">
            <a:avLst/>
          </a:prstGeom>
          <a:noFill/>
        </p:spPr>
        <p:txBody>
          <a:bodyPr wrap="square" rtlCol="0">
            <a:spAutoFit/>
          </a:bodyPr>
          <a:lstStyle/>
          <a:p>
            <a:r>
              <a:rPr lang="fr-BE" sz="7200" dirty="0" smtClean="0">
                <a:latin typeface="French Script MT" panose="03020402040607040605" pitchFamily="66" charset="0"/>
              </a:rPr>
              <a:t>Clément Body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2681029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473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 – </a:t>
            </a:r>
            <a:r>
              <a:rPr lang="fr-BE" dirty="0"/>
              <a:t>?</a:t>
            </a:r>
            <a:endParaRPr lang="fr-BE" dirty="0" smtClean="0"/>
          </a:p>
          <a:p>
            <a:pPr algn="ctr"/>
            <a:r>
              <a:rPr lang="fr-BE" dirty="0" smtClean="0"/>
              <a:t>Décédé le 16 mai 1943</a:t>
            </a:r>
          </a:p>
          <a:p>
            <a:pPr algn="ctr"/>
            <a:r>
              <a:rPr lang="fr-BE" dirty="0" smtClean="0"/>
              <a:t>Inhumé le ?</a:t>
            </a:r>
            <a:endParaRPr lang="fr-BE" dirty="0"/>
          </a:p>
          <a:p>
            <a:pPr algn="ctr"/>
            <a:r>
              <a:rPr lang="fr-BE" dirty="0" smtClean="0"/>
              <a:t>Epoux de Madame Declercq</a:t>
            </a:r>
          </a:p>
          <a:p>
            <a:pPr algn="ctr"/>
            <a:endParaRPr lang="fr-BE" dirty="0"/>
          </a:p>
          <a:p>
            <a:pPr algn="ctr"/>
            <a:r>
              <a:rPr lang="fr-BE" dirty="0" smtClean="0"/>
              <a:t>Régiment: 11</a:t>
            </a:r>
            <a:r>
              <a:rPr lang="fr-BE" baseline="30000" dirty="0" smtClean="0"/>
              <a:t>e</a:t>
            </a:r>
            <a:r>
              <a:rPr lang="fr-BE" dirty="0" smtClean="0"/>
              <a:t> de Ligne</a:t>
            </a:r>
          </a:p>
          <a:p>
            <a:pPr algn="ctr"/>
            <a:r>
              <a:rPr lang="fr-BE" dirty="0" smtClean="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10</a:t>
            </a:r>
          </a:p>
          <a:p>
            <a:pPr algn="ctr"/>
            <a:r>
              <a:rPr lang="fr-BE" dirty="0" smtClean="0"/>
              <a:t>Tombe 34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778623" y="779526"/>
            <a:ext cx="3280302" cy="1200329"/>
          </a:xfrm>
          <a:prstGeom prst="rect">
            <a:avLst/>
          </a:prstGeom>
          <a:noFill/>
        </p:spPr>
        <p:txBody>
          <a:bodyPr wrap="square" rtlCol="0">
            <a:spAutoFit/>
          </a:bodyPr>
          <a:lstStyle/>
          <a:p>
            <a:r>
              <a:rPr lang="fr-BE" sz="7200" dirty="0" smtClean="0">
                <a:latin typeface="French Script MT" panose="03020402040607040605" pitchFamily="66" charset="0"/>
              </a:rPr>
              <a:t>Jean </a:t>
            </a:r>
            <a:r>
              <a:rPr lang="fr-BE" sz="7200" dirty="0" err="1" smtClean="0">
                <a:latin typeface="French Script MT" panose="03020402040607040605" pitchFamily="66" charset="0"/>
              </a:rPr>
              <a:t>Borlé</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950438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474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14 mai 1896 – 43 ans</a:t>
            </a:r>
          </a:p>
          <a:p>
            <a:pPr algn="ctr"/>
            <a:r>
              <a:rPr lang="fr-BE" dirty="0" smtClean="0"/>
              <a:t>Décédé le 10 mai 1940</a:t>
            </a:r>
          </a:p>
          <a:p>
            <a:pPr algn="ctr"/>
            <a:r>
              <a:rPr lang="fr-BE" dirty="0" smtClean="0"/>
              <a:t>Inhumé le ?</a:t>
            </a:r>
            <a:endParaRPr lang="fr-BE" dirty="0"/>
          </a:p>
          <a:p>
            <a:pPr algn="ctr"/>
            <a:r>
              <a:rPr lang="fr-BE" dirty="0" smtClean="0"/>
              <a:t>Epoux de ?</a:t>
            </a:r>
          </a:p>
          <a:p>
            <a:pPr algn="ctr"/>
            <a:endParaRPr lang="fr-BE" dirty="0"/>
          </a:p>
          <a:p>
            <a:pPr algn="ctr"/>
            <a:r>
              <a:rPr lang="fr-BE" dirty="0" smtClean="0"/>
              <a:t>Régiment: Artillerie, Fort de </a:t>
            </a:r>
            <a:r>
              <a:rPr lang="fr-BE" dirty="0" err="1" smtClean="0"/>
              <a:t>Battice</a:t>
            </a:r>
            <a:endParaRPr lang="fr-BE" dirty="0" smtClean="0"/>
          </a:p>
          <a:p>
            <a:pPr algn="ctr"/>
            <a:r>
              <a:rPr lang="fr-BE" dirty="0" smtClean="0"/>
              <a:t>Statut: Major, </a:t>
            </a:r>
            <a:r>
              <a:rPr lang="fr-BE" dirty="0" err="1" smtClean="0"/>
              <a:t>Comd</a:t>
            </a:r>
            <a:r>
              <a:rPr lang="fr-BE" dirty="0" smtClean="0"/>
              <a:t> le Fort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10</a:t>
            </a:r>
          </a:p>
          <a:p>
            <a:pPr algn="ctr"/>
            <a:r>
              <a:rPr lang="fr-BE" dirty="0" smtClean="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32679" y="779526"/>
            <a:ext cx="3972189" cy="1200329"/>
          </a:xfrm>
          <a:prstGeom prst="rect">
            <a:avLst/>
          </a:prstGeom>
          <a:noFill/>
        </p:spPr>
        <p:txBody>
          <a:bodyPr wrap="square" rtlCol="0">
            <a:spAutoFit/>
          </a:bodyPr>
          <a:lstStyle/>
          <a:p>
            <a:r>
              <a:rPr lang="fr-BE" sz="7200" dirty="0" smtClean="0">
                <a:latin typeface="French Script MT" panose="03020402040607040605" pitchFamily="66" charset="0"/>
              </a:rPr>
              <a:t>Hubert </a:t>
            </a:r>
            <a:r>
              <a:rPr lang="fr-BE" sz="7200" dirty="0" err="1" smtClean="0">
                <a:latin typeface="French Script MT" panose="03020402040607040605" pitchFamily="66" charset="0"/>
              </a:rPr>
              <a:t>Bovy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648679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475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1894 – </a:t>
            </a:r>
            <a:r>
              <a:rPr lang="fr-BE" dirty="0"/>
              <a:t>4</a:t>
            </a:r>
            <a:r>
              <a:rPr lang="fr-BE" dirty="0" smtClean="0"/>
              <a:t>8 ans</a:t>
            </a:r>
          </a:p>
          <a:p>
            <a:pPr algn="ctr"/>
            <a:r>
              <a:rPr lang="fr-BE" dirty="0" smtClean="0"/>
              <a:t>Décédé le 13 janvier 1942</a:t>
            </a:r>
          </a:p>
          <a:p>
            <a:pPr algn="ctr"/>
            <a:r>
              <a:rPr lang="fr-BE" dirty="0" smtClean="0"/>
              <a:t>Inhumé le ?</a:t>
            </a:r>
            <a:endParaRPr lang="fr-BE" dirty="0"/>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10</a:t>
            </a:r>
          </a:p>
          <a:p>
            <a:pPr algn="ctr"/>
            <a:r>
              <a:rPr lang="fr-BE" dirty="0" smtClean="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44365" y="775281"/>
            <a:ext cx="4148817" cy="1200329"/>
          </a:xfrm>
          <a:prstGeom prst="rect">
            <a:avLst/>
          </a:prstGeom>
          <a:noFill/>
        </p:spPr>
        <p:txBody>
          <a:bodyPr wrap="square" rtlCol="0">
            <a:spAutoFit/>
          </a:bodyPr>
          <a:lstStyle/>
          <a:p>
            <a:r>
              <a:rPr lang="fr-BE" sz="7200" dirty="0" smtClean="0">
                <a:latin typeface="French Script MT" panose="03020402040607040605" pitchFamily="66" charset="0"/>
              </a:rPr>
              <a:t>Georges </a:t>
            </a:r>
            <a:r>
              <a:rPr lang="fr-BE" sz="7200" dirty="0" err="1" smtClean="0">
                <a:latin typeface="French Script MT" panose="03020402040607040605" pitchFamily="66" charset="0"/>
              </a:rPr>
              <a:t>Brenu</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1485199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476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1892 – 49 ans</a:t>
            </a:r>
          </a:p>
          <a:p>
            <a:pPr algn="ctr"/>
            <a:r>
              <a:rPr lang="fr-BE" dirty="0" smtClean="0"/>
              <a:t>Décédé le 1 novembre 1941</a:t>
            </a:r>
          </a:p>
          <a:p>
            <a:pPr algn="ctr"/>
            <a:r>
              <a:rPr lang="fr-BE" dirty="0" smtClean="0"/>
              <a:t>Inhumé le ?</a:t>
            </a:r>
            <a:endParaRPr lang="fr-BE" dirty="0"/>
          </a:p>
          <a:p>
            <a:pPr algn="ctr"/>
            <a:r>
              <a:rPr lang="fr-BE" dirty="0" smtClean="0"/>
              <a:t>Epoux de Madame Lejeune</a:t>
            </a:r>
          </a:p>
          <a:p>
            <a:pPr algn="ctr"/>
            <a:endParaRPr lang="fr-BE" dirty="0"/>
          </a:p>
          <a:p>
            <a:pPr algn="ctr"/>
            <a:r>
              <a:rPr lang="fr-BE" dirty="0" smtClean="0"/>
              <a:t>Régiment: 8</a:t>
            </a:r>
            <a:r>
              <a:rPr lang="fr-BE" baseline="30000" dirty="0" smtClean="0"/>
              <a:t>e</a:t>
            </a:r>
            <a:r>
              <a:rPr lang="fr-BE" dirty="0" smtClean="0"/>
              <a:t> de Ligne</a:t>
            </a:r>
          </a:p>
          <a:p>
            <a:pPr algn="ctr"/>
            <a:r>
              <a:rPr lang="fr-BE" dirty="0" smtClean="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10</a:t>
            </a:r>
          </a:p>
          <a:p>
            <a:pPr algn="ctr"/>
            <a:r>
              <a:rPr lang="fr-BE" dirty="0" smtClean="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52554" y="779526"/>
            <a:ext cx="5132440" cy="1200329"/>
          </a:xfrm>
          <a:prstGeom prst="rect">
            <a:avLst/>
          </a:prstGeom>
          <a:noFill/>
        </p:spPr>
        <p:txBody>
          <a:bodyPr wrap="square" rtlCol="0">
            <a:spAutoFit/>
          </a:bodyPr>
          <a:lstStyle/>
          <a:p>
            <a:r>
              <a:rPr lang="fr-BE" sz="7200" dirty="0" smtClean="0">
                <a:latin typeface="French Script MT" panose="03020402040607040605" pitchFamily="66" charset="0"/>
              </a:rPr>
              <a:t>Alexandre </a:t>
            </a:r>
            <a:r>
              <a:rPr lang="fr-BE" sz="7200" dirty="0" err="1" smtClean="0">
                <a:latin typeface="French Script MT" panose="03020402040607040605" pitchFamily="66" charset="0"/>
              </a:rPr>
              <a:t>Brisfert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000917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477</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smtClean="0"/>
              <a:t>Né en ? – </a:t>
            </a:r>
            <a:r>
              <a:rPr lang="fr-BE" dirty="0"/>
              <a:t>?</a:t>
            </a:r>
            <a:endParaRPr lang="fr-BE" dirty="0" smtClean="0"/>
          </a:p>
          <a:p>
            <a:pPr algn="ctr"/>
            <a:r>
              <a:rPr lang="fr-BE" dirty="0" smtClean="0"/>
              <a:t>Décédé le 16 janvier 1943</a:t>
            </a:r>
          </a:p>
          <a:p>
            <a:pPr algn="ctr"/>
            <a:r>
              <a:rPr lang="fr-BE" dirty="0" smtClean="0"/>
              <a:t>Inhumé le ?</a:t>
            </a:r>
            <a:endParaRPr lang="fr-BE" dirty="0"/>
          </a:p>
          <a:p>
            <a:pPr algn="ctr"/>
            <a:r>
              <a:rPr lang="fr-BE" dirty="0" smtClean="0"/>
              <a:t>Epoux de Madame Leclercq</a:t>
            </a:r>
          </a:p>
          <a:p>
            <a:pPr algn="ctr"/>
            <a:endParaRPr lang="fr-BE" dirty="0"/>
          </a:p>
          <a:p>
            <a:pPr algn="ctr"/>
            <a:r>
              <a:rPr lang="fr-BE" dirty="0" smtClean="0"/>
              <a:t>Régiment: 21</a:t>
            </a:r>
            <a:r>
              <a:rPr lang="fr-BE" baseline="30000" dirty="0" smtClean="0"/>
              <a:t>e</a:t>
            </a:r>
            <a:r>
              <a:rPr lang="fr-BE" dirty="0" smtClean="0"/>
              <a:t> de Ligne</a:t>
            </a:r>
          </a:p>
          <a:p>
            <a:pPr algn="ctr"/>
            <a:r>
              <a:rPr lang="fr-BE" dirty="0" smtClean="0"/>
              <a:t>Statut: Commandant, </a:t>
            </a:r>
          </a:p>
          <a:p>
            <a:pPr algn="ctr"/>
            <a:r>
              <a:rPr lang="fr-BE" dirty="0" smtClean="0"/>
              <a:t>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10</a:t>
            </a:r>
          </a:p>
          <a:p>
            <a:pPr algn="ctr"/>
            <a:r>
              <a:rPr lang="fr-BE" dirty="0" smtClean="0"/>
              <a:t>Tombe 30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431230" y="779526"/>
            <a:ext cx="3975087" cy="1200329"/>
          </a:xfrm>
          <a:prstGeom prst="rect">
            <a:avLst/>
          </a:prstGeom>
          <a:noFill/>
        </p:spPr>
        <p:txBody>
          <a:bodyPr wrap="square" rtlCol="0">
            <a:spAutoFit/>
          </a:bodyPr>
          <a:lstStyle/>
          <a:p>
            <a:r>
              <a:rPr lang="fr-BE" sz="7200" dirty="0" smtClean="0">
                <a:latin typeface="French Script MT" panose="03020402040607040605" pitchFamily="66" charset="0"/>
              </a:rPr>
              <a:t>Marie </a:t>
            </a:r>
            <a:r>
              <a:rPr lang="fr-BE" sz="7200" dirty="0" err="1" smtClean="0">
                <a:latin typeface="French Script MT" panose="03020402040607040605" pitchFamily="66" charset="0"/>
              </a:rPr>
              <a:t>Cardol</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369914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478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1891 – 52 ans</a:t>
            </a:r>
          </a:p>
          <a:p>
            <a:pPr algn="ctr"/>
            <a:r>
              <a:rPr lang="fr-BE" dirty="0" smtClean="0"/>
              <a:t>Décédé le 20 septembre 1943</a:t>
            </a:r>
          </a:p>
          <a:p>
            <a:pPr algn="ctr"/>
            <a:r>
              <a:rPr lang="fr-BE" dirty="0" smtClean="0"/>
              <a:t>Inhumé le ?</a:t>
            </a:r>
            <a:endParaRPr lang="fr-BE" dirty="0"/>
          </a:p>
          <a:p>
            <a:pPr algn="ctr"/>
            <a:r>
              <a:rPr lang="fr-BE" dirty="0" smtClean="0"/>
              <a:t>Veuf de Madame </a:t>
            </a:r>
            <a:r>
              <a:rPr lang="fr-BE" dirty="0" err="1" smtClean="0"/>
              <a:t>Degryse</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Maréchal des Logis Chef</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10</a:t>
            </a:r>
          </a:p>
          <a:p>
            <a:pPr algn="ctr"/>
            <a:r>
              <a:rPr lang="fr-BE" dirty="0" smtClean="0"/>
              <a:t>Tombe 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273953" y="779526"/>
            <a:ext cx="4289641" cy="1200329"/>
          </a:xfrm>
          <a:prstGeom prst="rect">
            <a:avLst/>
          </a:prstGeom>
          <a:noFill/>
        </p:spPr>
        <p:txBody>
          <a:bodyPr wrap="square" rtlCol="0">
            <a:spAutoFit/>
          </a:bodyPr>
          <a:lstStyle/>
          <a:p>
            <a:r>
              <a:rPr lang="fr-BE" sz="7200" dirty="0" smtClean="0">
                <a:latin typeface="French Script MT" panose="03020402040607040605" pitchFamily="66" charset="0"/>
              </a:rPr>
              <a:t>Albertus Cornet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709261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479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1891 – 56 ans</a:t>
            </a:r>
          </a:p>
          <a:p>
            <a:pPr algn="ctr"/>
            <a:r>
              <a:rPr lang="fr-BE" dirty="0" smtClean="0"/>
              <a:t>Décédé le 1 mai 1947</a:t>
            </a:r>
          </a:p>
          <a:p>
            <a:pPr algn="ctr"/>
            <a:r>
              <a:rPr lang="fr-BE" dirty="0" smtClean="0"/>
              <a:t>Inhumé le ?</a:t>
            </a:r>
            <a:endParaRPr lang="fr-BE" dirty="0"/>
          </a:p>
          <a:p>
            <a:pPr algn="ctr"/>
            <a:r>
              <a:rPr lang="fr-BE" dirty="0" smtClean="0"/>
              <a:t>Veuf de Madame Réveillon</a:t>
            </a:r>
          </a:p>
          <a:p>
            <a:pPr algn="ctr"/>
            <a:endParaRPr lang="fr-BE" dirty="0"/>
          </a:p>
          <a:p>
            <a:pPr algn="ctr"/>
            <a:r>
              <a:rPr lang="fr-BE" dirty="0" smtClean="0"/>
              <a:t>Régiment: </a:t>
            </a:r>
            <a:r>
              <a:rPr lang="fr-BE" dirty="0"/>
              <a:t>?</a:t>
            </a:r>
            <a:endParaRPr lang="fr-BE" dirty="0" smtClean="0"/>
          </a:p>
          <a:p>
            <a:pPr algn="ctr"/>
            <a:r>
              <a:rPr lang="fr-BE" dirty="0" smtClean="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10</a:t>
            </a:r>
          </a:p>
          <a:p>
            <a:pPr algn="ctr"/>
            <a:r>
              <a:rPr lang="fr-BE" dirty="0" smtClean="0"/>
              <a:t>Tombe 35b</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608428" y="779526"/>
            <a:ext cx="3620691" cy="1200329"/>
          </a:xfrm>
          <a:prstGeom prst="rect">
            <a:avLst/>
          </a:prstGeom>
          <a:noFill/>
        </p:spPr>
        <p:txBody>
          <a:bodyPr wrap="square" rtlCol="0">
            <a:spAutoFit/>
          </a:bodyPr>
          <a:lstStyle/>
          <a:p>
            <a:r>
              <a:rPr lang="fr-BE" sz="7200" dirty="0" smtClean="0">
                <a:latin typeface="French Script MT" panose="03020402040607040605" pitchFamily="66" charset="0"/>
              </a:rPr>
              <a:t>Oscar Cornet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0279188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48</a:t>
            </a:fld>
            <a:endParaRPr lang="fr-BE" dirty="0"/>
          </a:p>
        </p:txBody>
      </p:sp>
      <p:sp>
        <p:nvSpPr>
          <p:cNvPr id="5" name="ZoneTexte 4"/>
          <p:cNvSpPr txBox="1"/>
          <p:nvPr/>
        </p:nvSpPr>
        <p:spPr>
          <a:xfrm>
            <a:off x="1168548" y="779526"/>
            <a:ext cx="4108661" cy="1200329"/>
          </a:xfrm>
          <a:prstGeom prst="rect">
            <a:avLst/>
          </a:prstGeom>
          <a:noFill/>
        </p:spPr>
        <p:txBody>
          <a:bodyPr wrap="square" rtlCol="0">
            <a:spAutoFit/>
          </a:bodyPr>
          <a:lstStyle/>
          <a:p>
            <a:r>
              <a:rPr lang="fr-BE" sz="7200" dirty="0" smtClean="0">
                <a:latin typeface="French Script MT" panose="03020402040607040605" pitchFamily="66" charset="0"/>
              </a:rPr>
              <a:t>René Perpette</a:t>
            </a:r>
            <a:endParaRPr lang="fr-BE" sz="7200" dirty="0">
              <a:latin typeface="French Script MT" panose="03020402040607040605" pitchFamily="66" charset="0"/>
            </a:endParaRPr>
          </a:p>
        </p:txBody>
      </p:sp>
      <p:sp>
        <p:nvSpPr>
          <p:cNvPr id="6" name="ZoneTexte 5"/>
          <p:cNvSpPr txBox="1"/>
          <p:nvPr/>
        </p:nvSpPr>
        <p:spPr>
          <a:xfrm>
            <a:off x="1506761" y="2365967"/>
            <a:ext cx="3432238" cy="2308324"/>
          </a:xfrm>
          <a:prstGeom prst="rect">
            <a:avLst/>
          </a:prstGeom>
          <a:noFill/>
        </p:spPr>
        <p:txBody>
          <a:bodyPr wrap="square" rtlCol="0">
            <a:spAutoFit/>
          </a:bodyPr>
          <a:lstStyle/>
          <a:p>
            <a:pPr algn="ctr"/>
            <a:r>
              <a:rPr lang="fr-BE" dirty="0" smtClean="0"/>
              <a:t>Né le ? – 56 ans</a:t>
            </a:r>
          </a:p>
          <a:p>
            <a:pPr algn="ctr"/>
            <a:r>
              <a:rPr lang="fr-BE" dirty="0" smtClean="0"/>
              <a:t>Décédé le </a:t>
            </a:r>
          </a:p>
          <a:p>
            <a:pPr algn="ctr"/>
            <a:r>
              <a:rPr lang="fr-BE" dirty="0" smtClean="0"/>
              <a:t>Inhumé le 22 juillet 1944</a:t>
            </a:r>
          </a:p>
          <a:p>
            <a:pPr algn="ctr"/>
            <a:r>
              <a:rPr lang="fr-BE" dirty="0" smtClean="0"/>
              <a:t>Époux de Madame Willem</a:t>
            </a:r>
          </a:p>
          <a:p>
            <a:pPr algn="ctr"/>
            <a:endParaRPr lang="fr-BE" dirty="0"/>
          </a:p>
          <a:p>
            <a:pPr algn="ctr"/>
            <a:r>
              <a:rPr lang="fr-BE" dirty="0" smtClean="0"/>
              <a:t>Régiment: 12</a:t>
            </a:r>
            <a:r>
              <a:rPr lang="fr-BE" baseline="30000" dirty="0" smtClean="0"/>
              <a:t>e</a:t>
            </a:r>
            <a:r>
              <a:rPr lang="fr-BE" dirty="0" smtClean="0"/>
              <a:t> de Ligne</a:t>
            </a:r>
          </a:p>
          <a:p>
            <a:pPr algn="ctr"/>
            <a:r>
              <a:rPr lang="fr-BE" dirty="0" smtClean="0"/>
              <a:t>Statut: Adjudant, </a:t>
            </a:r>
          </a:p>
          <a:p>
            <a:pPr algn="ctr"/>
            <a:r>
              <a:rPr lang="fr-BE" dirty="0" smtClean="0"/>
              <a:t>Invalide de Guerre</a:t>
            </a:r>
            <a:endParaRPr lang="fr-BE" dirty="0"/>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a:t>
            </a:r>
          </a:p>
          <a:p>
            <a:pPr algn="ctr"/>
            <a:r>
              <a:rPr lang="fr-BE" dirty="0" smtClean="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210026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480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1883 – 55 ans</a:t>
            </a:r>
          </a:p>
          <a:p>
            <a:pPr algn="ctr"/>
            <a:r>
              <a:rPr lang="fr-BE" dirty="0" smtClean="0"/>
              <a:t>Décédé le 20 décembre 1942</a:t>
            </a:r>
          </a:p>
          <a:p>
            <a:pPr algn="ctr"/>
            <a:r>
              <a:rPr lang="fr-BE" dirty="0" smtClean="0"/>
              <a:t>Inhumé le ?</a:t>
            </a:r>
            <a:endParaRPr lang="fr-BE" dirty="0"/>
          </a:p>
          <a:p>
            <a:pPr algn="ctr"/>
            <a:r>
              <a:rPr lang="fr-BE" dirty="0" smtClean="0"/>
              <a:t>Epoux de Madame Moreau</a:t>
            </a:r>
          </a:p>
          <a:p>
            <a:pPr algn="ctr"/>
            <a:endParaRPr lang="fr-BE" dirty="0"/>
          </a:p>
          <a:p>
            <a:pPr algn="ctr"/>
            <a:r>
              <a:rPr lang="fr-BE" dirty="0" smtClean="0"/>
              <a:t>Régiment: 3</a:t>
            </a:r>
            <a:r>
              <a:rPr lang="fr-BE" baseline="30000" dirty="0" smtClean="0"/>
              <a:t>e</a:t>
            </a:r>
            <a:r>
              <a:rPr lang="fr-BE" dirty="0" smtClean="0"/>
              <a:t> de Ligne</a:t>
            </a:r>
          </a:p>
          <a:p>
            <a:pPr algn="ctr"/>
            <a:r>
              <a:rPr lang="fr-BE" dirty="0" smtClean="0"/>
              <a:t>Statut: Caporal,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10</a:t>
            </a:r>
          </a:p>
          <a:p>
            <a:pPr algn="ctr"/>
            <a:r>
              <a:rPr lang="fr-BE" dirty="0" smtClean="0"/>
              <a:t>Tombe 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50056" y="779526"/>
            <a:ext cx="4337436" cy="1200329"/>
          </a:xfrm>
          <a:prstGeom prst="rect">
            <a:avLst/>
          </a:prstGeom>
          <a:noFill/>
        </p:spPr>
        <p:txBody>
          <a:bodyPr wrap="square" rtlCol="0">
            <a:spAutoFit/>
          </a:bodyPr>
          <a:lstStyle/>
          <a:p>
            <a:r>
              <a:rPr lang="fr-BE" sz="7200" dirty="0" smtClean="0">
                <a:latin typeface="French Script MT" panose="03020402040607040605" pitchFamily="66" charset="0"/>
              </a:rPr>
              <a:t>Joseph Courant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331835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481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1885 – 57 ans</a:t>
            </a:r>
          </a:p>
          <a:p>
            <a:pPr algn="ctr"/>
            <a:r>
              <a:rPr lang="fr-BE" dirty="0" smtClean="0"/>
              <a:t>Décédé le 23 mai 1942</a:t>
            </a:r>
          </a:p>
          <a:p>
            <a:pPr algn="ctr"/>
            <a:r>
              <a:rPr lang="fr-BE" dirty="0" smtClean="0"/>
              <a:t>Inhumé le ?</a:t>
            </a:r>
            <a:endParaRPr lang="fr-BE" dirty="0"/>
          </a:p>
          <a:p>
            <a:pPr algn="ctr"/>
            <a:r>
              <a:rPr lang="fr-BE" dirty="0" err="1" smtClean="0"/>
              <a:t>Celibataire</a:t>
            </a:r>
            <a:endParaRPr lang="fr-BE" dirty="0" smtClean="0"/>
          </a:p>
          <a:p>
            <a:pPr algn="ctr"/>
            <a:endParaRPr lang="fr-BE" dirty="0"/>
          </a:p>
          <a:p>
            <a:pPr algn="ctr"/>
            <a:r>
              <a:rPr lang="fr-BE" dirty="0" smtClean="0"/>
              <a:t>Régiment: 4</a:t>
            </a:r>
            <a:r>
              <a:rPr lang="fr-BE" baseline="30000" dirty="0" smtClean="0"/>
              <a:t>e</a:t>
            </a:r>
            <a:r>
              <a:rPr lang="fr-BE" dirty="0" smtClean="0"/>
              <a:t> Corps</a:t>
            </a:r>
          </a:p>
          <a:p>
            <a:pPr algn="ctr"/>
            <a:r>
              <a:rPr lang="fr-BE" dirty="0" smtClean="0"/>
              <a:t>Statut: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10</a:t>
            </a:r>
          </a:p>
          <a:p>
            <a:pPr algn="ctr"/>
            <a:r>
              <a:rPr lang="fr-BE" dirty="0" smtClean="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529745" y="775281"/>
            <a:ext cx="5778057" cy="1200329"/>
          </a:xfrm>
          <a:prstGeom prst="rect">
            <a:avLst/>
          </a:prstGeom>
          <a:noFill/>
        </p:spPr>
        <p:txBody>
          <a:bodyPr wrap="square" rtlCol="0">
            <a:spAutoFit/>
          </a:bodyPr>
          <a:lstStyle/>
          <a:p>
            <a:r>
              <a:rPr lang="fr-BE" sz="7200" dirty="0" smtClean="0">
                <a:latin typeface="French Script MT" panose="03020402040607040605" pitchFamily="66" charset="0"/>
              </a:rPr>
              <a:t>Georges De </a:t>
            </a:r>
            <a:r>
              <a:rPr lang="fr-BE" sz="7200" dirty="0" err="1" smtClean="0">
                <a:latin typeface="French Script MT" panose="03020402040607040605" pitchFamily="66" charset="0"/>
              </a:rPr>
              <a:t>Jaegher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5260958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482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1894 – 47 ans</a:t>
            </a:r>
          </a:p>
          <a:p>
            <a:pPr algn="ctr"/>
            <a:r>
              <a:rPr lang="fr-BE" dirty="0" smtClean="0"/>
              <a:t>Décédé le 8 avril 1941</a:t>
            </a:r>
          </a:p>
          <a:p>
            <a:pPr algn="ctr"/>
            <a:r>
              <a:rPr lang="fr-BE" dirty="0" smtClean="0"/>
              <a:t>Inhumé le ?</a:t>
            </a:r>
            <a:endParaRPr lang="fr-BE" dirty="0"/>
          </a:p>
          <a:p>
            <a:pPr algn="ctr"/>
            <a:r>
              <a:rPr lang="fr-BE" dirty="0" smtClean="0"/>
              <a:t>Epoux de Madame </a:t>
            </a:r>
            <a:r>
              <a:rPr lang="fr-BE" dirty="0" err="1" smtClean="0"/>
              <a:t>Bernimolin</a:t>
            </a:r>
            <a:endParaRPr lang="fr-BE" dirty="0" smtClean="0"/>
          </a:p>
          <a:p>
            <a:pPr algn="ctr"/>
            <a:endParaRPr lang="fr-BE" dirty="0"/>
          </a:p>
          <a:p>
            <a:pPr algn="ctr"/>
            <a:r>
              <a:rPr lang="fr-BE" dirty="0" smtClean="0"/>
              <a:t>Régiment: 14</a:t>
            </a:r>
            <a:r>
              <a:rPr lang="fr-BE" baseline="30000" dirty="0" smtClean="0"/>
              <a:t>e</a:t>
            </a:r>
            <a:r>
              <a:rPr lang="fr-BE" dirty="0" smtClean="0"/>
              <a:t> de Ligne</a:t>
            </a:r>
          </a:p>
          <a:p>
            <a:pPr algn="ctr"/>
            <a:r>
              <a:rPr lang="fr-BE" dirty="0" smtClean="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10</a:t>
            </a:r>
          </a:p>
          <a:p>
            <a:pPr algn="ctr"/>
            <a:r>
              <a:rPr lang="fr-BE" dirty="0" smtClean="0"/>
              <a:t>Tombe </a:t>
            </a:r>
            <a:r>
              <a:rPr lang="fr-BE" dirty="0"/>
              <a:t>8</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40047" y="779526"/>
            <a:ext cx="5157454" cy="1200329"/>
          </a:xfrm>
          <a:prstGeom prst="rect">
            <a:avLst/>
          </a:prstGeom>
          <a:noFill/>
        </p:spPr>
        <p:txBody>
          <a:bodyPr wrap="square" rtlCol="0">
            <a:spAutoFit/>
          </a:bodyPr>
          <a:lstStyle/>
          <a:p>
            <a:r>
              <a:rPr lang="fr-BE" sz="7200" dirty="0" smtClean="0">
                <a:latin typeface="French Script MT" panose="03020402040607040605" pitchFamily="66" charset="0"/>
              </a:rPr>
              <a:t>Joseph </a:t>
            </a:r>
            <a:r>
              <a:rPr lang="fr-BE" sz="7200" dirty="0" err="1" smtClean="0">
                <a:latin typeface="French Script MT" panose="03020402040607040605" pitchFamily="66" charset="0"/>
              </a:rPr>
              <a:t>Demarteau</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9547986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483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1862 – </a:t>
            </a:r>
            <a:r>
              <a:rPr lang="fr-BE" dirty="0"/>
              <a:t>8</a:t>
            </a:r>
            <a:r>
              <a:rPr lang="fr-BE" dirty="0" smtClean="0"/>
              <a:t>1 ans</a:t>
            </a:r>
          </a:p>
          <a:p>
            <a:pPr algn="ctr"/>
            <a:r>
              <a:rPr lang="fr-BE" dirty="0" smtClean="0"/>
              <a:t>Décédé le 30 mai 1943</a:t>
            </a:r>
          </a:p>
          <a:p>
            <a:pPr algn="ctr"/>
            <a:r>
              <a:rPr lang="fr-BE" dirty="0" smtClean="0"/>
              <a:t>Inhumé le ?</a:t>
            </a:r>
            <a:endParaRPr lang="fr-BE" dirty="0"/>
          </a:p>
          <a:p>
            <a:pPr algn="ctr"/>
            <a:r>
              <a:rPr lang="fr-BE" dirty="0" smtClean="0"/>
              <a:t>Epoux de Madame De </a:t>
            </a:r>
            <a:r>
              <a:rPr lang="fr-BE" dirty="0" err="1" smtClean="0"/>
              <a:t>Preter</a:t>
            </a:r>
            <a:endParaRPr lang="fr-BE" dirty="0" smtClean="0"/>
          </a:p>
          <a:p>
            <a:pPr algn="ctr"/>
            <a:endParaRPr lang="fr-BE" dirty="0"/>
          </a:p>
          <a:p>
            <a:pPr algn="ctr"/>
            <a:r>
              <a:rPr lang="fr-BE" dirty="0" smtClean="0"/>
              <a:t>Régiment: ?</a:t>
            </a:r>
          </a:p>
          <a:p>
            <a:pPr algn="ctr"/>
            <a:r>
              <a:rPr lang="fr-BE" dirty="0" smtClean="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10</a:t>
            </a:r>
          </a:p>
          <a:p>
            <a:pPr algn="ctr"/>
            <a:r>
              <a:rPr lang="fr-BE" dirty="0" smtClean="0"/>
              <a:t>Tombe 44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176141" y="779526"/>
            <a:ext cx="4485266" cy="1200329"/>
          </a:xfrm>
          <a:prstGeom prst="rect">
            <a:avLst/>
          </a:prstGeom>
          <a:noFill/>
        </p:spPr>
        <p:txBody>
          <a:bodyPr wrap="square" rtlCol="0">
            <a:spAutoFit/>
          </a:bodyPr>
          <a:lstStyle/>
          <a:p>
            <a:r>
              <a:rPr lang="fr-BE" sz="7200" dirty="0" smtClean="0">
                <a:latin typeface="French Script MT" panose="03020402040607040605" pitchFamily="66" charset="0"/>
              </a:rPr>
              <a:t>Angélus Denoël</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7967775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484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1888 – 55 ans</a:t>
            </a:r>
          </a:p>
          <a:p>
            <a:pPr algn="ctr"/>
            <a:r>
              <a:rPr lang="fr-BE" dirty="0" smtClean="0"/>
              <a:t>Décédé le 17 janvier 1943</a:t>
            </a:r>
          </a:p>
          <a:p>
            <a:pPr algn="ctr"/>
            <a:r>
              <a:rPr lang="fr-BE" dirty="0" smtClean="0"/>
              <a:t>Inhumé le ?</a:t>
            </a:r>
            <a:endParaRPr lang="fr-BE" dirty="0"/>
          </a:p>
          <a:p>
            <a:pPr algn="ctr"/>
            <a:r>
              <a:rPr lang="fr-BE" dirty="0" smtClean="0"/>
              <a:t>Epoux de Madame </a:t>
            </a:r>
            <a:r>
              <a:rPr lang="fr-BE" dirty="0" err="1" smtClean="0"/>
              <a:t>Heuvret</a:t>
            </a:r>
            <a:endParaRPr lang="fr-BE" dirty="0" smtClean="0"/>
          </a:p>
          <a:p>
            <a:pPr algn="ctr"/>
            <a:endParaRPr lang="fr-BE" dirty="0"/>
          </a:p>
          <a:p>
            <a:pPr algn="ctr"/>
            <a:r>
              <a:rPr lang="fr-BE" dirty="0" smtClean="0"/>
              <a:t>Régiment: </a:t>
            </a:r>
            <a:r>
              <a:rPr lang="fr-BE" dirty="0"/>
              <a:t>5</a:t>
            </a:r>
            <a:r>
              <a:rPr lang="fr-BE" baseline="30000" dirty="0" smtClean="0"/>
              <a:t>e</a:t>
            </a:r>
            <a:r>
              <a:rPr lang="fr-BE" dirty="0" smtClean="0"/>
              <a:t> de Ligne</a:t>
            </a:r>
          </a:p>
          <a:p>
            <a:pPr algn="ctr"/>
            <a:r>
              <a:rPr lang="fr-BE" dirty="0" smtClean="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10</a:t>
            </a:r>
          </a:p>
          <a:p>
            <a:pPr algn="ctr"/>
            <a:r>
              <a:rPr lang="fr-BE" dirty="0" smtClean="0"/>
              <a:t>Tombe 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140817" y="779526"/>
            <a:ext cx="4555913" cy="1200329"/>
          </a:xfrm>
          <a:prstGeom prst="rect">
            <a:avLst/>
          </a:prstGeom>
          <a:noFill/>
        </p:spPr>
        <p:txBody>
          <a:bodyPr wrap="square" rtlCol="0">
            <a:spAutoFit/>
          </a:bodyPr>
          <a:lstStyle/>
          <a:p>
            <a:r>
              <a:rPr lang="fr-BE" sz="7200" dirty="0" smtClean="0">
                <a:latin typeface="French Script MT" panose="03020402040607040605" pitchFamily="66" charset="0"/>
              </a:rPr>
              <a:t>François </a:t>
            </a:r>
            <a:r>
              <a:rPr lang="fr-BE" sz="7200" dirty="0" err="1" smtClean="0">
                <a:latin typeface="French Script MT" panose="03020402040607040605" pitchFamily="66" charset="0"/>
              </a:rPr>
              <a:t>Detrez</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158661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485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1875 – 65 ans</a:t>
            </a:r>
          </a:p>
          <a:p>
            <a:pPr algn="ctr"/>
            <a:r>
              <a:rPr lang="fr-BE" dirty="0" smtClean="0"/>
              <a:t>Décédé le 1 novembre 1940</a:t>
            </a:r>
          </a:p>
          <a:p>
            <a:pPr algn="ctr"/>
            <a:r>
              <a:rPr lang="fr-BE" dirty="0" smtClean="0"/>
              <a:t>Inhumé le ?</a:t>
            </a:r>
            <a:endParaRPr lang="fr-BE" dirty="0"/>
          </a:p>
          <a:p>
            <a:pPr algn="ctr"/>
            <a:r>
              <a:rPr lang="fr-BE" dirty="0" smtClean="0"/>
              <a:t>Divorcé de Madame </a:t>
            </a:r>
            <a:r>
              <a:rPr lang="fr-BE" dirty="0" err="1" smtClean="0"/>
              <a:t>Laruelle</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10</a:t>
            </a:r>
          </a:p>
          <a:p>
            <a:pPr algn="ctr"/>
            <a:r>
              <a:rPr lang="fr-BE" dirty="0" smtClean="0"/>
              <a:t>Tombe 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534983" y="779526"/>
            <a:ext cx="5767582" cy="1200329"/>
          </a:xfrm>
          <a:prstGeom prst="rect">
            <a:avLst/>
          </a:prstGeom>
          <a:noFill/>
        </p:spPr>
        <p:txBody>
          <a:bodyPr wrap="square" rtlCol="0">
            <a:spAutoFit/>
          </a:bodyPr>
          <a:lstStyle/>
          <a:p>
            <a:r>
              <a:rPr lang="fr-BE" sz="7200" dirty="0" smtClean="0">
                <a:latin typeface="French Script MT" panose="03020402040607040605" pitchFamily="66" charset="0"/>
              </a:rPr>
              <a:t>Michel  </a:t>
            </a:r>
            <a:r>
              <a:rPr lang="fr-BE" sz="7200" dirty="0" err="1" smtClean="0">
                <a:latin typeface="French Script MT" panose="03020402040607040605" pitchFamily="66" charset="0"/>
              </a:rPr>
              <a:t>Dewérixhas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2732527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486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1895 – 46 ans</a:t>
            </a:r>
          </a:p>
          <a:p>
            <a:pPr algn="ctr"/>
            <a:r>
              <a:rPr lang="fr-BE" dirty="0" smtClean="0"/>
              <a:t>Décédé le 5 février 1941</a:t>
            </a:r>
          </a:p>
          <a:p>
            <a:pPr algn="ctr"/>
            <a:r>
              <a:rPr lang="fr-BE" dirty="0" smtClean="0"/>
              <a:t>Inhumé le ?</a:t>
            </a:r>
            <a:endParaRPr lang="fr-BE" dirty="0"/>
          </a:p>
          <a:p>
            <a:pPr algn="ctr"/>
            <a:r>
              <a:rPr lang="fr-BE" dirty="0" smtClean="0"/>
              <a:t>Divorcé de Madame </a:t>
            </a:r>
            <a:r>
              <a:rPr lang="fr-BE" dirty="0" err="1" smtClean="0"/>
              <a:t>Tinel</a:t>
            </a:r>
            <a:endParaRPr lang="fr-BE" dirty="0" smtClean="0"/>
          </a:p>
          <a:p>
            <a:pPr algn="ctr"/>
            <a:endParaRPr lang="fr-BE" dirty="0"/>
          </a:p>
          <a:p>
            <a:pPr algn="ctr"/>
            <a:r>
              <a:rPr lang="fr-BE" dirty="0" smtClean="0"/>
              <a:t>Régiment: 3</a:t>
            </a:r>
            <a:r>
              <a:rPr lang="fr-BE" baseline="30000" dirty="0" smtClean="0"/>
              <a:t>e</a:t>
            </a:r>
            <a:r>
              <a:rPr lang="fr-BE" dirty="0" smtClean="0"/>
              <a:t> de Ligne</a:t>
            </a:r>
          </a:p>
          <a:p>
            <a:pPr algn="ctr"/>
            <a:r>
              <a:rPr lang="fr-BE" dirty="0" smtClean="0"/>
              <a:t>Statut: Caporal,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10</a:t>
            </a:r>
          </a:p>
          <a:p>
            <a:pPr algn="ctr"/>
            <a:r>
              <a:rPr lang="fr-BE" dirty="0" smtClean="0"/>
              <a:t>Tombe 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49251" y="775281"/>
            <a:ext cx="3939046" cy="1200329"/>
          </a:xfrm>
          <a:prstGeom prst="rect">
            <a:avLst/>
          </a:prstGeom>
          <a:noFill/>
        </p:spPr>
        <p:txBody>
          <a:bodyPr wrap="square" rtlCol="0">
            <a:spAutoFit/>
          </a:bodyPr>
          <a:lstStyle/>
          <a:p>
            <a:r>
              <a:rPr lang="fr-BE" sz="7200" dirty="0" smtClean="0">
                <a:latin typeface="French Script MT" panose="03020402040607040605" pitchFamily="66" charset="0"/>
              </a:rPr>
              <a:t>Joseph </a:t>
            </a:r>
            <a:r>
              <a:rPr lang="fr-BE" sz="7200" dirty="0" err="1" smtClean="0">
                <a:latin typeface="French Script MT" panose="03020402040607040605" pitchFamily="66" charset="0"/>
              </a:rPr>
              <a:t>Dohet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964159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487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1880 – 63 ans</a:t>
            </a:r>
          </a:p>
          <a:p>
            <a:pPr algn="ctr"/>
            <a:r>
              <a:rPr lang="fr-BE" dirty="0" smtClean="0"/>
              <a:t>Décédé le 21 août 1943</a:t>
            </a:r>
          </a:p>
          <a:p>
            <a:pPr algn="ctr"/>
            <a:r>
              <a:rPr lang="fr-BE" dirty="0" smtClean="0"/>
              <a:t>Inhumé le ?</a:t>
            </a:r>
            <a:endParaRPr lang="fr-BE" dirty="0"/>
          </a:p>
          <a:p>
            <a:pPr algn="ctr"/>
            <a:r>
              <a:rPr lang="fr-BE" dirty="0" smtClean="0"/>
              <a:t>Epoux de ?</a:t>
            </a:r>
          </a:p>
          <a:p>
            <a:pPr algn="ctr"/>
            <a:endParaRPr lang="fr-BE" dirty="0"/>
          </a:p>
          <a:p>
            <a:pPr algn="ctr"/>
            <a:r>
              <a:rPr lang="fr-BE" dirty="0" smtClean="0"/>
              <a:t>Régiment: Gendarmerie</a:t>
            </a:r>
          </a:p>
          <a:p>
            <a:pPr algn="ctr"/>
            <a:r>
              <a:rPr lang="fr-BE" dirty="0" smtClean="0"/>
              <a:t>Statut: Adjudant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10</a:t>
            </a:r>
          </a:p>
          <a:p>
            <a:pPr algn="ctr"/>
            <a:r>
              <a:rPr lang="fr-BE" dirty="0" smtClean="0"/>
              <a:t>Tombe 39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258370" y="779526"/>
            <a:ext cx="4320807" cy="1200329"/>
          </a:xfrm>
          <a:prstGeom prst="rect">
            <a:avLst/>
          </a:prstGeom>
          <a:noFill/>
        </p:spPr>
        <p:txBody>
          <a:bodyPr wrap="square" rtlCol="0">
            <a:spAutoFit/>
          </a:bodyPr>
          <a:lstStyle/>
          <a:p>
            <a:r>
              <a:rPr lang="fr-BE" sz="7200" dirty="0" smtClean="0">
                <a:latin typeface="French Script MT" panose="03020402040607040605" pitchFamily="66" charset="0"/>
              </a:rPr>
              <a:t>Lucien Dupont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609282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488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1880 – 62 ans</a:t>
            </a:r>
          </a:p>
          <a:p>
            <a:pPr algn="ctr"/>
            <a:r>
              <a:rPr lang="fr-BE" dirty="0" smtClean="0"/>
              <a:t>Décédé le 27 juin 1942</a:t>
            </a:r>
          </a:p>
          <a:p>
            <a:pPr algn="ctr"/>
            <a:r>
              <a:rPr lang="fr-BE" dirty="0" smtClean="0"/>
              <a:t>Inhumé le ?</a:t>
            </a:r>
            <a:endParaRPr lang="fr-BE" dirty="0"/>
          </a:p>
          <a:p>
            <a:pPr algn="ctr"/>
            <a:r>
              <a:rPr lang="fr-BE" dirty="0" smtClean="0"/>
              <a:t>Epoux de Madame </a:t>
            </a:r>
            <a:r>
              <a:rPr lang="fr-BE" dirty="0" err="1" smtClean="0"/>
              <a:t>Spruyt</a:t>
            </a:r>
            <a:endParaRPr lang="fr-BE" dirty="0" smtClean="0"/>
          </a:p>
          <a:p>
            <a:pPr algn="ctr"/>
            <a:endParaRPr lang="fr-BE" dirty="0"/>
          </a:p>
          <a:p>
            <a:pPr algn="ctr"/>
            <a:r>
              <a:rPr lang="fr-BE" dirty="0" smtClean="0"/>
              <a:t>Régiment: Génie des Fortifications</a:t>
            </a:r>
          </a:p>
          <a:p>
            <a:pPr algn="ctr"/>
            <a:r>
              <a:rPr lang="fr-BE" dirty="0" smtClean="0"/>
              <a:t>Statut: Général, Directeur</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10</a:t>
            </a:r>
          </a:p>
          <a:p>
            <a:pPr algn="ctr"/>
            <a:r>
              <a:rPr lang="fr-BE" dirty="0" smtClean="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99475" y="779526"/>
            <a:ext cx="5038598" cy="1200329"/>
          </a:xfrm>
          <a:prstGeom prst="rect">
            <a:avLst/>
          </a:prstGeom>
          <a:noFill/>
        </p:spPr>
        <p:txBody>
          <a:bodyPr wrap="square" rtlCol="0">
            <a:spAutoFit/>
          </a:bodyPr>
          <a:lstStyle/>
          <a:p>
            <a:r>
              <a:rPr lang="fr-BE" sz="7200" dirty="0" smtClean="0">
                <a:latin typeface="French Script MT" panose="03020402040607040605" pitchFamily="66" charset="0"/>
              </a:rPr>
              <a:t>Martial Fontaine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0409293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489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1880 – 51 ans</a:t>
            </a:r>
          </a:p>
          <a:p>
            <a:pPr algn="ctr"/>
            <a:r>
              <a:rPr lang="fr-BE" dirty="0" smtClean="0"/>
              <a:t>Décédé le 21 août 1943</a:t>
            </a:r>
          </a:p>
          <a:p>
            <a:pPr algn="ctr"/>
            <a:r>
              <a:rPr lang="fr-BE" dirty="0" smtClean="0"/>
              <a:t>Inhumé le ?</a:t>
            </a:r>
            <a:endParaRPr lang="fr-BE" dirty="0"/>
          </a:p>
          <a:p>
            <a:pPr algn="ctr"/>
            <a:r>
              <a:rPr lang="fr-BE" dirty="0" smtClean="0"/>
              <a:t>Epoux de ?</a:t>
            </a:r>
          </a:p>
          <a:p>
            <a:pPr algn="ctr"/>
            <a:endParaRPr lang="fr-BE" dirty="0"/>
          </a:p>
          <a:p>
            <a:pPr algn="ctr"/>
            <a:r>
              <a:rPr lang="fr-BE" dirty="0" smtClean="0"/>
              <a:t>Régiment: 2</a:t>
            </a:r>
            <a:r>
              <a:rPr lang="fr-BE" baseline="30000" dirty="0" smtClean="0"/>
              <a:t>e</a:t>
            </a:r>
            <a:r>
              <a:rPr lang="fr-BE" dirty="0" smtClean="0"/>
              <a:t> Lanciers</a:t>
            </a:r>
          </a:p>
          <a:p>
            <a:pPr algn="ctr"/>
            <a:r>
              <a:rPr lang="fr-BE" dirty="0" smtClean="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10</a:t>
            </a:r>
          </a:p>
          <a:p>
            <a:pPr algn="ctr"/>
            <a:r>
              <a:rPr lang="fr-BE" dirty="0" smtClean="0"/>
              <a:t>Tombe 40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506144" y="779526"/>
            <a:ext cx="3825259" cy="1200329"/>
          </a:xfrm>
          <a:prstGeom prst="rect">
            <a:avLst/>
          </a:prstGeom>
          <a:noFill/>
        </p:spPr>
        <p:txBody>
          <a:bodyPr wrap="square" rtlCol="0">
            <a:spAutoFit/>
          </a:bodyPr>
          <a:lstStyle/>
          <a:p>
            <a:r>
              <a:rPr lang="fr-BE" sz="7200" dirty="0" smtClean="0">
                <a:latin typeface="French Script MT" panose="03020402040607040605" pitchFamily="66" charset="0"/>
              </a:rPr>
              <a:t>Louis Gaspar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575171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49</a:t>
            </a:fld>
            <a:endParaRPr lang="fr-BE" dirty="0"/>
          </a:p>
        </p:txBody>
      </p:sp>
      <p:sp>
        <p:nvSpPr>
          <p:cNvPr id="5" name="ZoneTexte 4"/>
          <p:cNvSpPr txBox="1"/>
          <p:nvPr/>
        </p:nvSpPr>
        <p:spPr>
          <a:xfrm>
            <a:off x="1679810" y="779526"/>
            <a:ext cx="3993677" cy="1200329"/>
          </a:xfrm>
          <a:prstGeom prst="rect">
            <a:avLst/>
          </a:prstGeom>
          <a:noFill/>
        </p:spPr>
        <p:txBody>
          <a:bodyPr wrap="square" rtlCol="0">
            <a:spAutoFit/>
          </a:bodyPr>
          <a:lstStyle/>
          <a:p>
            <a:r>
              <a:rPr lang="fr-BE" sz="7200" dirty="0" smtClean="0">
                <a:latin typeface="French Script MT" panose="03020402040607040605" pitchFamily="66" charset="0"/>
              </a:rPr>
              <a:t>Joseph Pirard</a:t>
            </a:r>
            <a:endParaRPr lang="fr-BE" sz="7200" dirty="0">
              <a:latin typeface="French Script MT" panose="03020402040607040605" pitchFamily="66" charset="0"/>
            </a:endParaRPr>
          </a:p>
        </p:txBody>
      </p:sp>
      <p:sp>
        <p:nvSpPr>
          <p:cNvPr id="6" name="ZoneTexte 5"/>
          <p:cNvSpPr txBox="1"/>
          <p:nvPr/>
        </p:nvSpPr>
        <p:spPr>
          <a:xfrm>
            <a:off x="1960529" y="2296200"/>
            <a:ext cx="3432238" cy="2031325"/>
          </a:xfrm>
          <a:prstGeom prst="rect">
            <a:avLst/>
          </a:prstGeom>
          <a:noFill/>
        </p:spPr>
        <p:txBody>
          <a:bodyPr wrap="square" rtlCol="0">
            <a:spAutoFit/>
          </a:bodyPr>
          <a:lstStyle/>
          <a:p>
            <a:pPr algn="ctr"/>
            <a:r>
              <a:rPr lang="fr-BE" dirty="0" smtClean="0"/>
              <a:t>Né le ? – 53 ans</a:t>
            </a:r>
          </a:p>
          <a:p>
            <a:pPr algn="ctr"/>
            <a:r>
              <a:rPr lang="fr-BE" dirty="0" smtClean="0"/>
              <a:t>Décédé le ?</a:t>
            </a:r>
          </a:p>
          <a:p>
            <a:pPr algn="ctr"/>
            <a:r>
              <a:rPr lang="fr-BE" dirty="0" smtClean="0"/>
              <a:t>Inhumé le 19 septembre 1943</a:t>
            </a:r>
          </a:p>
          <a:p>
            <a:pPr algn="ctr"/>
            <a:r>
              <a:rPr lang="fr-BE" dirty="0" smtClean="0"/>
              <a:t>Époux de Madame Rees</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304532" y="3265695"/>
            <a:ext cx="2564892" cy="646331"/>
          </a:xfrm>
          <a:prstGeom prst="rect">
            <a:avLst/>
          </a:prstGeom>
          <a:noFill/>
        </p:spPr>
        <p:txBody>
          <a:bodyPr wrap="square" rtlCol="0">
            <a:spAutoFit/>
          </a:bodyPr>
          <a:lstStyle/>
          <a:p>
            <a:pPr algn="ctr"/>
            <a:r>
              <a:rPr lang="fr-BE" dirty="0" smtClean="0"/>
              <a:t>Parcelle 163 - A</a:t>
            </a:r>
          </a:p>
          <a:p>
            <a:pPr algn="ctr"/>
            <a:r>
              <a:rPr lang="fr-BE" dirty="0" smtClean="0"/>
              <a:t>Tombe 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190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0" name="Titre 1"/>
          <p:cNvSpPr txBox="1">
            <a:spLocks/>
          </p:cNvSpPr>
          <p:nvPr/>
        </p:nvSpPr>
        <p:spPr>
          <a:xfrm rot="16200000">
            <a:off x="9062357" y="2914792"/>
            <a:ext cx="5303521" cy="84255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fr-BE"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5" name="Demi-tour 14">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4760029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490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1874 – 68 ans</a:t>
            </a:r>
          </a:p>
          <a:p>
            <a:pPr algn="ctr"/>
            <a:r>
              <a:rPr lang="fr-BE" dirty="0" smtClean="0"/>
              <a:t>Décédé le 13 octobre 1942</a:t>
            </a:r>
          </a:p>
          <a:p>
            <a:pPr algn="ctr"/>
            <a:r>
              <a:rPr lang="fr-BE" dirty="0" smtClean="0"/>
              <a:t>Inhumé le ?</a:t>
            </a:r>
            <a:endParaRPr lang="fr-BE" dirty="0"/>
          </a:p>
          <a:p>
            <a:pPr algn="ctr"/>
            <a:r>
              <a:rPr lang="fr-BE" dirty="0" smtClean="0"/>
              <a:t>Epoux de Madame </a:t>
            </a:r>
            <a:r>
              <a:rPr lang="fr-BE" dirty="0" err="1" smtClean="0"/>
              <a:t>Denille</a:t>
            </a:r>
            <a:endParaRPr lang="fr-BE" dirty="0" smtClean="0"/>
          </a:p>
          <a:p>
            <a:pPr algn="ctr"/>
            <a:endParaRPr lang="fr-BE" dirty="0"/>
          </a:p>
          <a:p>
            <a:pPr algn="ctr"/>
            <a:r>
              <a:rPr lang="fr-BE" dirty="0" smtClean="0"/>
              <a:t>Régiment: Artillerie de Forteresse</a:t>
            </a:r>
          </a:p>
          <a:p>
            <a:pPr algn="ctr"/>
            <a:r>
              <a:rPr lang="fr-BE" dirty="0" smtClean="0"/>
              <a:t>Statut: Maréchal de Logis</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10</a:t>
            </a:r>
          </a:p>
          <a:p>
            <a:pPr algn="ctr"/>
            <a:r>
              <a:rPr lang="fr-BE" dirty="0" smtClean="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640897" y="779526"/>
            <a:ext cx="5555754" cy="1200329"/>
          </a:xfrm>
          <a:prstGeom prst="rect">
            <a:avLst/>
          </a:prstGeom>
          <a:noFill/>
        </p:spPr>
        <p:txBody>
          <a:bodyPr wrap="square" rtlCol="0">
            <a:spAutoFit/>
          </a:bodyPr>
          <a:lstStyle/>
          <a:p>
            <a:r>
              <a:rPr lang="fr-BE" sz="7200" dirty="0" smtClean="0">
                <a:latin typeface="French Script MT" panose="03020402040607040605" pitchFamily="66" charset="0"/>
              </a:rPr>
              <a:t>Auguste </a:t>
            </a:r>
            <a:r>
              <a:rPr lang="fr-BE" sz="7200" dirty="0" err="1" smtClean="0">
                <a:latin typeface="French Script MT" panose="03020402040607040605" pitchFamily="66" charset="0"/>
              </a:rPr>
              <a:t>Geubelmans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403473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491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1890 – </a:t>
            </a:r>
            <a:r>
              <a:rPr lang="fr-BE" dirty="0"/>
              <a:t>5</a:t>
            </a:r>
            <a:r>
              <a:rPr lang="fr-BE" dirty="0" smtClean="0"/>
              <a:t>0 ans</a:t>
            </a:r>
          </a:p>
          <a:p>
            <a:pPr algn="ctr"/>
            <a:r>
              <a:rPr lang="fr-BE" dirty="0" smtClean="0"/>
              <a:t>Décédé le 28 septembre 1940</a:t>
            </a:r>
          </a:p>
          <a:p>
            <a:pPr algn="ctr"/>
            <a:r>
              <a:rPr lang="fr-BE" dirty="0" smtClean="0"/>
              <a:t>Inhumé le ?</a:t>
            </a:r>
            <a:endParaRPr lang="fr-BE" dirty="0"/>
          </a:p>
          <a:p>
            <a:pPr algn="ctr"/>
            <a:r>
              <a:rPr lang="fr-BE" dirty="0" smtClean="0"/>
              <a:t>Divorcé de Madame </a:t>
            </a:r>
            <a:r>
              <a:rPr lang="fr-BE" dirty="0" err="1" smtClean="0"/>
              <a:t>Marckx</a:t>
            </a:r>
            <a:endParaRPr lang="fr-BE" dirty="0" smtClean="0"/>
          </a:p>
          <a:p>
            <a:pPr algn="ctr"/>
            <a:endParaRPr lang="fr-BE" dirty="0"/>
          </a:p>
          <a:p>
            <a:pPr algn="ctr"/>
            <a:r>
              <a:rPr lang="fr-BE" dirty="0" smtClean="0"/>
              <a:t>Régiment: 18</a:t>
            </a:r>
            <a:r>
              <a:rPr lang="fr-BE" baseline="30000" dirty="0" smtClean="0"/>
              <a:t>e</a:t>
            </a:r>
            <a:r>
              <a:rPr lang="fr-BE" dirty="0" smtClean="0"/>
              <a:t> de Ligne</a:t>
            </a:r>
          </a:p>
          <a:p>
            <a:pPr algn="ctr"/>
            <a:r>
              <a:rPr lang="fr-BE" dirty="0" smtClean="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10</a:t>
            </a:r>
          </a:p>
          <a:p>
            <a:pPr algn="ctr"/>
            <a:r>
              <a:rPr lang="fr-BE" dirty="0" smtClean="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45738" y="764395"/>
            <a:ext cx="4146072" cy="1200329"/>
          </a:xfrm>
          <a:prstGeom prst="rect">
            <a:avLst/>
          </a:prstGeom>
          <a:noFill/>
        </p:spPr>
        <p:txBody>
          <a:bodyPr wrap="square" rtlCol="0">
            <a:spAutoFit/>
          </a:bodyPr>
          <a:lstStyle/>
          <a:p>
            <a:r>
              <a:rPr lang="fr-BE" sz="7200" dirty="0" smtClean="0">
                <a:latin typeface="French Script MT" panose="03020402040607040605" pitchFamily="66" charset="0"/>
              </a:rPr>
              <a:t>Henri </a:t>
            </a:r>
            <a:r>
              <a:rPr lang="fr-BE" sz="7200" dirty="0" err="1" smtClean="0">
                <a:latin typeface="French Script MT" panose="03020402040607040605" pitchFamily="66" charset="0"/>
              </a:rPr>
              <a:t>Grignac</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805091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492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1880 – 61 ans</a:t>
            </a:r>
          </a:p>
          <a:p>
            <a:pPr algn="ctr"/>
            <a:r>
              <a:rPr lang="fr-BE" dirty="0" smtClean="0"/>
              <a:t>Décédé le 5 juin 1941</a:t>
            </a:r>
          </a:p>
          <a:p>
            <a:pPr algn="ctr"/>
            <a:r>
              <a:rPr lang="fr-BE" dirty="0" smtClean="0"/>
              <a:t>Inhumé le ?</a:t>
            </a:r>
            <a:endParaRPr lang="fr-BE" dirty="0"/>
          </a:p>
          <a:p>
            <a:pPr algn="ctr"/>
            <a:r>
              <a:rPr lang="fr-BE" dirty="0" smtClean="0"/>
              <a:t>Epoux de Madame </a:t>
            </a:r>
            <a:r>
              <a:rPr lang="fr-BE" dirty="0" err="1" smtClean="0"/>
              <a:t>Leruth</a:t>
            </a:r>
            <a:endParaRPr lang="fr-BE" dirty="0" smtClean="0"/>
          </a:p>
          <a:p>
            <a:pPr algn="ctr"/>
            <a:endParaRPr lang="fr-BE" dirty="0"/>
          </a:p>
          <a:p>
            <a:pPr algn="ctr"/>
            <a:r>
              <a:rPr lang="fr-BE" dirty="0" smtClean="0"/>
              <a:t>Régiment: 14</a:t>
            </a:r>
            <a:r>
              <a:rPr lang="fr-BE" baseline="30000" dirty="0" smtClean="0"/>
              <a:t>e</a:t>
            </a:r>
            <a:r>
              <a:rPr lang="fr-BE" dirty="0" smtClean="0"/>
              <a:t> de Ligne</a:t>
            </a:r>
          </a:p>
          <a:p>
            <a:pPr algn="ctr"/>
            <a:r>
              <a:rPr lang="fr-BE" dirty="0" smtClean="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10</a:t>
            </a:r>
          </a:p>
          <a:p>
            <a:pPr algn="ctr"/>
            <a:r>
              <a:rPr lang="fr-BE" dirty="0" smtClean="0"/>
              <a:t>Tombe </a:t>
            </a:r>
            <a:r>
              <a:rPr lang="fr-BE" dirty="0"/>
              <a:t>3</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75624" y="779526"/>
            <a:ext cx="3608005" cy="1200329"/>
          </a:xfrm>
          <a:prstGeom prst="rect">
            <a:avLst/>
          </a:prstGeom>
          <a:noFill/>
        </p:spPr>
        <p:txBody>
          <a:bodyPr wrap="square" rtlCol="0">
            <a:spAutoFit/>
          </a:bodyPr>
          <a:lstStyle/>
          <a:p>
            <a:r>
              <a:rPr lang="fr-BE" sz="7200" dirty="0" smtClean="0">
                <a:latin typeface="French Script MT" panose="03020402040607040605" pitchFamily="66" charset="0"/>
              </a:rPr>
              <a:t>Alfred </a:t>
            </a:r>
            <a:r>
              <a:rPr lang="fr-BE" sz="7200" dirty="0" err="1" smtClean="0">
                <a:latin typeface="French Script MT" panose="03020402040607040605" pitchFamily="66" charset="0"/>
              </a:rPr>
              <a:t>Hella</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8105452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493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1882 – 54 ans</a:t>
            </a:r>
          </a:p>
          <a:p>
            <a:pPr algn="ctr"/>
            <a:r>
              <a:rPr lang="fr-BE" dirty="0" smtClean="0"/>
              <a:t>Décédé le 6 mars 1942</a:t>
            </a:r>
          </a:p>
          <a:p>
            <a:pPr algn="ctr"/>
            <a:r>
              <a:rPr lang="fr-BE" dirty="0" smtClean="0"/>
              <a:t>Inhumé le ?</a:t>
            </a:r>
            <a:endParaRPr lang="fr-BE" dirty="0"/>
          </a:p>
          <a:p>
            <a:pPr algn="ctr"/>
            <a:r>
              <a:rPr lang="fr-BE" dirty="0" smtClean="0"/>
              <a:t>Epoux de Madame Léonard</a:t>
            </a:r>
          </a:p>
          <a:p>
            <a:pPr algn="ctr"/>
            <a:endParaRPr lang="fr-BE" dirty="0"/>
          </a:p>
          <a:p>
            <a:pPr algn="ctr"/>
            <a:r>
              <a:rPr lang="fr-BE" dirty="0" smtClean="0"/>
              <a:t>Régiment: 2</a:t>
            </a:r>
            <a:r>
              <a:rPr lang="fr-BE" baseline="30000" dirty="0" smtClean="0"/>
              <a:t>e</a:t>
            </a:r>
            <a:r>
              <a:rPr lang="fr-BE" dirty="0" smtClean="0"/>
              <a:t> Génie</a:t>
            </a:r>
          </a:p>
          <a:p>
            <a:pPr algn="ctr"/>
            <a:r>
              <a:rPr lang="fr-BE" dirty="0" smtClean="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10</a:t>
            </a:r>
          </a:p>
          <a:p>
            <a:pPr algn="ctr"/>
            <a:r>
              <a:rPr lang="fr-BE" dirty="0" smtClean="0"/>
              <a:t>Tombe 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42042" y="779526"/>
            <a:ext cx="3953463" cy="1200329"/>
          </a:xfrm>
          <a:prstGeom prst="rect">
            <a:avLst/>
          </a:prstGeom>
          <a:noFill/>
        </p:spPr>
        <p:txBody>
          <a:bodyPr wrap="square" rtlCol="0">
            <a:spAutoFit/>
          </a:bodyPr>
          <a:lstStyle/>
          <a:p>
            <a:r>
              <a:rPr lang="fr-BE" sz="7200" dirty="0" smtClean="0">
                <a:latin typeface="French Script MT" panose="03020402040607040605" pitchFamily="66" charset="0"/>
              </a:rPr>
              <a:t>Joseph </a:t>
            </a:r>
            <a:r>
              <a:rPr lang="fr-BE" sz="7200" dirty="0" err="1" smtClean="0">
                <a:latin typeface="French Script MT" panose="03020402040607040605" pitchFamily="66" charset="0"/>
              </a:rPr>
              <a:t>Henet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768499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494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1876 – 51 ans</a:t>
            </a:r>
          </a:p>
          <a:p>
            <a:pPr algn="ctr"/>
            <a:r>
              <a:rPr lang="fr-BE" dirty="0" smtClean="0"/>
              <a:t>Décédé le 18 avril 1943</a:t>
            </a:r>
          </a:p>
          <a:p>
            <a:pPr algn="ctr"/>
            <a:r>
              <a:rPr lang="fr-BE" dirty="0" smtClean="0"/>
              <a:t>Inhumé le ?</a:t>
            </a:r>
            <a:endParaRPr lang="fr-BE" dirty="0"/>
          </a:p>
          <a:p>
            <a:pPr algn="ctr"/>
            <a:r>
              <a:rPr lang="fr-BE" dirty="0" smtClean="0"/>
              <a:t>Epoux de Madame </a:t>
            </a:r>
            <a:r>
              <a:rPr lang="fr-BE" dirty="0" err="1" smtClean="0"/>
              <a:t>Jarbinet</a:t>
            </a:r>
            <a:endParaRPr lang="fr-BE" dirty="0" smtClean="0"/>
          </a:p>
          <a:p>
            <a:pPr algn="ctr"/>
            <a:endParaRPr lang="fr-BE" dirty="0"/>
          </a:p>
          <a:p>
            <a:pPr algn="ctr"/>
            <a:r>
              <a:rPr lang="fr-BE" dirty="0" smtClean="0"/>
              <a:t>Régiment: ?</a:t>
            </a:r>
          </a:p>
          <a:p>
            <a:pPr algn="ctr"/>
            <a:r>
              <a:rPr lang="fr-BE" dirty="0" smtClean="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10</a:t>
            </a:r>
          </a:p>
          <a:p>
            <a:pPr algn="ctr"/>
            <a:r>
              <a:rPr lang="fr-BE" dirty="0" smtClean="0"/>
              <a:t>Tombe 43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385944" y="779526"/>
            <a:ext cx="4065659" cy="1200329"/>
          </a:xfrm>
          <a:prstGeom prst="rect">
            <a:avLst/>
          </a:prstGeom>
          <a:noFill/>
        </p:spPr>
        <p:txBody>
          <a:bodyPr wrap="square" rtlCol="0">
            <a:spAutoFit/>
          </a:bodyPr>
          <a:lstStyle/>
          <a:p>
            <a:r>
              <a:rPr lang="fr-BE" sz="7200" dirty="0" smtClean="0">
                <a:latin typeface="French Script MT" panose="03020402040607040605" pitchFamily="66" charset="0"/>
              </a:rPr>
              <a:t>Eugène Henri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219935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495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1893 – 50 ans</a:t>
            </a:r>
          </a:p>
          <a:p>
            <a:pPr algn="ctr"/>
            <a:r>
              <a:rPr lang="fr-BE" dirty="0" smtClean="0"/>
              <a:t>Décédé le 21 août 1943</a:t>
            </a:r>
          </a:p>
          <a:p>
            <a:pPr algn="ctr"/>
            <a:r>
              <a:rPr lang="fr-BE" dirty="0" smtClean="0"/>
              <a:t>Inhumé le ?</a:t>
            </a:r>
            <a:endParaRPr lang="fr-BE" dirty="0"/>
          </a:p>
          <a:p>
            <a:pPr algn="ctr"/>
            <a:r>
              <a:rPr lang="fr-BE" dirty="0" smtClean="0"/>
              <a:t>Epoux de Madame </a:t>
            </a:r>
            <a:r>
              <a:rPr lang="fr-BE" dirty="0" err="1" smtClean="0"/>
              <a:t>Doignée</a:t>
            </a:r>
            <a:endParaRPr lang="fr-BE" dirty="0" smtClean="0"/>
          </a:p>
          <a:p>
            <a:pPr algn="ctr"/>
            <a:endParaRPr lang="fr-BE" dirty="0"/>
          </a:p>
          <a:p>
            <a:pPr algn="ctr"/>
            <a:r>
              <a:rPr lang="fr-BE" dirty="0" smtClean="0"/>
              <a:t>Régiment: 9</a:t>
            </a:r>
            <a:r>
              <a:rPr lang="fr-BE" baseline="30000" dirty="0" smtClean="0"/>
              <a:t>e</a:t>
            </a:r>
            <a:r>
              <a:rPr lang="fr-BE" dirty="0" smtClean="0"/>
              <a:t> Artillerie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10</a:t>
            </a:r>
          </a:p>
          <a:p>
            <a:pPr algn="ctr"/>
            <a:r>
              <a:rPr lang="fr-BE" dirty="0" smtClean="0"/>
              <a:t>Tombe 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857146" y="779526"/>
            <a:ext cx="5123256" cy="1200329"/>
          </a:xfrm>
          <a:prstGeom prst="rect">
            <a:avLst/>
          </a:prstGeom>
          <a:noFill/>
        </p:spPr>
        <p:txBody>
          <a:bodyPr wrap="square" rtlCol="0">
            <a:spAutoFit/>
          </a:bodyPr>
          <a:lstStyle/>
          <a:p>
            <a:r>
              <a:rPr lang="fr-BE" sz="7200" dirty="0" smtClean="0">
                <a:latin typeface="French Script MT" panose="03020402040607040605" pitchFamily="66" charset="0"/>
              </a:rPr>
              <a:t>Julien </a:t>
            </a:r>
            <a:r>
              <a:rPr lang="fr-BE" sz="7200" dirty="0" err="1" smtClean="0">
                <a:latin typeface="French Script MT" panose="03020402040607040605" pitchFamily="66" charset="0"/>
              </a:rPr>
              <a:t>Jacquemain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8566153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496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1891 – 51 ans</a:t>
            </a:r>
          </a:p>
          <a:p>
            <a:pPr algn="ctr"/>
            <a:r>
              <a:rPr lang="fr-BE" dirty="0" smtClean="0"/>
              <a:t>Décédé le 11 janvier 1942</a:t>
            </a:r>
          </a:p>
          <a:p>
            <a:pPr algn="ctr"/>
            <a:r>
              <a:rPr lang="fr-BE" dirty="0" smtClean="0"/>
              <a:t>Inhumé le ?</a:t>
            </a:r>
            <a:endParaRPr lang="fr-BE" dirty="0"/>
          </a:p>
          <a:p>
            <a:pPr algn="ctr"/>
            <a:r>
              <a:rPr lang="fr-BE" dirty="0" smtClean="0"/>
              <a:t>Epoux de Madame Charlier</a:t>
            </a:r>
          </a:p>
          <a:p>
            <a:pPr algn="ctr"/>
            <a:endParaRPr lang="fr-BE" dirty="0"/>
          </a:p>
          <a:p>
            <a:pPr algn="ctr"/>
            <a:r>
              <a:rPr lang="fr-BE" dirty="0" smtClean="0"/>
              <a:t>Régiment: Artillerie de Forteresse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10</a:t>
            </a:r>
          </a:p>
          <a:p>
            <a:pPr algn="ctr"/>
            <a:r>
              <a:rPr lang="fr-BE" dirty="0" smtClean="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31698" y="779526"/>
            <a:ext cx="3974151" cy="1200329"/>
          </a:xfrm>
          <a:prstGeom prst="rect">
            <a:avLst/>
          </a:prstGeom>
          <a:noFill/>
        </p:spPr>
        <p:txBody>
          <a:bodyPr wrap="square" rtlCol="0">
            <a:spAutoFit/>
          </a:bodyPr>
          <a:lstStyle/>
          <a:p>
            <a:r>
              <a:rPr lang="fr-BE" sz="7200" dirty="0" smtClean="0">
                <a:latin typeface="French Script MT" panose="03020402040607040605" pitchFamily="66" charset="0"/>
              </a:rPr>
              <a:t>Joseph </a:t>
            </a:r>
            <a:r>
              <a:rPr lang="fr-BE" sz="7200" dirty="0" err="1" smtClean="0">
                <a:latin typeface="French Script MT" panose="03020402040607040605" pitchFamily="66" charset="0"/>
              </a:rPr>
              <a:t>Joway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857538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497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1894 – 47 ans</a:t>
            </a:r>
          </a:p>
          <a:p>
            <a:pPr algn="ctr"/>
            <a:r>
              <a:rPr lang="fr-BE" dirty="0" smtClean="0"/>
              <a:t>Décédé le 20 avril 1941</a:t>
            </a:r>
          </a:p>
          <a:p>
            <a:pPr algn="ctr"/>
            <a:r>
              <a:rPr lang="fr-BE" dirty="0" smtClean="0"/>
              <a:t>Inhumé le ?</a:t>
            </a:r>
            <a:endParaRPr lang="fr-BE" dirty="0"/>
          </a:p>
          <a:p>
            <a:pPr algn="ctr"/>
            <a:r>
              <a:rPr lang="fr-BE" dirty="0" smtClean="0"/>
              <a:t>Epoux de Madame Mineur</a:t>
            </a:r>
          </a:p>
          <a:p>
            <a:pPr algn="ctr"/>
            <a:endParaRPr lang="fr-BE" dirty="0"/>
          </a:p>
          <a:p>
            <a:pPr algn="ctr"/>
            <a:r>
              <a:rPr lang="fr-BE" dirty="0" smtClean="0"/>
              <a:t>Régiment: 9</a:t>
            </a:r>
            <a:r>
              <a:rPr lang="fr-BE" baseline="30000" dirty="0" smtClean="0"/>
              <a:t>e</a:t>
            </a:r>
            <a:r>
              <a:rPr lang="fr-BE" dirty="0" smtClean="0"/>
              <a:t> Artillerie</a:t>
            </a:r>
          </a:p>
          <a:p>
            <a:pPr algn="ctr"/>
            <a:r>
              <a:rPr lang="fr-BE" dirty="0" smtClean="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10</a:t>
            </a:r>
          </a:p>
          <a:p>
            <a:pPr algn="ctr"/>
            <a:r>
              <a:rPr lang="fr-BE" dirty="0" smtClean="0"/>
              <a:t>Tombe </a:t>
            </a:r>
            <a:r>
              <a:rPr lang="fr-BE" dirty="0"/>
              <a:t>7</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54232" y="779526"/>
            <a:ext cx="4177739" cy="1200329"/>
          </a:xfrm>
          <a:prstGeom prst="rect">
            <a:avLst/>
          </a:prstGeom>
          <a:noFill/>
        </p:spPr>
        <p:txBody>
          <a:bodyPr wrap="square" rtlCol="0">
            <a:spAutoFit/>
          </a:bodyPr>
          <a:lstStyle/>
          <a:p>
            <a:r>
              <a:rPr lang="fr-BE" sz="7200" dirty="0" smtClean="0">
                <a:latin typeface="French Script MT" panose="03020402040607040605" pitchFamily="66" charset="0"/>
              </a:rPr>
              <a:t>Emile Leclercq</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489248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498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1887 – 54 ans</a:t>
            </a:r>
          </a:p>
          <a:p>
            <a:pPr algn="ctr"/>
            <a:r>
              <a:rPr lang="fr-BE" dirty="0" smtClean="0"/>
              <a:t>Décédé le 18 décembre 1941</a:t>
            </a:r>
          </a:p>
          <a:p>
            <a:pPr algn="ctr"/>
            <a:r>
              <a:rPr lang="fr-BE" dirty="0" smtClean="0"/>
              <a:t>Inhumé le ?</a:t>
            </a:r>
            <a:endParaRPr lang="fr-BE" dirty="0"/>
          </a:p>
          <a:p>
            <a:pPr algn="ctr"/>
            <a:r>
              <a:rPr lang="fr-BE" dirty="0" smtClean="0"/>
              <a:t>Epoux de Madame </a:t>
            </a:r>
            <a:r>
              <a:rPr lang="fr-BE" dirty="0" err="1" smtClean="0"/>
              <a:t>Jamart</a:t>
            </a:r>
            <a:endParaRPr lang="fr-BE" dirty="0" smtClean="0"/>
          </a:p>
          <a:p>
            <a:pPr algn="ctr"/>
            <a:endParaRPr lang="fr-BE" dirty="0"/>
          </a:p>
          <a:p>
            <a:pPr algn="ctr"/>
            <a:r>
              <a:rPr lang="fr-BE" dirty="0" smtClean="0"/>
              <a:t>Régiment: </a:t>
            </a:r>
            <a:r>
              <a:rPr lang="fr-BE" dirty="0"/>
              <a:t>4</a:t>
            </a:r>
            <a:r>
              <a:rPr lang="fr-BE" baseline="30000" dirty="0" smtClean="0"/>
              <a:t>e</a:t>
            </a:r>
            <a:r>
              <a:rPr lang="fr-BE" dirty="0" smtClean="0"/>
              <a:t> de Ligne</a:t>
            </a:r>
          </a:p>
          <a:p>
            <a:pPr algn="ctr"/>
            <a:r>
              <a:rPr lang="fr-BE" dirty="0" smtClean="0"/>
              <a:t>Statut: Soldat, Mat 54218</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10</a:t>
            </a:r>
          </a:p>
          <a:p>
            <a:pPr algn="ctr"/>
            <a:r>
              <a:rPr lang="fr-BE" dirty="0" smtClean="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39951" y="793185"/>
            <a:ext cx="4557646" cy="1200329"/>
          </a:xfrm>
          <a:prstGeom prst="rect">
            <a:avLst/>
          </a:prstGeom>
          <a:noFill/>
        </p:spPr>
        <p:txBody>
          <a:bodyPr wrap="square" rtlCol="0">
            <a:spAutoFit/>
          </a:bodyPr>
          <a:lstStyle/>
          <a:p>
            <a:r>
              <a:rPr lang="fr-BE" sz="7200" dirty="0" smtClean="0">
                <a:latin typeface="French Script MT" panose="03020402040607040605" pitchFamily="66" charset="0"/>
              </a:rPr>
              <a:t>Constant </a:t>
            </a:r>
            <a:r>
              <a:rPr lang="fr-BE" sz="7200" dirty="0" err="1" smtClean="0">
                <a:latin typeface="French Script MT" panose="03020402040607040605" pitchFamily="66" charset="0"/>
              </a:rPr>
              <a:t>Ledent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285001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499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1882 – 60 ans</a:t>
            </a:r>
          </a:p>
          <a:p>
            <a:pPr algn="ctr"/>
            <a:r>
              <a:rPr lang="fr-BE" dirty="0" smtClean="0"/>
              <a:t>Décédé le 7 février 1942</a:t>
            </a:r>
          </a:p>
          <a:p>
            <a:pPr algn="ctr"/>
            <a:r>
              <a:rPr lang="fr-BE" dirty="0" smtClean="0"/>
              <a:t>Inhumé le ?</a:t>
            </a:r>
            <a:endParaRPr lang="fr-BE" dirty="0"/>
          </a:p>
          <a:p>
            <a:pPr algn="ctr"/>
            <a:r>
              <a:rPr lang="fr-BE" dirty="0" smtClean="0"/>
              <a:t>Epoux de Madame </a:t>
            </a:r>
            <a:r>
              <a:rPr lang="fr-BE" dirty="0" err="1" smtClean="0"/>
              <a:t>Nols</a:t>
            </a:r>
            <a:endParaRPr lang="fr-BE" dirty="0" smtClean="0"/>
          </a:p>
          <a:p>
            <a:pPr algn="ctr"/>
            <a:endParaRPr lang="fr-BE" dirty="0"/>
          </a:p>
          <a:p>
            <a:pPr algn="ctr"/>
            <a:r>
              <a:rPr lang="fr-BE" dirty="0" smtClean="0"/>
              <a:t>Régiment: Bataillon Chemins de Fer</a:t>
            </a:r>
          </a:p>
          <a:p>
            <a:pPr algn="ctr"/>
            <a:r>
              <a:rPr lang="fr-BE" dirty="0" smtClean="0"/>
              <a:t>Statut: Adjudant, Invalide de Guerre</a:t>
            </a:r>
          </a:p>
        </p:txBody>
      </p:sp>
      <p:sp>
        <p:nvSpPr>
          <p:cNvPr id="11" name="ZoneTexte 10"/>
          <p:cNvSpPr txBox="1"/>
          <p:nvPr/>
        </p:nvSpPr>
        <p:spPr>
          <a:xfrm>
            <a:off x="7267113" y="3200380"/>
            <a:ext cx="2738682" cy="646331"/>
          </a:xfrm>
          <a:prstGeom prst="rect">
            <a:avLst/>
          </a:prstGeom>
          <a:noFill/>
        </p:spPr>
        <p:txBody>
          <a:bodyPr wrap="square" rtlCol="0">
            <a:spAutoFit/>
          </a:bodyPr>
          <a:lstStyle/>
          <a:p>
            <a:pPr algn="ctr"/>
            <a:r>
              <a:rPr lang="fr-BE" dirty="0" smtClean="0"/>
              <a:t>Parcelle 163 – 10</a:t>
            </a:r>
          </a:p>
          <a:p>
            <a:pPr algn="ctr"/>
            <a:r>
              <a:rPr lang="fr-BE" dirty="0" smtClean="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88318" y="455306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99537" y="775281"/>
            <a:ext cx="4838473" cy="1200329"/>
          </a:xfrm>
          <a:prstGeom prst="rect">
            <a:avLst/>
          </a:prstGeom>
          <a:noFill/>
        </p:spPr>
        <p:txBody>
          <a:bodyPr wrap="square" rtlCol="0">
            <a:spAutoFit/>
          </a:bodyPr>
          <a:lstStyle/>
          <a:p>
            <a:r>
              <a:rPr lang="fr-BE" sz="7200" dirty="0" smtClean="0">
                <a:latin typeface="French Script MT" panose="03020402040607040605" pitchFamily="66" charset="0"/>
              </a:rPr>
              <a:t>Adolphe Magnée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8235692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a:t>
            </a:fld>
            <a:endParaRPr lang="fr-BE" dirty="0"/>
          </a:p>
        </p:txBody>
      </p:sp>
      <p:grpSp>
        <p:nvGrpSpPr>
          <p:cNvPr id="3" name="Groupe 2"/>
          <p:cNvGrpSpPr/>
          <p:nvPr/>
        </p:nvGrpSpPr>
        <p:grpSpPr>
          <a:xfrm>
            <a:off x="2151691" y="1227323"/>
            <a:ext cx="2939142" cy="5241739"/>
            <a:chOff x="2165684" y="1028432"/>
            <a:chExt cx="2939142" cy="5241739"/>
          </a:xfrm>
        </p:grpSpPr>
        <p:sp>
          <p:nvSpPr>
            <p:cNvPr id="8" name="ZoneTexte 7"/>
            <p:cNvSpPr txBox="1"/>
            <p:nvPr/>
          </p:nvSpPr>
          <p:spPr>
            <a:xfrm>
              <a:off x="2169121" y="5900057"/>
              <a:ext cx="2935705" cy="370114"/>
            </a:xfrm>
            <a:prstGeom prst="rect">
              <a:avLst/>
            </a:prstGeom>
            <a:noFill/>
          </p:spPr>
          <p:txBody>
            <a:bodyPr wrap="square" rtlCol="0">
              <a:spAutoFit/>
            </a:bodyPr>
            <a:lstStyle/>
            <a:p>
              <a:pPr algn="ctr"/>
              <a:r>
                <a:rPr lang="fr-BE" dirty="0" smtClean="0"/>
                <a:t>TRAIN (LOGISTIQUE)</a:t>
              </a:r>
              <a:endParaRPr lang="fr-BE"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65684" y="1028432"/>
              <a:ext cx="2939142" cy="4629149"/>
            </a:xfrm>
            <a:prstGeom prst="rect">
              <a:avLst/>
            </a:prstGeom>
          </p:spPr>
        </p:pic>
      </p:grpSp>
      <p:grpSp>
        <p:nvGrpSpPr>
          <p:cNvPr id="7" name="Groupe 6"/>
          <p:cNvGrpSpPr/>
          <p:nvPr/>
        </p:nvGrpSpPr>
        <p:grpSpPr>
          <a:xfrm>
            <a:off x="5691203" y="1238208"/>
            <a:ext cx="2948503" cy="5230854"/>
            <a:chOff x="5663907" y="1028431"/>
            <a:chExt cx="2948503" cy="5230854"/>
          </a:xfrm>
        </p:grpSpPr>
        <p:sp>
          <p:nvSpPr>
            <p:cNvPr id="9" name="ZoneTexte 8"/>
            <p:cNvSpPr txBox="1"/>
            <p:nvPr/>
          </p:nvSpPr>
          <p:spPr>
            <a:xfrm>
              <a:off x="5663907" y="5889171"/>
              <a:ext cx="2948503" cy="370114"/>
            </a:xfrm>
            <a:prstGeom prst="rect">
              <a:avLst/>
            </a:prstGeom>
            <a:noFill/>
          </p:spPr>
          <p:txBody>
            <a:bodyPr wrap="square" rtlCol="0">
              <a:spAutoFit/>
            </a:bodyPr>
            <a:lstStyle/>
            <a:p>
              <a:pPr algn="ctr"/>
              <a:r>
                <a:rPr lang="fr-BE" dirty="0" smtClean="0"/>
                <a:t>ADMINISTRATION MILITAIRE</a:t>
              </a:r>
              <a:endParaRPr lang="fr-BE" dirty="0"/>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3907" y="1028431"/>
              <a:ext cx="2948503" cy="4629149"/>
            </a:xfrm>
            <a:prstGeom prst="rect">
              <a:avLst/>
            </a:prstGeom>
          </p:spPr>
        </p:pic>
      </p:grpSp>
      <p:sp>
        <p:nvSpPr>
          <p:cNvPr id="10" name="ZoneTexte 9"/>
          <p:cNvSpPr txBox="1"/>
          <p:nvPr/>
        </p:nvSpPr>
        <p:spPr>
          <a:xfrm>
            <a:off x="525377" y="571734"/>
            <a:ext cx="10129678" cy="461665"/>
          </a:xfrm>
          <a:prstGeom prst="rect">
            <a:avLst/>
          </a:prstGeom>
          <a:noFill/>
        </p:spPr>
        <p:txBody>
          <a:bodyPr wrap="square" rtlCol="0">
            <a:spAutoFit/>
          </a:bodyPr>
          <a:lstStyle/>
          <a:p>
            <a:pPr algn="ctr"/>
            <a:r>
              <a:rPr lang="fr-BE" sz="2400" dirty="0" smtClean="0"/>
              <a:t>Tenues des soldats belges en 1914</a:t>
            </a:r>
            <a:endParaRPr lang="fr-BE" sz="2400" dirty="0"/>
          </a:p>
        </p:txBody>
      </p:sp>
    </p:spTree>
    <p:extLst>
      <p:ext uri="{BB962C8B-B14F-4D97-AF65-F5344CB8AC3E}">
        <p14:creationId xmlns:p14="http://schemas.microsoft.com/office/powerpoint/2010/main" val="4154763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3000"/>
                                        <p:tgtEl>
                                          <p:spTgt spid="10">
                                            <p:txEl>
                                              <p:pRg st="0" end="0"/>
                                            </p:txEl>
                                          </p:spTgt>
                                        </p:tgtEl>
                                      </p:cBhvr>
                                    </p:animEffect>
                                  </p:childTnLst>
                                </p:cTn>
                              </p:par>
                            </p:childTnLst>
                          </p:cTn>
                        </p:par>
                        <p:par>
                          <p:cTn id="8" fill="hold">
                            <p:stCondLst>
                              <p:cond delay="3000"/>
                            </p:stCondLst>
                            <p:childTnLst>
                              <p:par>
                                <p:cTn id="9" presetID="10" presetClass="entr" presetSubtype="0" fill="hold" nodeType="afterEffect">
                                  <p:stCondLst>
                                    <p:cond delay="5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par>
                          <p:cTn id="12" fill="hold">
                            <p:stCondLst>
                              <p:cond delay="5500"/>
                            </p:stCondLst>
                            <p:childTnLst>
                              <p:par>
                                <p:cTn id="13" presetID="10" presetClass="entr" presetSubtype="0" fill="hold" nodeType="after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50</a:t>
            </a:fld>
            <a:endParaRPr lang="fr-BE" dirty="0"/>
          </a:p>
        </p:txBody>
      </p:sp>
      <p:sp>
        <p:nvSpPr>
          <p:cNvPr id="5" name="ZoneTexte 4"/>
          <p:cNvSpPr txBox="1"/>
          <p:nvPr/>
        </p:nvSpPr>
        <p:spPr>
          <a:xfrm>
            <a:off x="1245988" y="779526"/>
            <a:ext cx="3953781" cy="1200329"/>
          </a:xfrm>
          <a:prstGeom prst="rect">
            <a:avLst/>
          </a:prstGeom>
          <a:noFill/>
        </p:spPr>
        <p:txBody>
          <a:bodyPr wrap="square" rtlCol="0">
            <a:spAutoFit/>
          </a:bodyPr>
          <a:lstStyle/>
          <a:p>
            <a:r>
              <a:rPr lang="fr-BE" sz="7200" dirty="0" smtClean="0">
                <a:latin typeface="French Script MT" panose="03020402040607040605" pitchFamily="66" charset="0"/>
              </a:rPr>
              <a:t>Charles </a:t>
            </a:r>
            <a:r>
              <a:rPr lang="fr-BE" sz="7200" dirty="0" err="1">
                <a:latin typeface="French Script MT" panose="03020402040607040605" pitchFamily="66" charset="0"/>
              </a:rPr>
              <a:t>P</a:t>
            </a:r>
            <a:r>
              <a:rPr lang="fr-BE" sz="7200" dirty="0" err="1" smtClean="0">
                <a:latin typeface="French Script MT" panose="03020402040607040605" pitchFamily="66" charset="0"/>
              </a:rPr>
              <a:t>irlot</a:t>
            </a:r>
            <a:endParaRPr lang="fr-BE" sz="7200" dirty="0">
              <a:latin typeface="French Script MT" panose="03020402040607040605" pitchFamily="66" charset="0"/>
            </a:endParaRPr>
          </a:p>
        </p:txBody>
      </p:sp>
      <p:sp>
        <p:nvSpPr>
          <p:cNvPr id="6" name="ZoneTexte 5"/>
          <p:cNvSpPr txBox="1"/>
          <p:nvPr/>
        </p:nvSpPr>
        <p:spPr>
          <a:xfrm>
            <a:off x="1506761" y="2365967"/>
            <a:ext cx="3432238" cy="2031325"/>
          </a:xfrm>
          <a:prstGeom prst="rect">
            <a:avLst/>
          </a:prstGeom>
          <a:noFill/>
        </p:spPr>
        <p:txBody>
          <a:bodyPr wrap="square" rtlCol="0">
            <a:spAutoFit/>
          </a:bodyPr>
          <a:lstStyle/>
          <a:p>
            <a:pPr algn="ctr"/>
            <a:r>
              <a:rPr lang="fr-BE" dirty="0" smtClean="0"/>
              <a:t>Né le </a:t>
            </a:r>
            <a:r>
              <a:rPr lang="fr-BE" dirty="0"/>
              <a:t>?</a:t>
            </a:r>
            <a:r>
              <a:rPr lang="fr-BE" dirty="0" smtClean="0"/>
              <a:t> – 61 ans</a:t>
            </a:r>
          </a:p>
          <a:p>
            <a:pPr algn="ctr"/>
            <a:r>
              <a:rPr lang="fr-BE" dirty="0" smtClean="0"/>
              <a:t>Décédé le </a:t>
            </a:r>
          </a:p>
          <a:p>
            <a:pPr algn="ctr"/>
            <a:r>
              <a:rPr lang="fr-BE" dirty="0" smtClean="0"/>
              <a:t>Inhumé le 21 janvier 1944</a:t>
            </a:r>
          </a:p>
          <a:p>
            <a:pPr algn="ctr"/>
            <a:r>
              <a:rPr lang="fr-BE" dirty="0" smtClean="0"/>
              <a:t>Époux de Madame Germain</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381882" y="3265695"/>
            <a:ext cx="2400285" cy="646331"/>
          </a:xfrm>
          <a:prstGeom prst="rect">
            <a:avLst/>
          </a:prstGeom>
          <a:noFill/>
        </p:spPr>
        <p:txBody>
          <a:bodyPr wrap="square" rtlCol="0">
            <a:spAutoFit/>
          </a:bodyPr>
          <a:lstStyle/>
          <a:p>
            <a:pPr algn="ctr"/>
            <a:r>
              <a:rPr lang="fr-BE" dirty="0" smtClean="0"/>
              <a:t>Parcelle 163 - A</a:t>
            </a:r>
          </a:p>
          <a:p>
            <a:pPr algn="ctr"/>
            <a:r>
              <a:rPr lang="fr-BE" dirty="0" smtClean="0"/>
              <a:t>Tombe 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6425891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500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1883 – 59 ans</a:t>
            </a:r>
          </a:p>
          <a:p>
            <a:pPr algn="ctr"/>
            <a:r>
              <a:rPr lang="fr-BE" dirty="0" smtClean="0"/>
              <a:t>Décédé le 7 décembre 1942</a:t>
            </a:r>
          </a:p>
          <a:p>
            <a:pPr algn="ctr"/>
            <a:r>
              <a:rPr lang="fr-BE" dirty="0" smtClean="0"/>
              <a:t>Inhumé le ?</a:t>
            </a:r>
            <a:endParaRPr lang="fr-BE" dirty="0"/>
          </a:p>
          <a:p>
            <a:pPr algn="ctr"/>
            <a:r>
              <a:rPr lang="fr-BE" dirty="0" smtClean="0"/>
              <a:t>Epoux de Madame De Bal</a:t>
            </a:r>
          </a:p>
          <a:p>
            <a:pPr algn="ctr"/>
            <a:endParaRPr lang="fr-BE" dirty="0"/>
          </a:p>
          <a:p>
            <a:pPr algn="ctr"/>
            <a:r>
              <a:rPr lang="fr-BE" dirty="0" smtClean="0"/>
              <a:t>Régiment: 2</a:t>
            </a:r>
            <a:r>
              <a:rPr lang="fr-BE" baseline="30000" dirty="0" smtClean="0"/>
              <a:t>e</a:t>
            </a:r>
            <a:r>
              <a:rPr lang="fr-BE" dirty="0" smtClean="0"/>
              <a:t> Carabiniers</a:t>
            </a:r>
          </a:p>
          <a:p>
            <a:pPr algn="ctr"/>
            <a:r>
              <a:rPr lang="fr-BE" dirty="0" smtClean="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10</a:t>
            </a:r>
          </a:p>
          <a:p>
            <a:pPr algn="ctr"/>
            <a:r>
              <a:rPr lang="fr-BE" dirty="0" smtClean="0"/>
              <a:t>Tombe 28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31993" y="775281"/>
            <a:ext cx="3973562" cy="1200329"/>
          </a:xfrm>
          <a:prstGeom prst="rect">
            <a:avLst/>
          </a:prstGeom>
          <a:noFill/>
        </p:spPr>
        <p:txBody>
          <a:bodyPr wrap="square" rtlCol="0">
            <a:spAutoFit/>
          </a:bodyPr>
          <a:lstStyle/>
          <a:p>
            <a:r>
              <a:rPr lang="fr-BE" sz="7200" dirty="0" smtClean="0">
                <a:latin typeface="French Script MT" panose="03020402040607040605" pitchFamily="66" charset="0"/>
              </a:rPr>
              <a:t>Jean Maquet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0133307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501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1890 – 51 ans</a:t>
            </a:r>
          </a:p>
          <a:p>
            <a:pPr algn="ctr"/>
            <a:r>
              <a:rPr lang="fr-BE" dirty="0" smtClean="0"/>
              <a:t>Décédé le 15 septembre 1941</a:t>
            </a:r>
          </a:p>
          <a:p>
            <a:pPr algn="ctr"/>
            <a:r>
              <a:rPr lang="fr-BE" dirty="0" smtClean="0"/>
              <a:t>Inhumé le ?</a:t>
            </a:r>
            <a:endParaRPr lang="fr-BE" dirty="0"/>
          </a:p>
          <a:p>
            <a:pPr algn="ctr"/>
            <a:r>
              <a:rPr lang="fr-BE" dirty="0" smtClean="0"/>
              <a:t>Epoux de Madame </a:t>
            </a:r>
            <a:r>
              <a:rPr lang="fr-BE" dirty="0" err="1" smtClean="0"/>
              <a:t>Resa</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10</a:t>
            </a:r>
          </a:p>
          <a:p>
            <a:pPr algn="ctr"/>
            <a:r>
              <a:rPr lang="fr-BE" dirty="0" smtClean="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38770" y="775281"/>
            <a:ext cx="5360007" cy="1200329"/>
          </a:xfrm>
          <a:prstGeom prst="rect">
            <a:avLst/>
          </a:prstGeom>
          <a:noFill/>
        </p:spPr>
        <p:txBody>
          <a:bodyPr wrap="square" rtlCol="0">
            <a:spAutoFit/>
          </a:bodyPr>
          <a:lstStyle/>
          <a:p>
            <a:r>
              <a:rPr lang="fr-BE" sz="7200" dirty="0" smtClean="0">
                <a:latin typeface="French Script MT" panose="03020402040607040605" pitchFamily="66" charset="0"/>
              </a:rPr>
              <a:t>Alexandre Materne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7868121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502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1891 – 51 ans</a:t>
            </a:r>
          </a:p>
          <a:p>
            <a:pPr algn="ctr"/>
            <a:r>
              <a:rPr lang="fr-BE" dirty="0" smtClean="0"/>
              <a:t>Décédé le 19 juin 1942</a:t>
            </a:r>
          </a:p>
          <a:p>
            <a:pPr algn="ctr"/>
            <a:r>
              <a:rPr lang="fr-BE" dirty="0" smtClean="0"/>
              <a:t>Inhumé le ?</a:t>
            </a:r>
            <a:endParaRPr lang="fr-BE" dirty="0"/>
          </a:p>
          <a:p>
            <a:pPr algn="ctr"/>
            <a:r>
              <a:rPr lang="fr-BE" dirty="0" smtClean="0"/>
              <a:t>Epoux de Madame Philippin</a:t>
            </a:r>
          </a:p>
          <a:p>
            <a:pPr algn="ctr"/>
            <a:endParaRPr lang="fr-BE" dirty="0"/>
          </a:p>
          <a:p>
            <a:pPr algn="ctr"/>
            <a:r>
              <a:rPr lang="fr-BE" dirty="0" smtClean="0"/>
              <a:t>Régiment: 11</a:t>
            </a:r>
            <a:r>
              <a:rPr lang="fr-BE" baseline="30000" dirty="0" smtClean="0"/>
              <a:t>e</a:t>
            </a:r>
            <a:r>
              <a:rPr lang="fr-BE" dirty="0" smtClean="0"/>
              <a:t> de Ligne</a:t>
            </a:r>
          </a:p>
          <a:p>
            <a:pPr algn="ctr"/>
            <a:r>
              <a:rPr lang="fr-BE" dirty="0" smtClean="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10</a:t>
            </a:r>
          </a:p>
          <a:p>
            <a:pPr algn="ctr"/>
            <a:r>
              <a:rPr lang="fr-BE" dirty="0" smtClean="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20803" y="797052"/>
            <a:ext cx="3595941" cy="1200329"/>
          </a:xfrm>
          <a:prstGeom prst="rect">
            <a:avLst/>
          </a:prstGeom>
          <a:noFill/>
        </p:spPr>
        <p:txBody>
          <a:bodyPr wrap="square" rtlCol="0">
            <a:spAutoFit/>
          </a:bodyPr>
          <a:lstStyle/>
          <a:p>
            <a:r>
              <a:rPr lang="fr-BE" sz="7200" dirty="0" smtClean="0">
                <a:latin typeface="French Script MT" panose="03020402040607040605" pitchFamily="66" charset="0"/>
              </a:rPr>
              <a:t>Emile </a:t>
            </a:r>
            <a:r>
              <a:rPr lang="fr-BE" sz="7200" dirty="0" err="1" smtClean="0">
                <a:latin typeface="French Script MT" panose="03020402040607040605" pitchFamily="66" charset="0"/>
              </a:rPr>
              <a:t>Nélis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69390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503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5 mai 1896 – 46 ans</a:t>
            </a:r>
          </a:p>
          <a:p>
            <a:pPr algn="ctr"/>
            <a:r>
              <a:rPr lang="fr-BE" dirty="0" smtClean="0"/>
              <a:t>Décédé le 1 février 1943</a:t>
            </a:r>
          </a:p>
          <a:p>
            <a:pPr algn="ctr"/>
            <a:r>
              <a:rPr lang="fr-BE" dirty="0" smtClean="0"/>
              <a:t>Inhumé le ?</a:t>
            </a:r>
            <a:endParaRPr lang="fr-BE" dirty="0"/>
          </a:p>
          <a:p>
            <a:pPr algn="ctr"/>
            <a:r>
              <a:rPr lang="fr-BE" dirty="0" smtClean="0"/>
              <a:t>Epoux de Madame Declercq</a:t>
            </a:r>
          </a:p>
          <a:p>
            <a:pPr algn="ctr"/>
            <a:endParaRPr lang="fr-BE" dirty="0"/>
          </a:p>
          <a:p>
            <a:pPr algn="ctr"/>
            <a:r>
              <a:rPr lang="fr-BE" dirty="0" smtClean="0"/>
              <a:t>Régiment: 21</a:t>
            </a:r>
            <a:r>
              <a:rPr lang="fr-BE" baseline="30000" dirty="0" smtClean="0"/>
              <a:t>e</a:t>
            </a:r>
            <a:r>
              <a:rPr lang="fr-BE" dirty="0" smtClean="0"/>
              <a:t> de Ligne</a:t>
            </a:r>
          </a:p>
          <a:p>
            <a:pPr algn="ctr"/>
            <a:r>
              <a:rPr lang="fr-BE" dirty="0" smtClean="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10</a:t>
            </a:r>
          </a:p>
          <a:p>
            <a:pPr algn="ctr"/>
            <a:r>
              <a:rPr lang="fr-BE" dirty="0" smtClean="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095755" y="779526"/>
            <a:ext cx="4646038" cy="1200329"/>
          </a:xfrm>
          <a:prstGeom prst="rect">
            <a:avLst/>
          </a:prstGeom>
          <a:noFill/>
        </p:spPr>
        <p:txBody>
          <a:bodyPr wrap="square" rtlCol="0">
            <a:spAutoFit/>
          </a:bodyPr>
          <a:lstStyle/>
          <a:p>
            <a:r>
              <a:rPr lang="fr-BE" sz="7200" dirty="0" smtClean="0">
                <a:latin typeface="French Script MT" panose="03020402040607040605" pitchFamily="66" charset="0"/>
              </a:rPr>
              <a:t>Léopold </a:t>
            </a:r>
            <a:r>
              <a:rPr lang="fr-BE" sz="7200" dirty="0" err="1" smtClean="0">
                <a:latin typeface="French Script MT" panose="03020402040607040605" pitchFamily="66" charset="0"/>
              </a:rPr>
              <a:t>Nulens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957839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504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1891 – 55 ans</a:t>
            </a:r>
          </a:p>
          <a:p>
            <a:pPr algn="ctr"/>
            <a:r>
              <a:rPr lang="fr-BE" dirty="0" smtClean="0"/>
              <a:t>Décédé le 12 septembre 1943</a:t>
            </a:r>
          </a:p>
          <a:p>
            <a:pPr algn="ctr"/>
            <a:r>
              <a:rPr lang="fr-BE" dirty="0" smtClean="0"/>
              <a:t>Inhumé le ?</a:t>
            </a:r>
            <a:endParaRPr lang="fr-BE" dirty="0"/>
          </a:p>
          <a:p>
            <a:pPr algn="ctr"/>
            <a:r>
              <a:rPr lang="fr-BE" dirty="0" smtClean="0"/>
              <a:t>Veuf de Madame </a:t>
            </a:r>
            <a:r>
              <a:rPr lang="fr-BE" dirty="0" err="1" smtClean="0"/>
              <a:t>Versluys</a:t>
            </a:r>
            <a:endParaRPr lang="fr-BE" dirty="0" smtClean="0"/>
          </a:p>
          <a:p>
            <a:pPr algn="ctr"/>
            <a:endParaRPr lang="fr-BE" dirty="0"/>
          </a:p>
          <a:p>
            <a:pPr algn="ctr"/>
            <a:r>
              <a:rPr lang="fr-BE" dirty="0" smtClean="0"/>
              <a:t>Régiment: Artillerie de Forteresse</a:t>
            </a:r>
          </a:p>
          <a:p>
            <a:pPr algn="ctr"/>
            <a:r>
              <a:rPr lang="fr-BE" dirty="0" smtClean="0"/>
              <a:t>Statut: Brigadier</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10</a:t>
            </a:r>
          </a:p>
          <a:p>
            <a:pPr algn="ctr"/>
            <a:r>
              <a:rPr lang="fr-BE" dirty="0" smtClean="0"/>
              <a:t>Tombe 38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470393" y="779526"/>
            <a:ext cx="3896761" cy="1200329"/>
          </a:xfrm>
          <a:prstGeom prst="rect">
            <a:avLst/>
          </a:prstGeom>
          <a:noFill/>
        </p:spPr>
        <p:txBody>
          <a:bodyPr wrap="square" rtlCol="0">
            <a:spAutoFit/>
          </a:bodyPr>
          <a:lstStyle/>
          <a:p>
            <a:r>
              <a:rPr lang="fr-BE" sz="7200" dirty="0" smtClean="0">
                <a:latin typeface="French Script MT" panose="03020402040607040605" pitchFamily="66" charset="0"/>
              </a:rPr>
              <a:t>Octave Pirard</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5163952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505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1881 – 60 ans</a:t>
            </a:r>
          </a:p>
          <a:p>
            <a:pPr algn="ctr"/>
            <a:r>
              <a:rPr lang="fr-BE" dirty="0" smtClean="0"/>
              <a:t>Décédé le 26 mai 1941</a:t>
            </a:r>
          </a:p>
          <a:p>
            <a:pPr algn="ctr"/>
            <a:r>
              <a:rPr lang="fr-BE" dirty="0" smtClean="0"/>
              <a:t>Inhumé le ?</a:t>
            </a:r>
            <a:endParaRPr lang="fr-BE" dirty="0"/>
          </a:p>
          <a:p>
            <a:pPr algn="ctr"/>
            <a:r>
              <a:rPr lang="fr-BE" dirty="0" smtClean="0"/>
              <a:t>Epoux de Madame </a:t>
            </a:r>
            <a:r>
              <a:rPr lang="fr-BE" dirty="0" err="1" smtClean="0"/>
              <a:t>Levêque</a:t>
            </a:r>
            <a:endParaRPr lang="fr-BE" dirty="0" smtClean="0"/>
          </a:p>
          <a:p>
            <a:pPr algn="ctr"/>
            <a:endParaRPr lang="fr-BE" dirty="0"/>
          </a:p>
          <a:p>
            <a:pPr algn="ctr"/>
            <a:r>
              <a:rPr lang="fr-BE" dirty="0" smtClean="0"/>
              <a:t>Régiment: 2</a:t>
            </a:r>
            <a:r>
              <a:rPr lang="fr-BE" baseline="30000" dirty="0" smtClean="0"/>
              <a:t>e</a:t>
            </a:r>
            <a:r>
              <a:rPr lang="fr-BE" dirty="0" smtClean="0"/>
              <a:t> Grenadiers</a:t>
            </a:r>
          </a:p>
          <a:p>
            <a:pPr algn="ctr"/>
            <a:r>
              <a:rPr lang="fr-BE" dirty="0" smtClean="0"/>
              <a:t>Statut: Sergent-Major</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10</a:t>
            </a:r>
          </a:p>
          <a:p>
            <a:pPr algn="ctr"/>
            <a:r>
              <a:rPr lang="fr-BE" dirty="0" smtClean="0"/>
              <a:t>Tombe 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75624" y="779526"/>
            <a:ext cx="3999890" cy="1200329"/>
          </a:xfrm>
          <a:prstGeom prst="rect">
            <a:avLst/>
          </a:prstGeom>
          <a:noFill/>
        </p:spPr>
        <p:txBody>
          <a:bodyPr wrap="square" rtlCol="0">
            <a:spAutoFit/>
          </a:bodyPr>
          <a:lstStyle/>
          <a:p>
            <a:r>
              <a:rPr lang="fr-BE" sz="7200" dirty="0" smtClean="0">
                <a:latin typeface="French Script MT" panose="03020402040607040605" pitchFamily="66" charset="0"/>
              </a:rPr>
              <a:t>Joseph </a:t>
            </a:r>
            <a:r>
              <a:rPr lang="fr-BE" sz="7200" dirty="0" err="1" smtClean="0">
                <a:latin typeface="French Script MT" panose="03020402040607040605" pitchFamily="66" charset="0"/>
              </a:rPr>
              <a:t>Quizet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496031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506</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smtClean="0"/>
              <a:t>Né en 1876 – 65 ans</a:t>
            </a:r>
          </a:p>
          <a:p>
            <a:pPr algn="ctr"/>
            <a:r>
              <a:rPr lang="fr-BE" dirty="0" smtClean="0"/>
              <a:t>Décédé le 30 juillet 1941</a:t>
            </a:r>
          </a:p>
          <a:p>
            <a:pPr algn="ctr"/>
            <a:r>
              <a:rPr lang="fr-BE" dirty="0" smtClean="0"/>
              <a:t>Inhumé le ?</a:t>
            </a:r>
            <a:endParaRPr lang="fr-BE" dirty="0"/>
          </a:p>
          <a:p>
            <a:pPr algn="ctr"/>
            <a:r>
              <a:rPr lang="fr-BE" dirty="0" smtClean="0"/>
              <a:t>Epoux de Madame </a:t>
            </a:r>
            <a:r>
              <a:rPr lang="fr-BE" dirty="0" err="1" smtClean="0"/>
              <a:t>Houbeau</a:t>
            </a:r>
            <a:endParaRPr lang="fr-BE" dirty="0" smtClean="0"/>
          </a:p>
          <a:p>
            <a:pPr algn="ctr"/>
            <a:endParaRPr lang="fr-BE" dirty="0"/>
          </a:p>
          <a:p>
            <a:pPr algn="ctr"/>
            <a:r>
              <a:rPr lang="fr-BE" dirty="0" smtClean="0"/>
              <a:t>Régiment: 1</a:t>
            </a:r>
            <a:r>
              <a:rPr lang="fr-BE" baseline="30000" dirty="0" smtClean="0"/>
              <a:t>er</a:t>
            </a:r>
            <a:r>
              <a:rPr lang="fr-BE" dirty="0" smtClean="0"/>
              <a:t> de Ligne</a:t>
            </a:r>
          </a:p>
          <a:p>
            <a:pPr algn="ctr"/>
            <a:r>
              <a:rPr lang="fr-BE" dirty="0" smtClean="0"/>
              <a:t>Statut: Commandant, </a:t>
            </a:r>
          </a:p>
          <a:p>
            <a:pPr algn="ctr"/>
            <a:r>
              <a:rPr lang="fr-BE" dirty="0" smtClean="0"/>
              <a:t>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10</a:t>
            </a:r>
          </a:p>
          <a:p>
            <a:pPr algn="ctr"/>
            <a:r>
              <a:rPr lang="fr-BE" dirty="0" smtClean="0"/>
              <a:t>Tombe 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75624" y="779526"/>
            <a:ext cx="3878747" cy="1200329"/>
          </a:xfrm>
          <a:prstGeom prst="rect">
            <a:avLst/>
          </a:prstGeom>
          <a:noFill/>
        </p:spPr>
        <p:txBody>
          <a:bodyPr wrap="square" rtlCol="0">
            <a:spAutoFit/>
          </a:bodyPr>
          <a:lstStyle/>
          <a:p>
            <a:r>
              <a:rPr lang="fr-BE" sz="7200" dirty="0" smtClean="0">
                <a:latin typeface="French Script MT" panose="03020402040607040605" pitchFamily="66" charset="0"/>
              </a:rPr>
              <a:t>Désiré </a:t>
            </a:r>
            <a:r>
              <a:rPr lang="fr-BE" sz="7200" dirty="0" err="1" smtClean="0">
                <a:latin typeface="French Script MT" panose="03020402040607040605" pitchFamily="66" charset="0"/>
              </a:rPr>
              <a:t>Ravet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208213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507</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smtClean="0"/>
              <a:t>Né en 1882 – 60 ans</a:t>
            </a:r>
          </a:p>
          <a:p>
            <a:pPr algn="ctr"/>
            <a:r>
              <a:rPr lang="fr-BE" dirty="0" smtClean="0"/>
              <a:t>Décédé le 1 avril 1942</a:t>
            </a:r>
          </a:p>
          <a:p>
            <a:pPr algn="ctr"/>
            <a:r>
              <a:rPr lang="fr-BE" dirty="0" smtClean="0"/>
              <a:t>Inhumé le ?</a:t>
            </a:r>
            <a:endParaRPr lang="fr-BE" dirty="0"/>
          </a:p>
          <a:p>
            <a:pPr algn="ctr"/>
            <a:r>
              <a:rPr lang="fr-BE" dirty="0" smtClean="0"/>
              <a:t>Epoux de Madame </a:t>
            </a:r>
            <a:r>
              <a:rPr lang="fr-BE" dirty="0" err="1" smtClean="0"/>
              <a:t>Froidmont</a:t>
            </a:r>
            <a:endParaRPr lang="fr-BE" dirty="0" smtClean="0"/>
          </a:p>
          <a:p>
            <a:pPr algn="ctr"/>
            <a:endParaRPr lang="fr-BE" dirty="0"/>
          </a:p>
          <a:p>
            <a:pPr algn="ctr"/>
            <a:r>
              <a:rPr lang="fr-BE" dirty="0" smtClean="0"/>
              <a:t>Régiment: 3</a:t>
            </a:r>
            <a:r>
              <a:rPr lang="fr-BE" baseline="30000" dirty="0" smtClean="0"/>
              <a:t>e</a:t>
            </a:r>
            <a:r>
              <a:rPr lang="fr-BE" dirty="0" smtClean="0"/>
              <a:t> Corps d’Intendance</a:t>
            </a:r>
          </a:p>
          <a:p>
            <a:pPr algn="ctr"/>
            <a:r>
              <a:rPr lang="fr-BE" dirty="0" smtClean="0"/>
              <a:t>Statut: Commandant, </a:t>
            </a:r>
          </a:p>
          <a:p>
            <a:pPr algn="ctr"/>
            <a:r>
              <a:rPr lang="fr-BE" dirty="0" smtClean="0"/>
              <a:t>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10</a:t>
            </a:r>
          </a:p>
          <a:p>
            <a:pPr algn="ctr"/>
            <a:r>
              <a:rPr lang="fr-BE" dirty="0" smtClean="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24193" y="775281"/>
            <a:ext cx="4389162" cy="1200329"/>
          </a:xfrm>
          <a:prstGeom prst="rect">
            <a:avLst/>
          </a:prstGeom>
          <a:noFill/>
        </p:spPr>
        <p:txBody>
          <a:bodyPr wrap="square" rtlCol="0">
            <a:spAutoFit/>
          </a:bodyPr>
          <a:lstStyle/>
          <a:p>
            <a:r>
              <a:rPr lang="fr-BE" sz="7200" dirty="0" smtClean="0">
                <a:latin typeface="French Script MT" panose="03020402040607040605" pitchFamily="66" charset="0"/>
              </a:rPr>
              <a:t>Hubert Robert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411371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508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1894 – 47 ans</a:t>
            </a:r>
          </a:p>
          <a:p>
            <a:pPr algn="ctr"/>
            <a:r>
              <a:rPr lang="fr-BE" dirty="0" smtClean="0"/>
              <a:t>Décédé le 27 avril 1941</a:t>
            </a:r>
          </a:p>
          <a:p>
            <a:pPr algn="ctr"/>
            <a:r>
              <a:rPr lang="fr-BE" dirty="0" smtClean="0"/>
              <a:t>Inhumé le ?</a:t>
            </a:r>
            <a:endParaRPr lang="fr-BE" dirty="0"/>
          </a:p>
          <a:p>
            <a:pPr algn="ctr"/>
            <a:r>
              <a:rPr lang="fr-BE" dirty="0" smtClean="0"/>
              <a:t>Epoux de Madame Fischer</a:t>
            </a:r>
          </a:p>
          <a:p>
            <a:pPr algn="ctr"/>
            <a:endParaRPr lang="fr-BE" dirty="0"/>
          </a:p>
          <a:p>
            <a:pPr algn="ctr"/>
            <a:r>
              <a:rPr lang="fr-BE" dirty="0" smtClean="0"/>
              <a:t>Régiment: </a:t>
            </a:r>
            <a:r>
              <a:rPr lang="fr-BE" dirty="0"/>
              <a:t>8</a:t>
            </a:r>
            <a:r>
              <a:rPr lang="fr-BE" baseline="30000" dirty="0" smtClean="0"/>
              <a:t>e</a:t>
            </a:r>
            <a:r>
              <a:rPr lang="fr-BE" dirty="0" smtClean="0"/>
              <a:t> Génie</a:t>
            </a:r>
          </a:p>
          <a:p>
            <a:pPr algn="ctr"/>
            <a:r>
              <a:rPr lang="fr-BE" dirty="0" smtClean="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10</a:t>
            </a:r>
          </a:p>
          <a:p>
            <a:pPr algn="ctr"/>
            <a:r>
              <a:rPr lang="fr-BE" dirty="0" smtClean="0"/>
              <a:t>Tombe 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54232" y="779526"/>
            <a:ext cx="4329084" cy="1200329"/>
          </a:xfrm>
          <a:prstGeom prst="rect">
            <a:avLst/>
          </a:prstGeom>
          <a:noFill/>
        </p:spPr>
        <p:txBody>
          <a:bodyPr wrap="square" rtlCol="0">
            <a:spAutoFit/>
          </a:bodyPr>
          <a:lstStyle/>
          <a:p>
            <a:r>
              <a:rPr lang="fr-BE" sz="7200" dirty="0" smtClean="0">
                <a:latin typeface="French Script MT" panose="03020402040607040605" pitchFamily="66" charset="0"/>
              </a:rPr>
              <a:t>Camille Servais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5342448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509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1894 – 49 ans</a:t>
            </a:r>
          </a:p>
          <a:p>
            <a:pPr algn="ctr"/>
            <a:r>
              <a:rPr lang="fr-BE" dirty="0" smtClean="0"/>
              <a:t>Décédé le 16 janvier 1943</a:t>
            </a:r>
          </a:p>
          <a:p>
            <a:pPr algn="ctr"/>
            <a:r>
              <a:rPr lang="fr-BE" dirty="0" smtClean="0"/>
              <a:t>Inhumé le ?</a:t>
            </a:r>
            <a:endParaRPr lang="fr-BE" dirty="0"/>
          </a:p>
          <a:p>
            <a:pPr algn="ctr"/>
            <a:r>
              <a:rPr lang="fr-BE" dirty="0" smtClean="0"/>
              <a:t>Epoux de Madame Morel</a:t>
            </a:r>
          </a:p>
          <a:p>
            <a:pPr algn="ctr"/>
            <a:endParaRPr lang="fr-BE" dirty="0"/>
          </a:p>
          <a:p>
            <a:pPr algn="ctr"/>
            <a:r>
              <a:rPr lang="fr-BE" dirty="0" smtClean="0"/>
              <a:t>Régiment: 13</a:t>
            </a:r>
            <a:r>
              <a:rPr lang="fr-BE" baseline="30000" dirty="0" smtClean="0"/>
              <a:t>e</a:t>
            </a:r>
            <a:r>
              <a:rPr lang="fr-BE" dirty="0" smtClean="0"/>
              <a:t> de Ligne</a:t>
            </a:r>
          </a:p>
          <a:p>
            <a:pPr algn="ctr"/>
            <a:r>
              <a:rPr lang="fr-BE" dirty="0" smtClean="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10</a:t>
            </a:r>
          </a:p>
          <a:p>
            <a:pPr algn="ctr"/>
            <a:r>
              <a:rPr lang="fr-BE" dirty="0" smtClean="0"/>
              <a:t>Tombe 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330219" y="779526"/>
            <a:ext cx="4177110" cy="1200329"/>
          </a:xfrm>
          <a:prstGeom prst="rect">
            <a:avLst/>
          </a:prstGeom>
          <a:noFill/>
        </p:spPr>
        <p:txBody>
          <a:bodyPr wrap="square" rtlCol="0">
            <a:spAutoFit/>
          </a:bodyPr>
          <a:lstStyle/>
          <a:p>
            <a:r>
              <a:rPr lang="fr-BE" sz="7200" dirty="0" smtClean="0">
                <a:latin typeface="French Script MT" panose="03020402040607040605" pitchFamily="66" charset="0"/>
              </a:rPr>
              <a:t>Henri </a:t>
            </a:r>
            <a:r>
              <a:rPr lang="fr-BE" sz="7200" dirty="0" err="1" smtClean="0">
                <a:latin typeface="French Script MT" panose="03020402040607040605" pitchFamily="66" charset="0"/>
              </a:rPr>
              <a:t>Solheid</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821662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51</a:t>
            </a:fld>
            <a:endParaRPr lang="fr-BE" dirty="0"/>
          </a:p>
        </p:txBody>
      </p:sp>
      <p:sp>
        <p:nvSpPr>
          <p:cNvPr id="5" name="ZoneTexte 4"/>
          <p:cNvSpPr txBox="1"/>
          <p:nvPr/>
        </p:nvSpPr>
        <p:spPr>
          <a:xfrm>
            <a:off x="1565095" y="779526"/>
            <a:ext cx="3645131" cy="1200329"/>
          </a:xfrm>
          <a:prstGeom prst="rect">
            <a:avLst/>
          </a:prstGeom>
          <a:noFill/>
        </p:spPr>
        <p:txBody>
          <a:bodyPr wrap="square" rtlCol="0">
            <a:spAutoFit/>
          </a:bodyPr>
          <a:lstStyle/>
          <a:p>
            <a:r>
              <a:rPr lang="fr-BE" sz="7200" dirty="0" smtClean="0">
                <a:latin typeface="French Script MT" panose="03020402040607040605" pitchFamily="66" charset="0"/>
              </a:rPr>
              <a:t>Julien </a:t>
            </a:r>
            <a:r>
              <a:rPr lang="fr-BE" sz="7200" dirty="0" err="1" smtClean="0">
                <a:latin typeface="French Script MT" panose="03020402040607040605" pitchFamily="66" charset="0"/>
              </a:rPr>
              <a:t>Pluys</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66 ans</a:t>
            </a:r>
          </a:p>
          <a:p>
            <a:pPr algn="ctr"/>
            <a:r>
              <a:rPr lang="fr-BE" dirty="0" smtClean="0"/>
              <a:t>Décédé le ?</a:t>
            </a:r>
          </a:p>
          <a:p>
            <a:pPr algn="ctr"/>
            <a:r>
              <a:rPr lang="fr-BE" dirty="0" smtClean="0"/>
              <a:t>Inhumé le 28 janvier 1948</a:t>
            </a:r>
          </a:p>
          <a:p>
            <a:pPr algn="ctr"/>
            <a:r>
              <a:rPr lang="fr-BE" dirty="0" smtClean="0"/>
              <a:t>Epoux de Madame </a:t>
            </a:r>
            <a:r>
              <a:rPr lang="fr-BE" dirty="0" err="1" smtClean="0"/>
              <a:t>Wilheloni</a:t>
            </a:r>
            <a:endParaRPr lang="fr-BE" dirty="0" smtClean="0"/>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a:t>
            </a:r>
          </a:p>
          <a:p>
            <a:pPr algn="ctr"/>
            <a:r>
              <a:rPr lang="fr-BE" dirty="0" smtClean="0"/>
              <a:t>Tombe 54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9567501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510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1884 – 59 ans</a:t>
            </a:r>
          </a:p>
          <a:p>
            <a:pPr algn="ctr"/>
            <a:r>
              <a:rPr lang="fr-BE" dirty="0" smtClean="0"/>
              <a:t>Décédé le 15 octobre 1943</a:t>
            </a:r>
          </a:p>
          <a:p>
            <a:pPr algn="ctr"/>
            <a:r>
              <a:rPr lang="fr-BE" dirty="0" smtClean="0"/>
              <a:t>Inhumé le ?</a:t>
            </a:r>
            <a:endParaRPr lang="fr-BE" dirty="0"/>
          </a:p>
          <a:p>
            <a:pPr algn="ctr"/>
            <a:r>
              <a:rPr lang="fr-BE" dirty="0" smtClean="0"/>
              <a:t>Epoux de Madame </a:t>
            </a:r>
            <a:r>
              <a:rPr lang="fr-BE" dirty="0" err="1" smtClean="0"/>
              <a:t>Massin</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10</a:t>
            </a:r>
          </a:p>
          <a:p>
            <a:pPr algn="ctr"/>
            <a:r>
              <a:rPr lang="fr-BE" dirty="0" smtClean="0"/>
              <a:t>Tombe 35a</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973080" y="779526"/>
            <a:ext cx="4589520" cy="1200329"/>
          </a:xfrm>
          <a:prstGeom prst="rect">
            <a:avLst/>
          </a:prstGeom>
          <a:noFill/>
        </p:spPr>
        <p:txBody>
          <a:bodyPr wrap="square" rtlCol="0">
            <a:spAutoFit/>
          </a:bodyPr>
          <a:lstStyle/>
          <a:p>
            <a:r>
              <a:rPr lang="fr-BE" sz="7200" dirty="0" smtClean="0">
                <a:latin typeface="French Script MT" panose="03020402040607040605" pitchFamily="66" charset="0"/>
              </a:rPr>
              <a:t>Jean </a:t>
            </a:r>
            <a:r>
              <a:rPr lang="fr-BE" sz="7200" dirty="0" err="1" smtClean="0">
                <a:latin typeface="French Script MT" panose="03020402040607040605" pitchFamily="66" charset="0"/>
              </a:rPr>
              <a:t>Spilborghs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5315232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511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1880 – 67 ans</a:t>
            </a:r>
          </a:p>
          <a:p>
            <a:pPr algn="ctr"/>
            <a:r>
              <a:rPr lang="fr-BE" dirty="0" smtClean="0"/>
              <a:t>Décédé le 2 octobre 1943</a:t>
            </a:r>
          </a:p>
          <a:p>
            <a:pPr algn="ctr"/>
            <a:r>
              <a:rPr lang="fr-BE" dirty="0" smtClean="0"/>
              <a:t>Inhumé le ?</a:t>
            </a:r>
            <a:endParaRPr lang="fr-BE" dirty="0"/>
          </a:p>
          <a:p>
            <a:pPr algn="ctr"/>
            <a:r>
              <a:rPr lang="fr-BE" dirty="0" smtClean="0"/>
              <a:t>Veuf de Madame </a:t>
            </a:r>
            <a:r>
              <a:rPr lang="fr-BE" dirty="0" err="1" smtClean="0"/>
              <a:t>Jonlet</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10</a:t>
            </a:r>
          </a:p>
          <a:p>
            <a:pPr algn="ctr"/>
            <a:r>
              <a:rPr lang="fr-BE" dirty="0" smtClean="0"/>
              <a:t>Tombe 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381816" y="779526"/>
            <a:ext cx="4073915" cy="1200329"/>
          </a:xfrm>
          <a:prstGeom prst="rect">
            <a:avLst/>
          </a:prstGeom>
          <a:noFill/>
        </p:spPr>
        <p:txBody>
          <a:bodyPr wrap="square" rtlCol="0">
            <a:spAutoFit/>
          </a:bodyPr>
          <a:lstStyle/>
          <a:p>
            <a:r>
              <a:rPr lang="fr-BE" sz="7200" dirty="0" smtClean="0">
                <a:latin typeface="French Script MT" panose="03020402040607040605" pitchFamily="66" charset="0"/>
              </a:rPr>
              <a:t>Henri </a:t>
            </a:r>
            <a:r>
              <a:rPr lang="fr-BE" sz="7200" dirty="0" err="1" smtClean="0">
                <a:latin typeface="French Script MT" panose="03020402040607040605" pitchFamily="66" charset="0"/>
              </a:rPr>
              <a:t>Vervier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9555733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512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1892 – 49 ans</a:t>
            </a:r>
          </a:p>
          <a:p>
            <a:pPr algn="ctr"/>
            <a:r>
              <a:rPr lang="fr-BE" dirty="0" smtClean="0"/>
              <a:t>Décédé le 4 août 1941</a:t>
            </a:r>
          </a:p>
          <a:p>
            <a:pPr algn="ctr"/>
            <a:r>
              <a:rPr lang="fr-BE" dirty="0" smtClean="0"/>
              <a:t>Inhumé le ?</a:t>
            </a:r>
            <a:endParaRPr lang="fr-BE" dirty="0"/>
          </a:p>
          <a:p>
            <a:pPr algn="ctr"/>
            <a:r>
              <a:rPr lang="fr-BE" dirty="0" smtClean="0"/>
              <a:t>Epoux de Madame </a:t>
            </a:r>
            <a:r>
              <a:rPr lang="fr-BE" dirty="0" err="1" smtClean="0"/>
              <a:t>Demareschal</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10</a:t>
            </a:r>
          </a:p>
          <a:p>
            <a:pPr algn="ctr"/>
            <a:r>
              <a:rPr lang="fr-BE" dirty="0" smtClean="0"/>
              <a:t>Tombe </a:t>
            </a:r>
            <a:r>
              <a:rPr lang="fr-BE" dirty="0"/>
              <a:t>1</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87167" y="767148"/>
            <a:ext cx="5054404" cy="1200329"/>
          </a:xfrm>
          <a:prstGeom prst="rect">
            <a:avLst/>
          </a:prstGeom>
          <a:noFill/>
        </p:spPr>
        <p:txBody>
          <a:bodyPr wrap="square" rtlCol="0">
            <a:spAutoFit/>
          </a:bodyPr>
          <a:lstStyle/>
          <a:p>
            <a:r>
              <a:rPr lang="fr-BE" sz="7200" dirty="0" smtClean="0">
                <a:latin typeface="French Script MT" panose="03020402040607040605" pitchFamily="66" charset="0"/>
              </a:rPr>
              <a:t>Léopold </a:t>
            </a:r>
            <a:r>
              <a:rPr lang="fr-BE" sz="7200" dirty="0" err="1" smtClean="0">
                <a:latin typeface="French Script MT" panose="03020402040607040605" pitchFamily="66" charset="0"/>
              </a:rPr>
              <a:t>Wauthier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2757033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513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1891 – </a:t>
            </a:r>
            <a:r>
              <a:rPr lang="fr-BE" dirty="0"/>
              <a:t>5</a:t>
            </a:r>
            <a:r>
              <a:rPr lang="fr-BE" dirty="0" smtClean="0"/>
              <a:t>0 ans</a:t>
            </a:r>
          </a:p>
          <a:p>
            <a:pPr algn="ctr"/>
            <a:r>
              <a:rPr lang="fr-BE" dirty="0" smtClean="0"/>
              <a:t>Décédé le 16 mai 1941</a:t>
            </a:r>
          </a:p>
          <a:p>
            <a:pPr algn="ctr"/>
            <a:r>
              <a:rPr lang="fr-BE" dirty="0" smtClean="0"/>
              <a:t>Inhumé le ?</a:t>
            </a:r>
            <a:endParaRPr lang="fr-BE" dirty="0"/>
          </a:p>
          <a:p>
            <a:pPr algn="ctr"/>
            <a:r>
              <a:rPr lang="fr-BE" dirty="0" smtClean="0"/>
              <a:t>Epoux de Madame </a:t>
            </a:r>
            <a:r>
              <a:rPr lang="fr-BE" dirty="0" err="1" smtClean="0"/>
              <a:t>Levêque</a:t>
            </a:r>
            <a:endParaRPr lang="fr-BE" dirty="0" smtClean="0"/>
          </a:p>
          <a:p>
            <a:pPr algn="ctr"/>
            <a:endParaRPr lang="fr-BE" dirty="0"/>
          </a:p>
          <a:p>
            <a:pPr algn="ctr"/>
            <a:r>
              <a:rPr lang="fr-BE" dirty="0" smtClean="0"/>
              <a:t>Régiment: 3</a:t>
            </a:r>
            <a:r>
              <a:rPr lang="fr-BE" baseline="30000" dirty="0" smtClean="0"/>
              <a:t>e</a:t>
            </a:r>
            <a:r>
              <a:rPr lang="fr-BE" dirty="0" smtClean="0"/>
              <a:t> Génie</a:t>
            </a:r>
          </a:p>
          <a:p>
            <a:pPr algn="ctr"/>
            <a:r>
              <a:rPr lang="fr-BE" dirty="0" smtClean="0"/>
              <a:t>Statut: Capitaine Médecin</a:t>
            </a:r>
          </a:p>
        </p:txBody>
      </p:sp>
      <p:sp>
        <p:nvSpPr>
          <p:cNvPr id="11" name="ZoneTexte 10"/>
          <p:cNvSpPr txBox="1"/>
          <p:nvPr/>
        </p:nvSpPr>
        <p:spPr>
          <a:xfrm>
            <a:off x="7201432" y="3265695"/>
            <a:ext cx="2738682" cy="646331"/>
          </a:xfrm>
          <a:prstGeom prst="rect">
            <a:avLst/>
          </a:prstGeom>
          <a:noFill/>
        </p:spPr>
        <p:txBody>
          <a:bodyPr wrap="square" rtlCol="0">
            <a:spAutoFit/>
          </a:bodyPr>
          <a:lstStyle/>
          <a:p>
            <a:pPr algn="ctr"/>
            <a:r>
              <a:rPr lang="fr-BE" dirty="0" smtClean="0"/>
              <a:t>Parcelle 163 – 10</a:t>
            </a:r>
          </a:p>
          <a:p>
            <a:pPr algn="ctr"/>
            <a:r>
              <a:rPr lang="fr-BE" dirty="0" smtClean="0"/>
              <a:t>Tombe </a:t>
            </a:r>
            <a:r>
              <a:rPr lang="fr-BE" dirty="0"/>
              <a:t>5</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88843" y="779526"/>
            <a:ext cx="4859862" cy="1200329"/>
          </a:xfrm>
          <a:prstGeom prst="rect">
            <a:avLst/>
          </a:prstGeom>
          <a:noFill/>
        </p:spPr>
        <p:txBody>
          <a:bodyPr wrap="square" rtlCol="0">
            <a:spAutoFit/>
          </a:bodyPr>
          <a:lstStyle/>
          <a:p>
            <a:r>
              <a:rPr lang="fr-BE" sz="7200" dirty="0" smtClean="0">
                <a:latin typeface="French Script MT" panose="03020402040607040605" pitchFamily="66" charset="0"/>
              </a:rPr>
              <a:t>Ernest </a:t>
            </a:r>
            <a:r>
              <a:rPr lang="fr-BE" sz="7200" dirty="0" err="1" smtClean="0">
                <a:latin typeface="French Script MT" panose="03020402040607040605" pitchFamily="66" charset="0"/>
              </a:rPr>
              <a:t>Wégimont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9888621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514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1862 – 80 ans</a:t>
            </a:r>
          </a:p>
          <a:p>
            <a:pPr algn="ctr"/>
            <a:r>
              <a:rPr lang="fr-BE" dirty="0" smtClean="0"/>
              <a:t>Décédé le 1 avril 1942</a:t>
            </a:r>
          </a:p>
          <a:p>
            <a:pPr algn="ctr"/>
            <a:r>
              <a:rPr lang="fr-BE" dirty="0" smtClean="0"/>
              <a:t>Inhumé le ?</a:t>
            </a:r>
            <a:endParaRPr lang="fr-BE" dirty="0"/>
          </a:p>
          <a:p>
            <a:pPr algn="ctr"/>
            <a:r>
              <a:rPr lang="fr-BE" dirty="0" smtClean="0"/>
              <a:t>Epoux de Madame </a:t>
            </a:r>
            <a:r>
              <a:rPr lang="fr-BE" dirty="0" err="1" smtClean="0"/>
              <a:t>Huybrecht</a:t>
            </a:r>
            <a:endParaRPr lang="fr-BE" dirty="0" smtClean="0"/>
          </a:p>
          <a:p>
            <a:pPr algn="ctr"/>
            <a:endParaRPr lang="fr-BE" dirty="0"/>
          </a:p>
          <a:p>
            <a:pPr algn="ctr"/>
            <a:r>
              <a:rPr lang="fr-BE" dirty="0" smtClean="0"/>
              <a:t>Régiment: Corps de Transport</a:t>
            </a:r>
          </a:p>
          <a:p>
            <a:pPr algn="ctr"/>
            <a:r>
              <a:rPr lang="fr-BE" dirty="0" smtClean="0"/>
              <a:t>Statut: Colonel,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10</a:t>
            </a:r>
          </a:p>
          <a:p>
            <a:pPr algn="ctr"/>
            <a:r>
              <a:rPr lang="fr-BE" dirty="0" smtClean="0"/>
              <a:t>Tombe 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49638" y="793185"/>
            <a:ext cx="4338272" cy="1200329"/>
          </a:xfrm>
          <a:prstGeom prst="rect">
            <a:avLst/>
          </a:prstGeom>
          <a:noFill/>
        </p:spPr>
        <p:txBody>
          <a:bodyPr wrap="square" rtlCol="0">
            <a:spAutoFit/>
          </a:bodyPr>
          <a:lstStyle/>
          <a:p>
            <a:r>
              <a:rPr lang="fr-BE" sz="7200" dirty="0" smtClean="0">
                <a:latin typeface="French Script MT" panose="03020402040607040605" pitchFamily="66" charset="0"/>
              </a:rPr>
              <a:t>Gustave </a:t>
            </a:r>
            <a:r>
              <a:rPr lang="fr-BE" sz="7200" dirty="0" err="1" smtClean="0">
                <a:latin typeface="French Script MT" panose="03020402040607040605" pitchFamily="66" charset="0"/>
              </a:rPr>
              <a:t>Williot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17315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normAutofit lnSpcReduction="10000"/>
          </a:bodyPr>
          <a:lstStyle/>
          <a:p>
            <a:fld id="{F3DBC0B5-7AF0-4C72-BAA1-305516A547BF}" type="slidenum">
              <a:rPr lang="fr-BE" smtClean="0"/>
              <a:t>515</a:t>
            </a:fld>
            <a:endParaRPr lang="fr-BE" dirty="0"/>
          </a:p>
        </p:txBody>
      </p:sp>
      <p:pic>
        <p:nvPicPr>
          <p:cNvPr id="3" name="Image 2"/>
          <p:cNvPicPr>
            <a:picLocks noChangeAspect="1"/>
          </p:cNvPicPr>
          <p:nvPr/>
        </p:nvPicPr>
        <p:blipFill>
          <a:blip r:embed="rId2"/>
          <a:stretch>
            <a:fillRect/>
          </a:stretch>
        </p:blipFill>
        <p:spPr>
          <a:xfrm rot="-5400000">
            <a:off x="3416033" y="-517356"/>
            <a:ext cx="6287036" cy="7962903"/>
          </a:xfrm>
          <a:prstGeom prst="rect">
            <a:avLst/>
          </a:prstGeom>
        </p:spPr>
      </p:pic>
      <p:sp>
        <p:nvSpPr>
          <p:cNvPr id="4" name="ZoneTexte 3"/>
          <p:cNvSpPr txBox="1"/>
          <p:nvPr/>
        </p:nvSpPr>
        <p:spPr>
          <a:xfrm>
            <a:off x="964488" y="524045"/>
            <a:ext cx="861774" cy="5880100"/>
          </a:xfrm>
          <a:prstGeom prst="rect">
            <a:avLst/>
          </a:prstGeom>
          <a:noFill/>
        </p:spPr>
        <p:txBody>
          <a:bodyPr vert="vert270" wrap="square" rtlCol="0">
            <a:spAutoFit/>
          </a:bodyPr>
          <a:lstStyle/>
          <a:p>
            <a:pPr algn="ctr"/>
            <a:r>
              <a:rPr lang="fr-BE" sz="4400" dirty="0" smtClean="0">
                <a:latin typeface="Blackadder ITC" panose="04020505051007020D02" pitchFamily="82" charset="0"/>
              </a:rPr>
              <a:t>Parcelle 163 - 14</a:t>
            </a:r>
            <a:endParaRPr lang="fr-BE" sz="4400" dirty="0">
              <a:latin typeface="Blackadder ITC" panose="04020505051007020D02" pitchFamily="82" charset="0"/>
            </a:endParaRPr>
          </a:p>
        </p:txBody>
      </p:sp>
    </p:spTree>
    <p:extLst>
      <p:ext uri="{BB962C8B-B14F-4D97-AF65-F5344CB8AC3E}">
        <p14:creationId xmlns:p14="http://schemas.microsoft.com/office/powerpoint/2010/main" val="473700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516</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smtClean="0"/>
              <a:t>Né 1 mars 1898 – 21 ans</a:t>
            </a:r>
          </a:p>
          <a:p>
            <a:pPr algn="ctr"/>
            <a:r>
              <a:rPr lang="fr-BE" dirty="0" smtClean="0"/>
              <a:t>Décédé le 16 </a:t>
            </a:r>
            <a:r>
              <a:rPr lang="fr-BE" dirty="0"/>
              <a:t>mai </a:t>
            </a:r>
            <a:r>
              <a:rPr lang="fr-BE" dirty="0" smtClean="0"/>
              <a:t>1919</a:t>
            </a:r>
          </a:p>
          <a:p>
            <a:pPr algn="ctr"/>
            <a:r>
              <a:rPr lang="fr-BE" dirty="0" smtClean="0"/>
              <a:t>Inhumé à </a:t>
            </a:r>
            <a:r>
              <a:rPr lang="fr-BE" dirty="0" err="1" smtClean="0"/>
              <a:t>Robermont</a:t>
            </a:r>
            <a:r>
              <a:rPr lang="fr-BE" dirty="0" smtClean="0"/>
              <a:t> le 29 juin 1919</a:t>
            </a:r>
          </a:p>
          <a:p>
            <a:pPr algn="ctr"/>
            <a:r>
              <a:rPr lang="fr-BE" dirty="0" smtClean="0"/>
              <a:t>Epoux de ?</a:t>
            </a:r>
          </a:p>
          <a:p>
            <a:pPr algn="ctr"/>
            <a:endParaRPr lang="fr-BE" dirty="0"/>
          </a:p>
          <a:p>
            <a:pPr algn="ctr"/>
            <a:r>
              <a:rPr lang="fr-BE" dirty="0" smtClean="0"/>
              <a:t>Régiment: 1</a:t>
            </a:r>
            <a:r>
              <a:rPr lang="fr-BE" baseline="30000" dirty="0" smtClean="0"/>
              <a:t>er</a:t>
            </a:r>
            <a:r>
              <a:rPr lang="fr-BE" dirty="0" smtClean="0"/>
              <a:t> de Ligne, 1Cie</a:t>
            </a:r>
          </a:p>
          <a:p>
            <a:pPr algn="ctr"/>
            <a:r>
              <a:rPr lang="fr-BE" dirty="0" smtClean="0"/>
              <a:t>Statut: Soldat Mat 62484</a:t>
            </a:r>
          </a:p>
          <a:p>
            <a:pPr algn="ctr"/>
            <a:r>
              <a:rPr lang="fr-BE" dirty="0" smtClean="0"/>
              <a:t>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a:t>
            </a:r>
            <a:r>
              <a:rPr lang="fr-BE" dirty="0"/>
              <a:t>7</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472491" y="779526"/>
            <a:ext cx="5892565" cy="1200329"/>
          </a:xfrm>
          <a:prstGeom prst="rect">
            <a:avLst/>
          </a:prstGeom>
          <a:noFill/>
        </p:spPr>
        <p:txBody>
          <a:bodyPr wrap="square" rtlCol="0">
            <a:spAutoFit/>
          </a:bodyPr>
          <a:lstStyle/>
          <a:p>
            <a:r>
              <a:rPr lang="fr-BE" sz="7200" dirty="0" smtClean="0">
                <a:latin typeface="French Script MT" panose="03020402040607040605" pitchFamily="66" charset="0"/>
              </a:rPr>
              <a:t>François </a:t>
            </a:r>
            <a:r>
              <a:rPr lang="fr-BE" sz="7200" dirty="0" err="1" smtClean="0">
                <a:latin typeface="French Script MT" panose="03020402040607040605" pitchFamily="66" charset="0"/>
              </a:rPr>
              <a:t>Beaumecker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83765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517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24 avril 1899 – 20 ans</a:t>
            </a:r>
          </a:p>
          <a:p>
            <a:pPr algn="ctr"/>
            <a:r>
              <a:rPr lang="fr-BE" dirty="0" smtClean="0"/>
              <a:t>Décédé le 26 </a:t>
            </a:r>
            <a:r>
              <a:rPr lang="fr-BE" dirty="0"/>
              <a:t>juillet 1919</a:t>
            </a:r>
            <a:endParaRPr lang="fr-BE" dirty="0" smtClean="0"/>
          </a:p>
          <a:p>
            <a:pPr algn="ctr"/>
            <a:r>
              <a:rPr lang="fr-BE" dirty="0" smtClean="0"/>
              <a:t>Inhumé le</a:t>
            </a:r>
            <a:endParaRPr lang="fr-BE" dirty="0"/>
          </a:p>
          <a:p>
            <a:pPr algn="ctr"/>
            <a:r>
              <a:rPr lang="fr-BE" dirty="0" smtClean="0"/>
              <a:t>Epoux de ?</a:t>
            </a:r>
          </a:p>
          <a:p>
            <a:pPr algn="ctr"/>
            <a:endParaRPr lang="fr-BE" dirty="0"/>
          </a:p>
          <a:p>
            <a:pPr algn="ctr"/>
            <a:r>
              <a:rPr lang="fr-BE" dirty="0" smtClean="0"/>
              <a:t>Régiment: 1</a:t>
            </a:r>
            <a:r>
              <a:rPr lang="fr-BE" baseline="30000" dirty="0" smtClean="0"/>
              <a:t>er</a:t>
            </a:r>
            <a:r>
              <a:rPr lang="fr-BE" dirty="0" smtClean="0"/>
              <a:t> Chasseurs à Pied, 10Cie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a:t>
            </a:r>
            <a:r>
              <a:rPr lang="fr-BE" dirty="0"/>
              <a:t>9</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69633" y="793185"/>
            <a:ext cx="3698281" cy="1200329"/>
          </a:xfrm>
          <a:prstGeom prst="rect">
            <a:avLst/>
          </a:prstGeom>
          <a:noFill/>
        </p:spPr>
        <p:txBody>
          <a:bodyPr wrap="square" rtlCol="0">
            <a:spAutoFit/>
          </a:bodyPr>
          <a:lstStyle/>
          <a:p>
            <a:r>
              <a:rPr lang="fr-BE" sz="7200" dirty="0" smtClean="0">
                <a:latin typeface="French Script MT" panose="03020402040607040605" pitchFamily="66" charset="0"/>
              </a:rPr>
              <a:t>René </a:t>
            </a:r>
            <a:r>
              <a:rPr lang="fr-BE" sz="7200" dirty="0" err="1" smtClean="0">
                <a:latin typeface="French Script MT" panose="03020402040607040605" pitchFamily="66" charset="0"/>
              </a:rPr>
              <a:t>Berten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229989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518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12 juillet 1886 – 33 ans</a:t>
            </a:r>
          </a:p>
          <a:p>
            <a:pPr algn="ctr"/>
            <a:r>
              <a:rPr lang="fr-BE" dirty="0" smtClean="0"/>
              <a:t>Décédé le 18 </a:t>
            </a:r>
            <a:r>
              <a:rPr lang="fr-BE" dirty="0"/>
              <a:t>novembre 1919</a:t>
            </a:r>
            <a:endParaRPr lang="fr-BE" dirty="0" smtClean="0"/>
          </a:p>
          <a:p>
            <a:pPr algn="ctr"/>
            <a:r>
              <a:rPr lang="fr-BE" dirty="0" smtClean="0"/>
              <a:t>Inhumé le</a:t>
            </a:r>
            <a:endParaRPr lang="fr-BE" dirty="0"/>
          </a:p>
          <a:p>
            <a:pPr algn="ctr"/>
            <a:r>
              <a:rPr lang="fr-BE" dirty="0" smtClean="0"/>
              <a:t>Epoux de ?</a:t>
            </a:r>
          </a:p>
          <a:p>
            <a:pPr algn="ctr"/>
            <a:endParaRPr lang="fr-BE" dirty="0"/>
          </a:p>
          <a:p>
            <a:pPr algn="ctr"/>
            <a:r>
              <a:rPr lang="fr-BE" dirty="0" smtClean="0"/>
              <a:t>Régiment: 14</a:t>
            </a:r>
            <a:r>
              <a:rPr lang="fr-BE" baseline="30000" dirty="0" smtClean="0"/>
              <a:t>e</a:t>
            </a:r>
            <a:r>
              <a:rPr lang="fr-BE" dirty="0" smtClean="0"/>
              <a:t> de Ligne, 1Bn, 3Cie</a:t>
            </a:r>
          </a:p>
          <a:p>
            <a:pPr algn="ctr"/>
            <a:r>
              <a:rPr lang="fr-BE" dirty="0" smtClean="0"/>
              <a:t>Statut: Soldat Mat 21803</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55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02486" y="779526"/>
            <a:ext cx="5032576" cy="1200329"/>
          </a:xfrm>
          <a:prstGeom prst="rect">
            <a:avLst/>
          </a:prstGeom>
          <a:noFill/>
        </p:spPr>
        <p:txBody>
          <a:bodyPr wrap="square" rtlCol="0">
            <a:spAutoFit/>
          </a:bodyPr>
          <a:lstStyle/>
          <a:p>
            <a:r>
              <a:rPr lang="fr-BE" sz="7200" dirty="0" smtClean="0">
                <a:latin typeface="French Script MT" panose="03020402040607040605" pitchFamily="66" charset="0"/>
              </a:rPr>
              <a:t>Edmond Beugniez</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2567298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519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1889 – 45 ans</a:t>
            </a:r>
          </a:p>
          <a:p>
            <a:pPr algn="ctr"/>
            <a:r>
              <a:rPr lang="fr-BE" dirty="0" smtClean="0"/>
              <a:t>Décédé le </a:t>
            </a:r>
            <a:r>
              <a:rPr lang="fr-BE" dirty="0"/>
              <a:t>20 février 1934</a:t>
            </a:r>
            <a:endParaRPr lang="fr-BE" dirty="0" smtClean="0"/>
          </a:p>
          <a:p>
            <a:pPr algn="ctr"/>
            <a:r>
              <a:rPr lang="fr-BE" dirty="0" smtClean="0"/>
              <a:t>Inhumé le</a:t>
            </a:r>
            <a:endParaRPr lang="fr-BE" dirty="0"/>
          </a:p>
          <a:p>
            <a:pPr algn="ctr"/>
            <a:r>
              <a:rPr lang="fr-BE" dirty="0" smtClean="0"/>
              <a:t>Epoux de ?</a:t>
            </a:r>
          </a:p>
          <a:p>
            <a:pPr algn="ctr"/>
            <a:endParaRPr lang="fr-BE" dirty="0"/>
          </a:p>
          <a:p>
            <a:pPr algn="ctr"/>
            <a:r>
              <a:rPr lang="fr-BE" dirty="0" smtClean="0"/>
              <a:t>Régiment: 3</a:t>
            </a:r>
            <a:r>
              <a:rPr lang="fr-BE" baseline="30000" dirty="0" smtClean="0"/>
              <a:t>e</a:t>
            </a:r>
            <a:r>
              <a:rPr lang="fr-BE" dirty="0" smtClean="0"/>
              <a:t> d’Artillerie</a:t>
            </a:r>
          </a:p>
          <a:p>
            <a:pPr algn="ctr"/>
            <a:r>
              <a:rPr lang="fr-BE" dirty="0" smtClean="0"/>
              <a:t>Statut: Adjudant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61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48755" y="793185"/>
            <a:ext cx="3740038" cy="1200329"/>
          </a:xfrm>
          <a:prstGeom prst="rect">
            <a:avLst/>
          </a:prstGeom>
          <a:noFill/>
        </p:spPr>
        <p:txBody>
          <a:bodyPr wrap="square" rtlCol="0">
            <a:spAutoFit/>
          </a:bodyPr>
          <a:lstStyle/>
          <a:p>
            <a:r>
              <a:rPr lang="fr-BE" sz="7200" dirty="0" smtClean="0">
                <a:latin typeface="French Script MT" panose="03020402040607040605" pitchFamily="66" charset="0"/>
              </a:rPr>
              <a:t>Léon Bouffa</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680721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52</a:t>
            </a:fld>
            <a:endParaRPr lang="fr-BE" dirty="0"/>
          </a:p>
        </p:txBody>
      </p:sp>
      <p:sp>
        <p:nvSpPr>
          <p:cNvPr id="5" name="ZoneTexte 4"/>
          <p:cNvSpPr txBox="1"/>
          <p:nvPr/>
        </p:nvSpPr>
        <p:spPr>
          <a:xfrm>
            <a:off x="1625058" y="684308"/>
            <a:ext cx="3195641" cy="1200329"/>
          </a:xfrm>
          <a:prstGeom prst="rect">
            <a:avLst/>
          </a:prstGeom>
          <a:noFill/>
        </p:spPr>
        <p:txBody>
          <a:bodyPr wrap="square" rtlCol="0">
            <a:spAutoFit/>
          </a:bodyPr>
          <a:lstStyle/>
          <a:p>
            <a:r>
              <a:rPr lang="fr-BE" sz="7200" dirty="0" smtClean="0">
                <a:latin typeface="French Script MT" panose="03020402040607040605" pitchFamily="66" charset="0"/>
              </a:rPr>
              <a:t>Jean </a:t>
            </a:r>
            <a:r>
              <a:rPr lang="fr-BE" sz="7200" dirty="0" err="1" smtClean="0">
                <a:latin typeface="French Script MT" panose="03020402040607040605" pitchFamily="66" charset="0"/>
              </a:rPr>
              <a:t>Prinz</a:t>
            </a:r>
            <a:endParaRPr lang="fr-BE" sz="7200" dirty="0">
              <a:latin typeface="French Script MT" panose="03020402040607040605" pitchFamily="66" charset="0"/>
            </a:endParaRPr>
          </a:p>
        </p:txBody>
      </p:sp>
      <p:sp>
        <p:nvSpPr>
          <p:cNvPr id="6" name="ZoneTexte 5"/>
          <p:cNvSpPr txBox="1"/>
          <p:nvPr/>
        </p:nvSpPr>
        <p:spPr>
          <a:xfrm>
            <a:off x="1506761" y="2365967"/>
            <a:ext cx="3432238" cy="2031325"/>
          </a:xfrm>
          <a:prstGeom prst="rect">
            <a:avLst/>
          </a:prstGeom>
          <a:noFill/>
        </p:spPr>
        <p:txBody>
          <a:bodyPr wrap="square" rtlCol="0">
            <a:spAutoFit/>
          </a:bodyPr>
          <a:lstStyle/>
          <a:p>
            <a:pPr algn="ctr"/>
            <a:r>
              <a:rPr lang="fr-BE" dirty="0" smtClean="0"/>
              <a:t>Né le ? – 51 ans</a:t>
            </a:r>
          </a:p>
          <a:p>
            <a:pPr algn="ctr"/>
            <a:r>
              <a:rPr lang="fr-BE" dirty="0" smtClean="0"/>
              <a:t>Décédé le </a:t>
            </a:r>
          </a:p>
          <a:p>
            <a:pPr algn="ctr"/>
            <a:r>
              <a:rPr lang="fr-BE" dirty="0" smtClean="0"/>
              <a:t>Inhumé le 23 décembre 1943</a:t>
            </a:r>
          </a:p>
          <a:p>
            <a:pPr algn="ctr"/>
            <a:r>
              <a:rPr lang="fr-BE" dirty="0" smtClean="0"/>
              <a:t>Époux de Madame Legros</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317867" y="3265695"/>
            <a:ext cx="2528316" cy="646331"/>
          </a:xfrm>
          <a:prstGeom prst="rect">
            <a:avLst/>
          </a:prstGeom>
          <a:noFill/>
        </p:spPr>
        <p:txBody>
          <a:bodyPr wrap="square" rtlCol="0">
            <a:spAutoFit/>
          </a:bodyPr>
          <a:lstStyle/>
          <a:p>
            <a:pPr algn="ctr"/>
            <a:r>
              <a:rPr lang="fr-BE" dirty="0" smtClean="0"/>
              <a:t>Parcelle 163 - A</a:t>
            </a:r>
          </a:p>
          <a:p>
            <a:pPr algn="ctr"/>
            <a:r>
              <a:rPr lang="fr-BE" dirty="0" smtClean="0"/>
              <a:t>Tombe 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847675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520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15 septembre 1863 – 50 ans</a:t>
            </a:r>
          </a:p>
          <a:p>
            <a:pPr algn="ctr"/>
            <a:r>
              <a:rPr lang="fr-BE" dirty="0" smtClean="0"/>
              <a:t>Décédé le 4 août 1914</a:t>
            </a:r>
          </a:p>
          <a:p>
            <a:pPr algn="ctr"/>
            <a:r>
              <a:rPr lang="fr-BE" dirty="0" smtClean="0"/>
              <a:t>Inhumé à </a:t>
            </a:r>
            <a:r>
              <a:rPr lang="fr-BE" dirty="0" err="1" smtClean="0"/>
              <a:t>Robermont</a:t>
            </a:r>
            <a:r>
              <a:rPr lang="fr-BE" dirty="0" smtClean="0"/>
              <a:t> en 1919</a:t>
            </a:r>
            <a:endParaRPr lang="fr-BE" dirty="0"/>
          </a:p>
          <a:p>
            <a:pPr algn="ctr"/>
            <a:r>
              <a:rPr lang="fr-BE" dirty="0" smtClean="0"/>
              <a:t>Epoux de Madame </a:t>
            </a:r>
            <a:r>
              <a:rPr lang="fr-BE" dirty="0" err="1" smtClean="0"/>
              <a:t>Hosse</a:t>
            </a:r>
            <a:endParaRPr lang="fr-BE" dirty="0" smtClean="0"/>
          </a:p>
          <a:p>
            <a:pPr algn="ctr"/>
            <a:endParaRPr lang="fr-BE" dirty="0"/>
          </a:p>
          <a:p>
            <a:pPr algn="ctr"/>
            <a:r>
              <a:rPr lang="fr-BE" dirty="0" smtClean="0"/>
              <a:t>Régiment: Gendarmerie</a:t>
            </a:r>
          </a:p>
          <a:p>
            <a:pPr algn="ctr"/>
            <a:r>
              <a:rPr lang="fr-BE" dirty="0" smtClean="0"/>
              <a:t>Statut: Maréchal des Logis 1Cl</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a:t>
            </a:r>
            <a:r>
              <a:rPr lang="fr-BE" dirty="0"/>
              <a:t>1</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30543" y="793185"/>
            <a:ext cx="4376462" cy="1200329"/>
          </a:xfrm>
          <a:prstGeom prst="rect">
            <a:avLst/>
          </a:prstGeom>
          <a:noFill/>
        </p:spPr>
        <p:txBody>
          <a:bodyPr wrap="square" rtlCol="0">
            <a:spAutoFit/>
          </a:bodyPr>
          <a:lstStyle/>
          <a:p>
            <a:r>
              <a:rPr lang="fr-BE" sz="7200" dirty="0" smtClean="0">
                <a:latin typeface="French Script MT" panose="03020402040607040605" pitchFamily="66" charset="0"/>
              </a:rPr>
              <a:t>Auguste </a:t>
            </a:r>
            <a:r>
              <a:rPr lang="fr-BE" sz="7200" dirty="0" err="1" smtClean="0">
                <a:latin typeface="French Script MT" panose="03020402040607040605" pitchFamily="66" charset="0"/>
              </a:rPr>
              <a:t>Bouko</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4672439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521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14 août 1881 – 37 ans</a:t>
            </a:r>
          </a:p>
          <a:p>
            <a:pPr algn="ctr"/>
            <a:r>
              <a:rPr lang="fr-BE" dirty="0" smtClean="0"/>
              <a:t>Décédé le 28 </a:t>
            </a:r>
            <a:r>
              <a:rPr lang="fr-BE" dirty="0"/>
              <a:t>décembre 1918</a:t>
            </a:r>
            <a:endParaRPr lang="fr-BE" dirty="0" smtClean="0"/>
          </a:p>
          <a:p>
            <a:pPr algn="ctr"/>
            <a:r>
              <a:rPr lang="fr-BE" dirty="0" smtClean="0"/>
              <a:t>Inhumé le</a:t>
            </a:r>
            <a:endParaRPr lang="fr-BE" dirty="0"/>
          </a:p>
          <a:p>
            <a:pPr algn="ctr"/>
            <a:r>
              <a:rPr lang="fr-BE" dirty="0" smtClean="0"/>
              <a:t>Epoux de Madame Lejeune</a:t>
            </a:r>
          </a:p>
          <a:p>
            <a:pPr algn="ctr"/>
            <a:endParaRPr lang="fr-BE" dirty="0"/>
          </a:p>
          <a:p>
            <a:pPr algn="ctr"/>
            <a:r>
              <a:rPr lang="fr-BE" dirty="0" smtClean="0"/>
              <a:t>Régiment: </a:t>
            </a:r>
            <a:r>
              <a:rPr lang="fr-BE" dirty="0"/>
              <a:t> </a:t>
            </a:r>
            <a:r>
              <a:rPr lang="fr-BE" dirty="0" smtClean="0"/>
              <a:t>CI 3DA </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42652" y="779526"/>
            <a:ext cx="5352244" cy="1200329"/>
          </a:xfrm>
          <a:prstGeom prst="rect">
            <a:avLst/>
          </a:prstGeom>
          <a:noFill/>
        </p:spPr>
        <p:txBody>
          <a:bodyPr wrap="square" rtlCol="0">
            <a:spAutoFit/>
          </a:bodyPr>
          <a:lstStyle/>
          <a:p>
            <a:r>
              <a:rPr lang="fr-BE" sz="7200" dirty="0" smtClean="0">
                <a:latin typeface="French Script MT" panose="03020402040607040605" pitchFamily="66" charset="0"/>
              </a:rPr>
              <a:t>Jacques Boulanger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4118108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522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2 août 1897 – 22 ans</a:t>
            </a:r>
          </a:p>
          <a:p>
            <a:pPr algn="ctr"/>
            <a:r>
              <a:rPr lang="fr-BE" dirty="0" smtClean="0"/>
              <a:t>Décédé le 26 </a:t>
            </a:r>
            <a:r>
              <a:rPr lang="fr-BE" dirty="0"/>
              <a:t>mars 1919</a:t>
            </a:r>
            <a:endParaRPr lang="fr-BE" dirty="0" smtClean="0"/>
          </a:p>
          <a:p>
            <a:pPr algn="ctr"/>
            <a:r>
              <a:rPr lang="fr-BE" dirty="0" smtClean="0"/>
              <a:t>Inhumé le</a:t>
            </a:r>
            <a:endParaRPr lang="fr-BE" dirty="0"/>
          </a:p>
          <a:p>
            <a:pPr algn="ctr"/>
            <a:r>
              <a:rPr lang="fr-BE" dirty="0" smtClean="0"/>
              <a:t>Epoux de ?</a:t>
            </a:r>
          </a:p>
          <a:p>
            <a:pPr algn="ctr"/>
            <a:endParaRPr lang="fr-BE" dirty="0"/>
          </a:p>
          <a:p>
            <a:pPr algn="ctr"/>
            <a:r>
              <a:rPr lang="fr-BE" dirty="0" smtClean="0"/>
              <a:t>Régiment: 2</a:t>
            </a:r>
            <a:r>
              <a:rPr lang="fr-BE" baseline="30000" dirty="0" smtClean="0"/>
              <a:t>e</a:t>
            </a:r>
            <a:r>
              <a:rPr lang="fr-BE" dirty="0" smtClean="0"/>
              <a:t> Lanciers</a:t>
            </a:r>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38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43171" y="779526"/>
            <a:ext cx="4751206" cy="1200329"/>
          </a:xfrm>
          <a:prstGeom prst="rect">
            <a:avLst/>
          </a:prstGeom>
          <a:noFill/>
        </p:spPr>
        <p:txBody>
          <a:bodyPr wrap="square" rtlCol="0">
            <a:spAutoFit/>
          </a:bodyPr>
          <a:lstStyle/>
          <a:p>
            <a:r>
              <a:rPr lang="fr-BE" sz="7200" dirty="0" smtClean="0">
                <a:latin typeface="French Script MT" panose="03020402040607040605" pitchFamily="66" charset="0"/>
              </a:rPr>
              <a:t>Marc </a:t>
            </a:r>
            <a:r>
              <a:rPr lang="fr-BE" sz="7200" dirty="0" err="1" smtClean="0">
                <a:latin typeface="French Script MT" panose="03020402040607040605" pitchFamily="66" charset="0"/>
              </a:rPr>
              <a:t>Bracquier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394303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523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4 juillet 1894 – 24 ans</a:t>
            </a:r>
          </a:p>
          <a:p>
            <a:pPr algn="ctr"/>
            <a:r>
              <a:rPr lang="fr-BE" dirty="0" smtClean="0"/>
              <a:t>Décédé le 13 </a:t>
            </a:r>
            <a:r>
              <a:rPr lang="fr-BE" dirty="0"/>
              <a:t>août </a:t>
            </a:r>
            <a:r>
              <a:rPr lang="fr-BE" dirty="0" smtClean="0"/>
              <a:t>1918</a:t>
            </a:r>
          </a:p>
          <a:p>
            <a:pPr algn="ctr"/>
            <a:r>
              <a:rPr lang="fr-BE" dirty="0" smtClean="0"/>
              <a:t>Inhumé à </a:t>
            </a:r>
            <a:r>
              <a:rPr lang="fr-BE" dirty="0" err="1" smtClean="0"/>
              <a:t>Robermont</a:t>
            </a:r>
            <a:r>
              <a:rPr lang="fr-BE" dirty="0" smtClean="0"/>
              <a:t> le 22 juin 1919</a:t>
            </a:r>
          </a:p>
          <a:p>
            <a:pPr algn="ctr"/>
            <a:r>
              <a:rPr lang="fr-BE" dirty="0" smtClean="0"/>
              <a:t>Epoux de ?</a:t>
            </a:r>
          </a:p>
          <a:p>
            <a:pPr algn="ctr"/>
            <a:endParaRPr lang="fr-BE" dirty="0"/>
          </a:p>
          <a:p>
            <a:pPr algn="ctr"/>
            <a:r>
              <a:rPr lang="fr-BE" dirty="0" smtClean="0"/>
              <a:t>Régiment: 12</a:t>
            </a:r>
            <a:r>
              <a:rPr lang="fr-BE" baseline="30000" dirty="0" smtClean="0"/>
              <a:t>e</a:t>
            </a:r>
            <a:r>
              <a:rPr lang="fr-BE" dirty="0" smtClean="0"/>
              <a:t> de </a:t>
            </a:r>
            <a:r>
              <a:rPr lang="fr-BE" dirty="0"/>
              <a:t>Ligne 3Bn </a:t>
            </a:r>
            <a:r>
              <a:rPr lang="fr-BE" dirty="0" smtClean="0"/>
              <a:t>3Cie</a:t>
            </a:r>
          </a:p>
          <a:p>
            <a:pPr algn="ctr"/>
            <a:r>
              <a:rPr lang="fr-BE" dirty="0" smtClean="0"/>
              <a:t>Statut: Soldat Mat 58549</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09935" y="779526"/>
            <a:ext cx="4017677" cy="1200329"/>
          </a:xfrm>
          <a:prstGeom prst="rect">
            <a:avLst/>
          </a:prstGeom>
          <a:noFill/>
        </p:spPr>
        <p:txBody>
          <a:bodyPr wrap="square" rtlCol="0">
            <a:spAutoFit/>
          </a:bodyPr>
          <a:lstStyle/>
          <a:p>
            <a:r>
              <a:rPr lang="fr-BE" sz="7200" dirty="0" smtClean="0">
                <a:latin typeface="French Script MT" panose="03020402040607040605" pitchFamily="66" charset="0"/>
              </a:rPr>
              <a:t>Léopold </a:t>
            </a:r>
            <a:r>
              <a:rPr lang="fr-BE" sz="7200" dirty="0" err="1" smtClean="0">
                <a:latin typeface="French Script MT" panose="03020402040607040605" pitchFamily="66" charset="0"/>
              </a:rPr>
              <a:t>Brull</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591373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524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1890 – 30 ans</a:t>
            </a:r>
          </a:p>
          <a:p>
            <a:pPr algn="ctr"/>
            <a:r>
              <a:rPr lang="fr-BE" dirty="0" smtClean="0"/>
              <a:t>Décédé le 5 </a:t>
            </a:r>
            <a:r>
              <a:rPr lang="fr-BE" dirty="0"/>
              <a:t>mars 1920</a:t>
            </a:r>
            <a:endParaRPr lang="fr-BE" dirty="0" smtClean="0"/>
          </a:p>
          <a:p>
            <a:pPr algn="ctr"/>
            <a:r>
              <a:rPr lang="fr-BE" dirty="0" smtClean="0"/>
              <a:t>Inhumé le</a:t>
            </a:r>
            <a:endParaRPr lang="fr-BE" dirty="0"/>
          </a:p>
          <a:p>
            <a:pPr algn="ctr"/>
            <a:r>
              <a:rPr lang="fr-BE" dirty="0" smtClean="0"/>
              <a:t>Epoux de </a:t>
            </a:r>
            <a:r>
              <a:rPr lang="fr-BE" dirty="0"/>
              <a:t>?</a:t>
            </a:r>
            <a:endParaRPr lang="fr-BE" dirty="0" smtClean="0"/>
          </a:p>
          <a:p>
            <a:pPr algn="ctr"/>
            <a:endParaRPr lang="fr-BE" dirty="0"/>
          </a:p>
          <a:p>
            <a:pPr algn="ctr"/>
            <a:r>
              <a:rPr lang="fr-BE" dirty="0" smtClean="0"/>
              <a:t>Régiment: ?</a:t>
            </a:r>
          </a:p>
          <a:p>
            <a:pPr algn="ctr"/>
            <a:r>
              <a:rPr lang="fr-BE" dirty="0" smtClean="0"/>
              <a:t>Statut: Pharmacien</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69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19826" y="764395"/>
            <a:ext cx="4397896" cy="1200329"/>
          </a:xfrm>
          <a:prstGeom prst="rect">
            <a:avLst/>
          </a:prstGeom>
          <a:noFill/>
        </p:spPr>
        <p:txBody>
          <a:bodyPr wrap="square" rtlCol="0">
            <a:spAutoFit/>
          </a:bodyPr>
          <a:lstStyle/>
          <a:p>
            <a:r>
              <a:rPr lang="fr-BE" sz="7200" dirty="0" smtClean="0">
                <a:latin typeface="French Script MT" panose="03020402040607040605" pitchFamily="66" charset="0"/>
              </a:rPr>
              <a:t>Georges </a:t>
            </a:r>
            <a:r>
              <a:rPr lang="fr-BE" sz="7200" dirty="0" err="1" smtClean="0">
                <a:latin typeface="French Script MT" panose="03020402040607040605" pitchFamily="66" charset="0"/>
              </a:rPr>
              <a:t>Buchet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91288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525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3 mai 1891 – 28 ans</a:t>
            </a:r>
          </a:p>
          <a:p>
            <a:pPr algn="ctr"/>
            <a:r>
              <a:rPr lang="fr-BE" dirty="0" smtClean="0"/>
              <a:t>Décédé le 4 </a:t>
            </a:r>
            <a:r>
              <a:rPr lang="fr-BE" dirty="0"/>
              <a:t>avril </a:t>
            </a:r>
            <a:r>
              <a:rPr lang="fr-BE" dirty="0" smtClean="0"/>
              <a:t>1919</a:t>
            </a:r>
          </a:p>
          <a:p>
            <a:pPr algn="ctr"/>
            <a:r>
              <a:rPr lang="fr-BE" dirty="0" smtClean="0"/>
              <a:t>Inhumé le </a:t>
            </a:r>
          </a:p>
          <a:p>
            <a:pPr algn="ctr"/>
            <a:r>
              <a:rPr lang="fr-BE" dirty="0" smtClean="0"/>
              <a:t>Epoux de ?</a:t>
            </a:r>
          </a:p>
          <a:p>
            <a:pPr algn="ctr"/>
            <a:endParaRPr lang="fr-BE" dirty="0"/>
          </a:p>
          <a:p>
            <a:pPr algn="ctr"/>
            <a:r>
              <a:rPr lang="fr-BE" dirty="0" smtClean="0"/>
              <a:t>Régiment: Artillerie à Cheval</a:t>
            </a:r>
          </a:p>
          <a:p>
            <a:pPr algn="ctr"/>
            <a:r>
              <a:rPr lang="fr-BE" dirty="0" smtClean="0"/>
              <a:t>Statut: Soldat 3Bat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40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05630" y="779526"/>
            <a:ext cx="3712297" cy="1200329"/>
          </a:xfrm>
          <a:prstGeom prst="rect">
            <a:avLst/>
          </a:prstGeom>
          <a:noFill/>
        </p:spPr>
        <p:txBody>
          <a:bodyPr wrap="square" rtlCol="0">
            <a:spAutoFit/>
          </a:bodyPr>
          <a:lstStyle/>
          <a:p>
            <a:r>
              <a:rPr lang="fr-BE" sz="7200" dirty="0" err="1" smtClean="0">
                <a:latin typeface="French Script MT" panose="03020402040607040605" pitchFamily="66" charset="0"/>
              </a:rPr>
              <a:t>Alidor</a:t>
            </a:r>
            <a:r>
              <a:rPr lang="fr-BE" sz="7200" dirty="0" smtClean="0">
                <a:latin typeface="French Script MT" panose="03020402040607040605" pitchFamily="66" charset="0"/>
              </a:rPr>
              <a:t> </a:t>
            </a:r>
            <a:r>
              <a:rPr lang="fr-BE" sz="7200" dirty="0" err="1" smtClean="0">
                <a:latin typeface="French Script MT" panose="03020402040607040605" pitchFamily="66" charset="0"/>
              </a:rPr>
              <a:t>Claeys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3831537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526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17 novembre 1891 – 26 ans</a:t>
            </a:r>
          </a:p>
          <a:p>
            <a:pPr algn="ctr"/>
            <a:r>
              <a:rPr lang="fr-BE" dirty="0" smtClean="0"/>
              <a:t>Décédé le 14 octobre </a:t>
            </a:r>
            <a:r>
              <a:rPr lang="fr-BE" dirty="0"/>
              <a:t>1918</a:t>
            </a:r>
            <a:endParaRPr lang="fr-BE" dirty="0" smtClean="0"/>
          </a:p>
          <a:p>
            <a:pPr algn="ctr"/>
            <a:r>
              <a:rPr lang="fr-BE" dirty="0" smtClean="0"/>
              <a:t>Inhumé à </a:t>
            </a:r>
            <a:r>
              <a:rPr lang="fr-BE" dirty="0" err="1" smtClean="0"/>
              <a:t>Robermont</a:t>
            </a:r>
            <a:r>
              <a:rPr lang="fr-BE" dirty="0" smtClean="0"/>
              <a:t> en 1919</a:t>
            </a:r>
            <a:endParaRPr lang="fr-BE" dirty="0"/>
          </a:p>
          <a:p>
            <a:pPr algn="ctr"/>
            <a:r>
              <a:rPr lang="fr-BE" dirty="0" smtClean="0"/>
              <a:t>Epoux de ?</a:t>
            </a:r>
          </a:p>
          <a:p>
            <a:pPr algn="ctr"/>
            <a:endParaRPr lang="fr-BE" dirty="0"/>
          </a:p>
          <a:p>
            <a:pPr algn="ctr"/>
            <a:r>
              <a:rPr lang="fr-BE" dirty="0" smtClean="0"/>
              <a:t>Régiment: 2</a:t>
            </a:r>
            <a:r>
              <a:rPr lang="fr-BE" baseline="30000" dirty="0" smtClean="0"/>
              <a:t>e</a:t>
            </a:r>
            <a:r>
              <a:rPr lang="fr-BE" dirty="0" smtClean="0"/>
              <a:t> Génie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48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30493" y="779526"/>
            <a:ext cx="4176561" cy="1200329"/>
          </a:xfrm>
          <a:prstGeom prst="rect">
            <a:avLst/>
          </a:prstGeom>
          <a:noFill/>
        </p:spPr>
        <p:txBody>
          <a:bodyPr wrap="square" rtlCol="0">
            <a:spAutoFit/>
          </a:bodyPr>
          <a:lstStyle/>
          <a:p>
            <a:r>
              <a:rPr lang="fr-BE" sz="7200" dirty="0" smtClean="0">
                <a:latin typeface="French Script MT" panose="03020402040607040605" pitchFamily="66" charset="0"/>
              </a:rPr>
              <a:t>Joseph </a:t>
            </a:r>
            <a:r>
              <a:rPr lang="fr-BE" sz="7200" dirty="0" err="1" smtClean="0">
                <a:latin typeface="French Script MT" panose="03020402040607040605" pitchFamily="66" charset="0"/>
              </a:rPr>
              <a:t>Classen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0421094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527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1881 – 39 ans</a:t>
            </a:r>
          </a:p>
          <a:p>
            <a:pPr algn="ctr"/>
            <a:r>
              <a:rPr lang="fr-BE" dirty="0" smtClean="0"/>
              <a:t>Décédé le 28 </a:t>
            </a:r>
            <a:r>
              <a:rPr lang="fr-BE" dirty="0"/>
              <a:t>avril </a:t>
            </a:r>
            <a:r>
              <a:rPr lang="fr-BE" dirty="0" smtClean="0"/>
              <a:t>1920</a:t>
            </a:r>
          </a:p>
          <a:p>
            <a:pPr algn="ctr"/>
            <a:r>
              <a:rPr lang="fr-BE" dirty="0" smtClean="0"/>
              <a:t>Inhumé le </a:t>
            </a:r>
          </a:p>
          <a:p>
            <a:pPr algn="ctr"/>
            <a:r>
              <a:rPr lang="fr-BE" dirty="0" smtClean="0"/>
              <a:t>Epoux de Madame </a:t>
            </a:r>
            <a:r>
              <a:rPr lang="fr-BE" dirty="0" err="1" smtClean="0"/>
              <a:t>Reinartz</a:t>
            </a:r>
            <a:endParaRPr lang="fr-BE" dirty="0" smtClean="0"/>
          </a:p>
          <a:p>
            <a:pPr algn="ctr"/>
            <a:endParaRPr lang="fr-BE" dirty="0"/>
          </a:p>
          <a:p>
            <a:pPr algn="ctr"/>
            <a:r>
              <a:rPr lang="fr-BE" dirty="0" smtClean="0"/>
              <a:t>Régiment: 14</a:t>
            </a:r>
            <a:r>
              <a:rPr lang="fr-BE" baseline="30000" dirty="0" smtClean="0"/>
              <a:t>e</a:t>
            </a:r>
            <a:r>
              <a:rPr lang="fr-BE" dirty="0" smtClean="0"/>
              <a:t> de Ligne</a:t>
            </a:r>
          </a:p>
          <a:p>
            <a:pPr algn="ctr"/>
            <a:r>
              <a:rPr lang="fr-BE" dirty="0" smtClean="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72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90493" y="764395"/>
            <a:ext cx="4256562" cy="1200329"/>
          </a:xfrm>
          <a:prstGeom prst="rect">
            <a:avLst/>
          </a:prstGeom>
          <a:noFill/>
        </p:spPr>
        <p:txBody>
          <a:bodyPr wrap="square" rtlCol="0">
            <a:spAutoFit/>
          </a:bodyPr>
          <a:lstStyle/>
          <a:p>
            <a:r>
              <a:rPr lang="fr-BE" sz="7200" dirty="0" smtClean="0">
                <a:latin typeface="French Script MT" panose="03020402040607040605" pitchFamily="66" charset="0"/>
              </a:rPr>
              <a:t>Edmond </a:t>
            </a:r>
            <a:r>
              <a:rPr lang="fr-BE" sz="7200" dirty="0" err="1" smtClean="0">
                <a:latin typeface="French Script MT" panose="03020402040607040605" pitchFamily="66" charset="0"/>
              </a:rPr>
              <a:t>Cremer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2608495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528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1881 – 35 ans</a:t>
            </a:r>
          </a:p>
          <a:p>
            <a:pPr algn="ctr"/>
            <a:r>
              <a:rPr lang="fr-BE" dirty="0" smtClean="0"/>
              <a:t>Décédé le 10 février 1916</a:t>
            </a:r>
          </a:p>
          <a:p>
            <a:pPr algn="ctr"/>
            <a:r>
              <a:rPr lang="fr-BE" dirty="0" smtClean="0"/>
              <a:t>Inhumé à </a:t>
            </a:r>
            <a:r>
              <a:rPr lang="fr-BE" dirty="0" err="1" smtClean="0"/>
              <a:t>Robermont</a:t>
            </a:r>
            <a:r>
              <a:rPr lang="fr-BE" dirty="0" smtClean="0"/>
              <a:t> en 1923</a:t>
            </a:r>
            <a:endParaRPr lang="fr-BE" dirty="0"/>
          </a:p>
          <a:p>
            <a:pPr algn="ctr"/>
            <a:r>
              <a:rPr lang="fr-BE" dirty="0" smtClean="0"/>
              <a:t>Epoux de ?</a:t>
            </a:r>
          </a:p>
          <a:p>
            <a:pPr algn="ctr"/>
            <a:endParaRPr lang="fr-BE" dirty="0"/>
          </a:p>
          <a:p>
            <a:pPr algn="ctr"/>
            <a:r>
              <a:rPr lang="fr-BE" dirty="0" smtClean="0"/>
              <a:t>Régiment: D.O.A.H.</a:t>
            </a:r>
          </a:p>
          <a:p>
            <a:pPr algn="ctr"/>
            <a:r>
              <a:rPr lang="fr-BE" dirty="0" smtClean="0"/>
              <a:t>Statut: Sous-Lieutenant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Honneu1r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94717" y="779526"/>
            <a:ext cx="3848113" cy="1200329"/>
          </a:xfrm>
          <a:prstGeom prst="rect">
            <a:avLst/>
          </a:prstGeom>
          <a:noFill/>
        </p:spPr>
        <p:txBody>
          <a:bodyPr wrap="square" rtlCol="0">
            <a:spAutoFit/>
          </a:bodyPr>
          <a:lstStyle/>
          <a:p>
            <a:r>
              <a:rPr lang="fr-BE" sz="7200" dirty="0" smtClean="0">
                <a:latin typeface="French Script MT" panose="03020402040607040605" pitchFamily="66" charset="0"/>
              </a:rPr>
              <a:t>Jean </a:t>
            </a:r>
            <a:r>
              <a:rPr lang="fr-BE" sz="7200" dirty="0" err="1" smtClean="0">
                <a:latin typeface="French Script MT" panose="03020402040607040605" pitchFamily="66" charset="0"/>
              </a:rPr>
              <a:t>Debaets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997159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529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1895 – 25 ans</a:t>
            </a:r>
          </a:p>
          <a:p>
            <a:pPr algn="ctr"/>
            <a:r>
              <a:rPr lang="fr-BE" dirty="0" smtClean="0"/>
              <a:t>Décédé le 15 </a:t>
            </a:r>
            <a:r>
              <a:rPr lang="fr-BE" dirty="0"/>
              <a:t>février 1920</a:t>
            </a:r>
            <a:endParaRPr lang="fr-BE" dirty="0" smtClean="0"/>
          </a:p>
          <a:p>
            <a:pPr algn="ctr"/>
            <a:r>
              <a:rPr lang="fr-BE" dirty="0" smtClean="0"/>
              <a:t>Inhumé le</a:t>
            </a:r>
            <a:endParaRPr lang="fr-BE" dirty="0"/>
          </a:p>
          <a:p>
            <a:pPr algn="ctr"/>
            <a:r>
              <a:rPr lang="fr-BE" dirty="0" smtClean="0"/>
              <a:t>Epoux de </a:t>
            </a:r>
            <a:r>
              <a:rPr lang="fr-BE" dirty="0"/>
              <a:t>?</a:t>
            </a:r>
            <a:endParaRPr lang="fr-BE" dirty="0" smtClean="0"/>
          </a:p>
          <a:p>
            <a:pPr algn="ctr"/>
            <a:endParaRPr lang="fr-BE" dirty="0"/>
          </a:p>
          <a:p>
            <a:pPr algn="ctr"/>
            <a:r>
              <a:rPr lang="fr-BE" dirty="0" smtClean="0"/>
              <a:t>Régiment: 15</a:t>
            </a:r>
            <a:r>
              <a:rPr lang="fr-BE" baseline="30000" dirty="0" smtClean="0"/>
              <a:t>e</a:t>
            </a:r>
            <a:r>
              <a:rPr lang="fr-BE" dirty="0" smtClean="0"/>
              <a:t> d’Artillerie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66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91174" y="779526"/>
            <a:ext cx="4255200" cy="1200329"/>
          </a:xfrm>
          <a:prstGeom prst="rect">
            <a:avLst/>
          </a:prstGeom>
          <a:noFill/>
        </p:spPr>
        <p:txBody>
          <a:bodyPr wrap="square" rtlCol="0">
            <a:spAutoFit/>
          </a:bodyPr>
          <a:lstStyle/>
          <a:p>
            <a:r>
              <a:rPr lang="fr-BE" sz="7200" dirty="0" smtClean="0">
                <a:latin typeface="French Script MT" panose="03020402040607040605" pitchFamily="66" charset="0"/>
              </a:rPr>
              <a:t>Victor </a:t>
            </a:r>
            <a:r>
              <a:rPr lang="fr-BE" sz="7200" dirty="0" err="1" smtClean="0">
                <a:latin typeface="French Script MT" panose="03020402040607040605" pitchFamily="66" charset="0"/>
              </a:rPr>
              <a:t>Decank</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8835296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53</a:t>
            </a:fld>
            <a:endParaRPr lang="fr-BE" dirty="0"/>
          </a:p>
        </p:txBody>
      </p:sp>
      <p:sp>
        <p:nvSpPr>
          <p:cNvPr id="5" name="ZoneTexte 4"/>
          <p:cNvSpPr txBox="1"/>
          <p:nvPr/>
        </p:nvSpPr>
        <p:spPr>
          <a:xfrm>
            <a:off x="1081488" y="779526"/>
            <a:ext cx="4612345" cy="1200329"/>
          </a:xfrm>
          <a:prstGeom prst="rect">
            <a:avLst/>
          </a:prstGeom>
          <a:noFill/>
        </p:spPr>
        <p:txBody>
          <a:bodyPr wrap="square" rtlCol="0">
            <a:spAutoFit/>
          </a:bodyPr>
          <a:lstStyle/>
          <a:p>
            <a:r>
              <a:rPr lang="fr-BE" sz="7200" dirty="0" smtClean="0">
                <a:latin typeface="French Script MT" panose="03020402040607040605" pitchFamily="66" charset="0"/>
              </a:rPr>
              <a:t>François </a:t>
            </a:r>
            <a:r>
              <a:rPr lang="fr-BE" sz="7200" dirty="0" err="1" smtClean="0">
                <a:latin typeface="French Script MT" panose="03020402040607040605" pitchFamily="66" charset="0"/>
              </a:rPr>
              <a:t>Rahier</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53 ans</a:t>
            </a:r>
          </a:p>
          <a:p>
            <a:pPr algn="ctr"/>
            <a:r>
              <a:rPr lang="fr-BE" dirty="0" smtClean="0"/>
              <a:t>Décédé le ?</a:t>
            </a:r>
          </a:p>
          <a:p>
            <a:pPr algn="ctr"/>
            <a:r>
              <a:rPr lang="fr-BE" dirty="0" smtClean="0"/>
              <a:t>Inhumé le 23 septembre 1947</a:t>
            </a:r>
          </a:p>
          <a:p>
            <a:pPr algn="ctr"/>
            <a:r>
              <a:rPr lang="fr-BE" dirty="0" smtClean="0"/>
              <a:t>Epoux de Madame </a:t>
            </a:r>
            <a:r>
              <a:rPr lang="fr-BE" dirty="0" err="1" smtClean="0"/>
              <a:t>Guffens</a:t>
            </a:r>
            <a:endParaRPr lang="fr-BE" dirty="0" smtClean="0"/>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a:t>
            </a:r>
          </a:p>
          <a:p>
            <a:pPr algn="ctr"/>
            <a:r>
              <a:rPr lang="fr-BE" dirty="0" smtClean="0"/>
              <a:t>Tombe 58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1454493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530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1889 – 32 ans</a:t>
            </a:r>
          </a:p>
          <a:p>
            <a:pPr algn="ctr"/>
            <a:r>
              <a:rPr lang="fr-BE" dirty="0" smtClean="0"/>
              <a:t>Décédé le 12 </a:t>
            </a:r>
            <a:r>
              <a:rPr lang="fr-BE" dirty="0"/>
              <a:t>mars 1921</a:t>
            </a:r>
            <a:endParaRPr lang="fr-BE" dirty="0" smtClean="0"/>
          </a:p>
          <a:p>
            <a:pPr algn="ctr"/>
            <a:r>
              <a:rPr lang="fr-BE" dirty="0" smtClean="0"/>
              <a:t>Inhumé le</a:t>
            </a:r>
            <a:endParaRPr lang="fr-BE" dirty="0"/>
          </a:p>
          <a:p>
            <a:pPr algn="ctr"/>
            <a:r>
              <a:rPr lang="fr-BE" dirty="0" smtClean="0"/>
              <a:t>Epoux de </a:t>
            </a:r>
            <a:r>
              <a:rPr lang="fr-BE" dirty="0"/>
              <a:t>?</a:t>
            </a:r>
            <a:endParaRPr lang="fr-BE" dirty="0" smtClean="0"/>
          </a:p>
          <a:p>
            <a:pPr algn="ctr"/>
            <a:endParaRPr lang="fr-BE" dirty="0"/>
          </a:p>
          <a:p>
            <a:pPr algn="ctr"/>
            <a:r>
              <a:rPr lang="fr-BE" dirty="0" smtClean="0"/>
              <a:t>Régiment: 12</a:t>
            </a:r>
            <a:r>
              <a:rPr lang="fr-BE" baseline="30000" dirty="0" smtClean="0"/>
              <a:t>e</a:t>
            </a:r>
            <a:r>
              <a:rPr lang="fr-BE" dirty="0" smtClean="0"/>
              <a:t> de Ligne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70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28387" y="779526"/>
            <a:ext cx="3580774" cy="1200329"/>
          </a:xfrm>
          <a:prstGeom prst="rect">
            <a:avLst/>
          </a:prstGeom>
          <a:noFill/>
        </p:spPr>
        <p:txBody>
          <a:bodyPr wrap="square" rtlCol="0">
            <a:spAutoFit/>
          </a:bodyPr>
          <a:lstStyle/>
          <a:p>
            <a:r>
              <a:rPr lang="fr-BE" sz="7200" dirty="0" smtClean="0">
                <a:latin typeface="French Script MT" panose="03020402040607040605" pitchFamily="66" charset="0"/>
              </a:rPr>
              <a:t>Jean </a:t>
            </a:r>
            <a:r>
              <a:rPr lang="fr-BE" sz="7200" dirty="0" err="1" smtClean="0">
                <a:latin typeface="French Script MT" panose="03020402040607040605" pitchFamily="66" charset="0"/>
              </a:rPr>
              <a:t>Dejace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1617830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531</a:t>
            </a:fld>
            <a:endParaRPr lang="fr-BE" dirty="0"/>
          </a:p>
        </p:txBody>
      </p:sp>
      <p:sp>
        <p:nvSpPr>
          <p:cNvPr id="6" name="ZoneTexte 5"/>
          <p:cNvSpPr txBox="1"/>
          <p:nvPr/>
        </p:nvSpPr>
        <p:spPr>
          <a:xfrm>
            <a:off x="1424499" y="2169590"/>
            <a:ext cx="3988547" cy="2031325"/>
          </a:xfrm>
          <a:prstGeom prst="rect">
            <a:avLst/>
          </a:prstGeom>
          <a:noFill/>
        </p:spPr>
        <p:txBody>
          <a:bodyPr wrap="square" rtlCol="0">
            <a:spAutoFit/>
          </a:bodyPr>
          <a:lstStyle/>
          <a:p>
            <a:pPr algn="ctr"/>
            <a:r>
              <a:rPr lang="fr-BE" dirty="0" smtClean="0"/>
              <a:t>Né le 7 juillet 1894 – 24 ans</a:t>
            </a:r>
          </a:p>
          <a:p>
            <a:pPr algn="ctr"/>
            <a:r>
              <a:rPr lang="fr-BE" dirty="0" smtClean="0"/>
              <a:t>Décédé le 6 </a:t>
            </a:r>
            <a:r>
              <a:rPr lang="fr-BE" dirty="0"/>
              <a:t>février 1919</a:t>
            </a:r>
            <a:endParaRPr lang="fr-BE" dirty="0" smtClean="0"/>
          </a:p>
          <a:p>
            <a:pPr algn="ctr"/>
            <a:r>
              <a:rPr lang="fr-BE" dirty="0" smtClean="0"/>
              <a:t>Inhumé le</a:t>
            </a:r>
            <a:endParaRPr lang="fr-BE" dirty="0"/>
          </a:p>
          <a:p>
            <a:pPr algn="ctr"/>
            <a:r>
              <a:rPr lang="fr-BE" dirty="0" smtClean="0"/>
              <a:t>Epoux de ?</a:t>
            </a:r>
          </a:p>
          <a:p>
            <a:pPr algn="ctr"/>
            <a:endParaRPr lang="fr-BE" dirty="0"/>
          </a:p>
          <a:p>
            <a:pPr algn="ctr"/>
            <a:r>
              <a:rPr lang="fr-BE" dirty="0" smtClean="0"/>
              <a:t>Régiment: 1</a:t>
            </a:r>
            <a:r>
              <a:rPr lang="fr-BE" baseline="30000" dirty="0" smtClean="0"/>
              <a:t>er</a:t>
            </a:r>
            <a:r>
              <a:rPr lang="fr-BE" dirty="0" smtClean="0"/>
              <a:t> Chasseur à Pied, 3Bn, 9Cie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30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09005" y="779526"/>
            <a:ext cx="4619537" cy="1200329"/>
          </a:xfrm>
          <a:prstGeom prst="rect">
            <a:avLst/>
          </a:prstGeom>
          <a:noFill/>
        </p:spPr>
        <p:txBody>
          <a:bodyPr wrap="square" rtlCol="0">
            <a:spAutoFit/>
          </a:bodyPr>
          <a:lstStyle/>
          <a:p>
            <a:r>
              <a:rPr lang="fr-BE" sz="7200" dirty="0" smtClean="0">
                <a:latin typeface="French Script MT" panose="03020402040607040605" pitchFamily="66" charset="0"/>
              </a:rPr>
              <a:t>Camille </a:t>
            </a:r>
            <a:r>
              <a:rPr lang="fr-BE" sz="7200" dirty="0" err="1" smtClean="0">
                <a:latin typeface="French Script MT" panose="03020402040607040605" pitchFamily="66" charset="0"/>
              </a:rPr>
              <a:t>Deroeck</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8654720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532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1885 – 34 ans</a:t>
            </a:r>
          </a:p>
          <a:p>
            <a:pPr algn="ctr"/>
            <a:r>
              <a:rPr lang="fr-BE" dirty="0" smtClean="0"/>
              <a:t>Décédé le 20 </a:t>
            </a:r>
            <a:r>
              <a:rPr lang="fr-BE" dirty="0"/>
              <a:t>janvier 1919</a:t>
            </a:r>
            <a:endParaRPr lang="fr-BE" dirty="0" smtClean="0"/>
          </a:p>
          <a:p>
            <a:pPr algn="ctr"/>
            <a:r>
              <a:rPr lang="fr-BE" dirty="0" smtClean="0"/>
              <a:t>Inhumé le</a:t>
            </a:r>
            <a:endParaRPr lang="fr-BE" dirty="0"/>
          </a:p>
          <a:p>
            <a:pPr algn="ctr"/>
            <a:r>
              <a:rPr lang="fr-BE" dirty="0" smtClean="0"/>
              <a:t>Epoux de ?</a:t>
            </a:r>
          </a:p>
          <a:p>
            <a:pPr algn="ctr"/>
            <a:endParaRPr lang="fr-BE" dirty="0"/>
          </a:p>
          <a:p>
            <a:pPr algn="ctr"/>
            <a:r>
              <a:rPr lang="fr-BE" dirty="0" smtClean="0"/>
              <a:t>Régiment: T.E. </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13359" y="779526"/>
            <a:ext cx="5210829" cy="1200329"/>
          </a:xfrm>
          <a:prstGeom prst="rect">
            <a:avLst/>
          </a:prstGeom>
          <a:noFill/>
        </p:spPr>
        <p:txBody>
          <a:bodyPr wrap="square" rtlCol="0">
            <a:spAutoFit/>
          </a:bodyPr>
          <a:lstStyle/>
          <a:p>
            <a:r>
              <a:rPr lang="fr-BE" sz="7200" dirty="0" smtClean="0">
                <a:latin typeface="French Script MT" panose="03020402040607040605" pitchFamily="66" charset="0"/>
              </a:rPr>
              <a:t>Robert </a:t>
            </a:r>
            <a:r>
              <a:rPr lang="fr-BE" sz="7200" dirty="0" err="1" smtClean="0">
                <a:latin typeface="French Script MT" panose="03020402040607040605" pitchFamily="66" charset="0"/>
              </a:rPr>
              <a:t>Desmeyere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338231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533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1864 – 62 ans</a:t>
            </a:r>
          </a:p>
          <a:p>
            <a:pPr algn="ctr"/>
            <a:r>
              <a:rPr lang="fr-BE" dirty="0" smtClean="0"/>
              <a:t>Décédé le </a:t>
            </a:r>
            <a:r>
              <a:rPr lang="fr-BE" dirty="0"/>
              <a:t>13 février 1926</a:t>
            </a:r>
            <a:endParaRPr lang="fr-BE" dirty="0" smtClean="0"/>
          </a:p>
          <a:p>
            <a:pPr algn="ctr"/>
            <a:r>
              <a:rPr lang="fr-BE" dirty="0" smtClean="0"/>
              <a:t>Inhumé le</a:t>
            </a:r>
            <a:endParaRPr lang="fr-BE" dirty="0"/>
          </a:p>
          <a:p>
            <a:pPr algn="ctr"/>
            <a:r>
              <a:rPr lang="fr-BE" dirty="0" smtClean="0"/>
              <a:t>Epoux de ?</a:t>
            </a:r>
          </a:p>
          <a:p>
            <a:pPr algn="ctr"/>
            <a:endParaRPr lang="fr-BE" dirty="0"/>
          </a:p>
          <a:p>
            <a:pPr algn="ctr"/>
            <a:r>
              <a:rPr lang="fr-BE" dirty="0" smtClean="0"/>
              <a:t>Régiment: 11</a:t>
            </a:r>
            <a:r>
              <a:rPr lang="fr-BE" baseline="30000" dirty="0" smtClean="0"/>
              <a:t>e</a:t>
            </a:r>
            <a:r>
              <a:rPr lang="fr-BE" dirty="0" smtClean="0"/>
              <a:t> de Ligne</a:t>
            </a:r>
          </a:p>
          <a:p>
            <a:pPr algn="ctr"/>
            <a:r>
              <a:rPr lang="fr-BE" dirty="0" smtClean="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44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28284" y="793185"/>
            <a:ext cx="3850546" cy="1200329"/>
          </a:xfrm>
          <a:prstGeom prst="rect">
            <a:avLst/>
          </a:prstGeom>
          <a:noFill/>
        </p:spPr>
        <p:txBody>
          <a:bodyPr wrap="square" rtlCol="0">
            <a:spAutoFit/>
          </a:bodyPr>
          <a:lstStyle/>
          <a:p>
            <a:r>
              <a:rPr lang="fr-BE" sz="7200" dirty="0" smtClean="0">
                <a:latin typeface="French Script MT" panose="03020402040607040605" pitchFamily="66" charset="0"/>
              </a:rPr>
              <a:t>Jean </a:t>
            </a:r>
            <a:r>
              <a:rPr lang="fr-BE" sz="7200" dirty="0" err="1" smtClean="0">
                <a:latin typeface="French Script MT" panose="03020402040607040605" pitchFamily="66" charset="0"/>
              </a:rPr>
              <a:t>Dessart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596351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534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16 janvier 1881 – 35 ans</a:t>
            </a:r>
          </a:p>
          <a:p>
            <a:pPr algn="ctr"/>
            <a:r>
              <a:rPr lang="fr-BE" dirty="0" smtClean="0"/>
              <a:t>Décédé le 2 avril 1916</a:t>
            </a:r>
          </a:p>
          <a:p>
            <a:pPr algn="ctr"/>
            <a:r>
              <a:rPr lang="fr-BE" dirty="0" smtClean="0"/>
              <a:t>Inhumé le 25 janvier 1924</a:t>
            </a:r>
            <a:endParaRPr lang="fr-BE" dirty="0"/>
          </a:p>
          <a:p>
            <a:pPr algn="ctr"/>
            <a:r>
              <a:rPr lang="fr-BE" dirty="0" smtClean="0"/>
              <a:t>Epoux de ?</a:t>
            </a:r>
          </a:p>
          <a:p>
            <a:pPr algn="ctr"/>
            <a:endParaRPr lang="fr-BE" dirty="0"/>
          </a:p>
          <a:p>
            <a:pPr algn="ctr"/>
            <a:r>
              <a:rPr lang="fr-BE" dirty="0" smtClean="0"/>
              <a:t>Régiment: 11</a:t>
            </a:r>
            <a:r>
              <a:rPr lang="fr-BE" baseline="30000" dirty="0" smtClean="0"/>
              <a:t>e</a:t>
            </a:r>
            <a:r>
              <a:rPr lang="fr-BE" dirty="0" smtClean="0"/>
              <a:t> de Ligne, 2Bn, 5Cie</a:t>
            </a:r>
          </a:p>
          <a:p>
            <a:pPr algn="ctr"/>
            <a:r>
              <a:rPr lang="fr-BE" dirty="0" smtClean="0"/>
              <a:t>Statut: Soldat Mat 53053</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60340" y="793185"/>
            <a:ext cx="4716867" cy="1200329"/>
          </a:xfrm>
          <a:prstGeom prst="rect">
            <a:avLst/>
          </a:prstGeom>
          <a:noFill/>
        </p:spPr>
        <p:txBody>
          <a:bodyPr wrap="square" rtlCol="0">
            <a:spAutoFit/>
          </a:bodyPr>
          <a:lstStyle/>
          <a:p>
            <a:r>
              <a:rPr lang="fr-BE" sz="7200" dirty="0" smtClean="0">
                <a:latin typeface="French Script MT" panose="03020402040607040605" pitchFamily="66" charset="0"/>
              </a:rPr>
              <a:t>Hubert </a:t>
            </a:r>
            <a:r>
              <a:rPr lang="fr-BE" sz="7200" dirty="0" err="1" smtClean="0">
                <a:latin typeface="French Script MT" panose="03020402040607040605" pitchFamily="66" charset="0"/>
              </a:rPr>
              <a:t>Detheux</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5291209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535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5 février 1871 – 48 ans</a:t>
            </a:r>
          </a:p>
          <a:p>
            <a:pPr algn="ctr"/>
            <a:r>
              <a:rPr lang="fr-BE" dirty="0" smtClean="0"/>
              <a:t>Décédé le 17 août </a:t>
            </a:r>
            <a:r>
              <a:rPr lang="fr-BE" dirty="0"/>
              <a:t>1919</a:t>
            </a:r>
            <a:endParaRPr lang="fr-BE" dirty="0" smtClean="0"/>
          </a:p>
          <a:p>
            <a:pPr algn="ctr"/>
            <a:r>
              <a:rPr lang="fr-BE" dirty="0" smtClean="0"/>
              <a:t>Inhumé le 20 août 1919</a:t>
            </a:r>
            <a:endParaRPr lang="fr-BE" dirty="0"/>
          </a:p>
          <a:p>
            <a:pPr algn="ctr"/>
            <a:r>
              <a:rPr lang="fr-BE" dirty="0" smtClean="0"/>
              <a:t>Epoux de ?</a:t>
            </a:r>
          </a:p>
          <a:p>
            <a:pPr algn="ctr"/>
            <a:endParaRPr lang="fr-BE" dirty="0"/>
          </a:p>
          <a:p>
            <a:pPr algn="ctr"/>
            <a:r>
              <a:rPr lang="fr-BE" dirty="0" smtClean="0"/>
              <a:t>Régiment: </a:t>
            </a:r>
          </a:p>
          <a:p>
            <a:pPr algn="ctr"/>
            <a:r>
              <a:rPr lang="fr-BE" dirty="0" smtClean="0"/>
              <a:t>Statut: Ouvrier militaire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50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05660" y="779526"/>
            <a:ext cx="3826228" cy="1200329"/>
          </a:xfrm>
          <a:prstGeom prst="rect">
            <a:avLst/>
          </a:prstGeom>
          <a:noFill/>
        </p:spPr>
        <p:txBody>
          <a:bodyPr wrap="square" rtlCol="0">
            <a:spAutoFit/>
          </a:bodyPr>
          <a:lstStyle/>
          <a:p>
            <a:r>
              <a:rPr lang="fr-BE" sz="7200" dirty="0" smtClean="0">
                <a:latin typeface="French Script MT" panose="03020402040607040605" pitchFamily="66" charset="0"/>
              </a:rPr>
              <a:t>Charles </a:t>
            </a:r>
            <a:r>
              <a:rPr lang="fr-BE" sz="7200" dirty="0" err="1" smtClean="0">
                <a:latin typeface="French Script MT" panose="03020402040607040605" pitchFamily="66" charset="0"/>
              </a:rPr>
              <a:t>Evers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710492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536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1897 – 23 ans</a:t>
            </a:r>
          </a:p>
          <a:p>
            <a:pPr algn="ctr"/>
            <a:r>
              <a:rPr lang="fr-BE" dirty="0" smtClean="0"/>
              <a:t>Décédé le </a:t>
            </a:r>
            <a:r>
              <a:rPr lang="fr-BE" dirty="0"/>
              <a:t>8 février 1920</a:t>
            </a:r>
            <a:endParaRPr lang="fr-BE" dirty="0" smtClean="0"/>
          </a:p>
          <a:p>
            <a:pPr algn="ctr"/>
            <a:r>
              <a:rPr lang="fr-BE" dirty="0" smtClean="0"/>
              <a:t>Inhumé le</a:t>
            </a:r>
            <a:endParaRPr lang="fr-BE" dirty="0"/>
          </a:p>
          <a:p>
            <a:pPr algn="ctr"/>
            <a:r>
              <a:rPr lang="fr-BE" dirty="0" smtClean="0"/>
              <a:t>Epoux de Madame Colette</a:t>
            </a:r>
          </a:p>
          <a:p>
            <a:pPr algn="ctr"/>
            <a:endParaRPr lang="fr-BE" dirty="0"/>
          </a:p>
          <a:p>
            <a:pPr algn="ctr"/>
            <a:r>
              <a:rPr lang="fr-BE" dirty="0" smtClean="0"/>
              <a:t>Régiment: 24</a:t>
            </a:r>
            <a:r>
              <a:rPr lang="fr-BE" baseline="30000" dirty="0" smtClean="0"/>
              <a:t>e</a:t>
            </a:r>
            <a:r>
              <a:rPr lang="fr-BE" dirty="0" smtClean="0"/>
              <a:t> de Ligne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64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98339" y="810691"/>
            <a:ext cx="4440870" cy="1200329"/>
          </a:xfrm>
          <a:prstGeom prst="rect">
            <a:avLst/>
          </a:prstGeom>
          <a:noFill/>
        </p:spPr>
        <p:txBody>
          <a:bodyPr wrap="square" rtlCol="0">
            <a:spAutoFit/>
          </a:bodyPr>
          <a:lstStyle/>
          <a:p>
            <a:r>
              <a:rPr lang="fr-BE" sz="7200" dirty="0" smtClean="0">
                <a:latin typeface="French Script MT" panose="03020402040607040605" pitchFamily="66" charset="0"/>
              </a:rPr>
              <a:t>Georges </a:t>
            </a:r>
            <a:r>
              <a:rPr lang="fr-BE" sz="7200" dirty="0" err="1" smtClean="0">
                <a:latin typeface="French Script MT" panose="03020402040607040605" pitchFamily="66" charset="0"/>
              </a:rPr>
              <a:t>Frerard</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969646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537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21 décembre 1886 – 32 ans</a:t>
            </a:r>
          </a:p>
          <a:p>
            <a:pPr algn="ctr"/>
            <a:r>
              <a:rPr lang="fr-BE" dirty="0" smtClean="0"/>
              <a:t>Décédé le </a:t>
            </a:r>
            <a:r>
              <a:rPr lang="fr-BE" dirty="0"/>
              <a:t>24 février 1919</a:t>
            </a:r>
            <a:endParaRPr lang="fr-BE" dirty="0" smtClean="0"/>
          </a:p>
          <a:p>
            <a:pPr algn="ctr"/>
            <a:r>
              <a:rPr lang="fr-BE" dirty="0" smtClean="0"/>
              <a:t>Inhumé le</a:t>
            </a:r>
            <a:endParaRPr lang="fr-BE" dirty="0"/>
          </a:p>
          <a:p>
            <a:pPr algn="ctr"/>
            <a:r>
              <a:rPr lang="fr-BE" dirty="0" smtClean="0"/>
              <a:t>Epoux de ?</a:t>
            </a:r>
          </a:p>
          <a:p>
            <a:pPr algn="ctr"/>
            <a:endParaRPr lang="fr-BE" dirty="0"/>
          </a:p>
          <a:p>
            <a:pPr algn="ctr"/>
            <a:r>
              <a:rPr lang="fr-BE" dirty="0" smtClean="0"/>
              <a:t>Régiment: 12</a:t>
            </a:r>
            <a:r>
              <a:rPr lang="fr-BE" baseline="30000" dirty="0" smtClean="0"/>
              <a:t>e</a:t>
            </a:r>
            <a:r>
              <a:rPr lang="fr-BE" dirty="0" smtClean="0"/>
              <a:t> de Ligne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90953" y="771652"/>
            <a:ext cx="3455641" cy="1200329"/>
          </a:xfrm>
          <a:prstGeom prst="rect">
            <a:avLst/>
          </a:prstGeom>
          <a:noFill/>
        </p:spPr>
        <p:txBody>
          <a:bodyPr wrap="square" rtlCol="0">
            <a:spAutoFit/>
          </a:bodyPr>
          <a:lstStyle/>
          <a:p>
            <a:r>
              <a:rPr lang="fr-BE" sz="7200" dirty="0" smtClean="0">
                <a:latin typeface="French Script MT" panose="03020402040607040605" pitchFamily="66" charset="0"/>
              </a:rPr>
              <a:t>Léon </a:t>
            </a:r>
            <a:r>
              <a:rPr lang="fr-BE" sz="7200" dirty="0" err="1" smtClean="0">
                <a:latin typeface="French Script MT" panose="03020402040607040605" pitchFamily="66" charset="0"/>
              </a:rPr>
              <a:t>Ghaye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52260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538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3 mai 1881 – 37 ans</a:t>
            </a:r>
          </a:p>
          <a:p>
            <a:pPr algn="ctr"/>
            <a:r>
              <a:rPr lang="fr-BE" dirty="0" smtClean="0"/>
              <a:t>Décédé le 6 </a:t>
            </a:r>
            <a:r>
              <a:rPr lang="fr-BE" dirty="0"/>
              <a:t>février 1919</a:t>
            </a:r>
            <a:endParaRPr lang="fr-BE" dirty="0" smtClean="0"/>
          </a:p>
          <a:p>
            <a:pPr algn="ctr"/>
            <a:r>
              <a:rPr lang="fr-BE" dirty="0" smtClean="0"/>
              <a:t>Inhumé le</a:t>
            </a:r>
            <a:endParaRPr lang="fr-BE" dirty="0"/>
          </a:p>
          <a:p>
            <a:pPr algn="ctr"/>
            <a:r>
              <a:rPr lang="fr-BE" dirty="0" smtClean="0"/>
              <a:t>Epoux de ?</a:t>
            </a:r>
          </a:p>
          <a:p>
            <a:pPr algn="ctr"/>
            <a:endParaRPr lang="fr-BE" dirty="0"/>
          </a:p>
          <a:p>
            <a:pPr algn="ctr"/>
            <a:r>
              <a:rPr lang="fr-BE" dirty="0" smtClean="0"/>
              <a:t>Régiment: 13</a:t>
            </a:r>
            <a:r>
              <a:rPr lang="fr-BE" baseline="30000" dirty="0" smtClean="0"/>
              <a:t>e</a:t>
            </a:r>
            <a:r>
              <a:rPr lang="fr-BE" dirty="0" smtClean="0"/>
              <a:t> de Ligne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09612" y="779526"/>
            <a:ext cx="5018324" cy="1200329"/>
          </a:xfrm>
          <a:prstGeom prst="rect">
            <a:avLst/>
          </a:prstGeom>
          <a:noFill/>
        </p:spPr>
        <p:txBody>
          <a:bodyPr wrap="square" rtlCol="0">
            <a:spAutoFit/>
          </a:bodyPr>
          <a:lstStyle/>
          <a:p>
            <a:r>
              <a:rPr lang="fr-BE" sz="7200" dirty="0" smtClean="0">
                <a:latin typeface="French Script MT" panose="03020402040607040605" pitchFamily="66" charset="0"/>
              </a:rPr>
              <a:t>Octave </a:t>
            </a:r>
            <a:r>
              <a:rPr lang="fr-BE" sz="7200" dirty="0" err="1" smtClean="0">
                <a:latin typeface="French Script MT" panose="03020402040607040605" pitchFamily="66" charset="0"/>
              </a:rPr>
              <a:t>Graindorge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8512043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539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12 janvier 1893 – 21 ans</a:t>
            </a:r>
          </a:p>
          <a:p>
            <a:pPr algn="ctr"/>
            <a:r>
              <a:rPr lang="fr-BE" dirty="0" smtClean="0"/>
              <a:t>Décédé le 6 août 1914</a:t>
            </a:r>
          </a:p>
          <a:p>
            <a:pPr algn="ctr"/>
            <a:r>
              <a:rPr lang="fr-BE" dirty="0" smtClean="0"/>
              <a:t>Inhumé le ?</a:t>
            </a:r>
            <a:endParaRPr lang="fr-BE" dirty="0"/>
          </a:p>
          <a:p>
            <a:pPr algn="ctr"/>
            <a:r>
              <a:rPr lang="fr-BE" dirty="0" smtClean="0"/>
              <a:t>Epoux de ?</a:t>
            </a:r>
          </a:p>
          <a:p>
            <a:pPr algn="ctr"/>
            <a:endParaRPr lang="fr-BE" dirty="0"/>
          </a:p>
          <a:p>
            <a:pPr algn="ctr"/>
            <a:r>
              <a:rPr lang="fr-BE" dirty="0" smtClean="0"/>
              <a:t>Régiment: 14</a:t>
            </a:r>
            <a:r>
              <a:rPr lang="fr-BE" baseline="30000" dirty="0" smtClean="0"/>
              <a:t>e</a:t>
            </a:r>
            <a:r>
              <a:rPr lang="fr-BE" dirty="0" smtClean="0"/>
              <a:t> de Ligne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77324" y="779526"/>
            <a:ext cx="4682900" cy="1200329"/>
          </a:xfrm>
          <a:prstGeom prst="rect">
            <a:avLst/>
          </a:prstGeom>
          <a:noFill/>
        </p:spPr>
        <p:txBody>
          <a:bodyPr wrap="square" rtlCol="0">
            <a:spAutoFit/>
          </a:bodyPr>
          <a:lstStyle/>
          <a:p>
            <a:r>
              <a:rPr lang="fr-BE" sz="7200" dirty="0" smtClean="0">
                <a:latin typeface="French Script MT" panose="03020402040607040605" pitchFamily="66" charset="0"/>
              </a:rPr>
              <a:t>Georges Grégoire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495319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54</a:t>
            </a:fld>
            <a:endParaRPr lang="fr-BE" dirty="0"/>
          </a:p>
        </p:txBody>
      </p:sp>
      <p:sp>
        <p:nvSpPr>
          <p:cNvPr id="5" name="ZoneTexte 4"/>
          <p:cNvSpPr txBox="1"/>
          <p:nvPr/>
        </p:nvSpPr>
        <p:spPr>
          <a:xfrm>
            <a:off x="899964" y="779526"/>
            <a:ext cx="4227492" cy="1200329"/>
          </a:xfrm>
          <a:prstGeom prst="rect">
            <a:avLst/>
          </a:prstGeom>
          <a:noFill/>
        </p:spPr>
        <p:txBody>
          <a:bodyPr wrap="square" rtlCol="0">
            <a:spAutoFit/>
          </a:bodyPr>
          <a:lstStyle/>
          <a:p>
            <a:r>
              <a:rPr lang="fr-BE" sz="7200" dirty="0" smtClean="0">
                <a:latin typeface="French Script MT" panose="03020402040607040605" pitchFamily="66" charset="0"/>
              </a:rPr>
              <a:t>Albert </a:t>
            </a:r>
            <a:r>
              <a:rPr lang="fr-BE" sz="7200" dirty="0" err="1" smtClean="0">
                <a:latin typeface="French Script MT" panose="03020402040607040605" pitchFamily="66" charset="0"/>
              </a:rPr>
              <a:t>Roggen</a:t>
            </a:r>
            <a:endParaRPr lang="fr-BE" sz="7200" dirty="0">
              <a:latin typeface="French Script MT" panose="03020402040607040605" pitchFamily="66" charset="0"/>
            </a:endParaRPr>
          </a:p>
        </p:txBody>
      </p:sp>
      <p:sp>
        <p:nvSpPr>
          <p:cNvPr id="6" name="ZoneTexte 5"/>
          <p:cNvSpPr txBox="1"/>
          <p:nvPr/>
        </p:nvSpPr>
        <p:spPr>
          <a:xfrm>
            <a:off x="1297592" y="2250033"/>
            <a:ext cx="3432238" cy="2031325"/>
          </a:xfrm>
          <a:prstGeom prst="rect">
            <a:avLst/>
          </a:prstGeom>
          <a:noFill/>
        </p:spPr>
        <p:txBody>
          <a:bodyPr wrap="square" rtlCol="0">
            <a:spAutoFit/>
          </a:bodyPr>
          <a:lstStyle/>
          <a:p>
            <a:pPr algn="ctr"/>
            <a:r>
              <a:rPr lang="fr-BE" dirty="0" smtClean="0"/>
              <a:t>Né le ? – 59 ans</a:t>
            </a:r>
          </a:p>
          <a:p>
            <a:pPr algn="ctr"/>
            <a:r>
              <a:rPr lang="fr-BE" dirty="0" smtClean="0"/>
              <a:t>Décédé le ?</a:t>
            </a:r>
          </a:p>
          <a:p>
            <a:pPr algn="ctr"/>
            <a:r>
              <a:rPr lang="fr-BE" dirty="0" smtClean="0"/>
              <a:t>Inhumé le 9 février 1946</a:t>
            </a:r>
          </a:p>
          <a:p>
            <a:pPr algn="ctr"/>
            <a:r>
              <a:rPr lang="fr-BE" dirty="0" smtClean="0"/>
              <a:t>Époux de Madame </a:t>
            </a:r>
            <a:r>
              <a:rPr lang="fr-BE" dirty="0" err="1" smtClean="0"/>
              <a:t>Theunen</a:t>
            </a:r>
            <a:endParaRPr lang="fr-BE" dirty="0" smtClean="0"/>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a:t>
            </a:r>
          </a:p>
          <a:p>
            <a:pPr algn="ctr"/>
            <a:r>
              <a:rPr lang="fr-BE" dirty="0" smtClean="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8965"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740160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540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1890 – 43 ans</a:t>
            </a:r>
          </a:p>
          <a:p>
            <a:pPr algn="ctr"/>
            <a:r>
              <a:rPr lang="fr-BE" dirty="0" smtClean="0"/>
              <a:t>Décédé le </a:t>
            </a:r>
            <a:r>
              <a:rPr lang="fr-BE" dirty="0"/>
              <a:t>21 août 1933</a:t>
            </a:r>
            <a:endParaRPr lang="fr-BE" dirty="0" smtClean="0"/>
          </a:p>
          <a:p>
            <a:pPr algn="ctr"/>
            <a:r>
              <a:rPr lang="fr-BE" dirty="0" smtClean="0"/>
              <a:t>Inhumé le</a:t>
            </a:r>
            <a:endParaRPr lang="fr-BE" dirty="0"/>
          </a:p>
          <a:p>
            <a:pPr algn="ctr"/>
            <a:r>
              <a:rPr lang="fr-BE" dirty="0" smtClean="0"/>
              <a:t>Epoux de Madame Colette</a:t>
            </a:r>
          </a:p>
          <a:p>
            <a:pPr algn="ctr"/>
            <a:endParaRPr lang="fr-BE" dirty="0"/>
          </a:p>
          <a:p>
            <a:pPr algn="ctr"/>
            <a:r>
              <a:rPr lang="fr-BE" dirty="0" smtClean="0"/>
              <a:t>Régiment: </a:t>
            </a:r>
            <a:r>
              <a:rPr lang="fr-BE" dirty="0"/>
              <a:t>5</a:t>
            </a:r>
            <a:r>
              <a:rPr lang="fr-BE" baseline="30000" dirty="0" smtClean="0"/>
              <a:t>e</a:t>
            </a:r>
            <a:r>
              <a:rPr lang="fr-BE" dirty="0" smtClean="0"/>
              <a:t> de Ligne</a:t>
            </a:r>
          </a:p>
          <a:p>
            <a:pPr algn="ctr"/>
            <a:r>
              <a:rPr lang="fr-BE" dirty="0" smtClean="0"/>
              <a:t>Statut: Sergent,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62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57546" y="779526"/>
            <a:ext cx="4322455" cy="1200329"/>
          </a:xfrm>
          <a:prstGeom prst="rect">
            <a:avLst/>
          </a:prstGeom>
          <a:noFill/>
        </p:spPr>
        <p:txBody>
          <a:bodyPr wrap="square" rtlCol="0">
            <a:spAutoFit/>
          </a:bodyPr>
          <a:lstStyle/>
          <a:p>
            <a:r>
              <a:rPr lang="fr-BE" sz="7200" dirty="0" smtClean="0">
                <a:latin typeface="French Script MT" panose="03020402040607040605" pitchFamily="66" charset="0"/>
              </a:rPr>
              <a:t>Nicolas Heine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1911404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541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1899 – 21 ans</a:t>
            </a:r>
          </a:p>
          <a:p>
            <a:pPr algn="ctr"/>
            <a:r>
              <a:rPr lang="fr-BE" dirty="0" smtClean="0"/>
              <a:t>Décédé le 13 </a:t>
            </a:r>
            <a:r>
              <a:rPr lang="fr-BE" dirty="0"/>
              <a:t>juillet </a:t>
            </a:r>
            <a:r>
              <a:rPr lang="fr-BE" dirty="0" smtClean="0"/>
              <a:t>1920</a:t>
            </a:r>
          </a:p>
          <a:p>
            <a:pPr algn="ctr"/>
            <a:r>
              <a:rPr lang="fr-BE" dirty="0" smtClean="0"/>
              <a:t>Inhumé le </a:t>
            </a:r>
          </a:p>
          <a:p>
            <a:pPr algn="ctr"/>
            <a:r>
              <a:rPr lang="fr-BE" dirty="0" smtClean="0"/>
              <a:t>Epoux de </a:t>
            </a:r>
            <a:r>
              <a:rPr lang="fr-BE" dirty="0"/>
              <a:t>?</a:t>
            </a:r>
            <a:endParaRPr lang="fr-BE" dirty="0" smtClean="0"/>
          </a:p>
          <a:p>
            <a:pPr algn="ctr"/>
            <a:endParaRPr lang="fr-BE" dirty="0"/>
          </a:p>
          <a:p>
            <a:pPr algn="ctr"/>
            <a:r>
              <a:rPr lang="fr-BE" dirty="0" smtClean="0"/>
              <a:t>Régiment: </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75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670660" y="775281"/>
            <a:ext cx="5496227" cy="1200329"/>
          </a:xfrm>
          <a:prstGeom prst="rect">
            <a:avLst/>
          </a:prstGeom>
          <a:noFill/>
        </p:spPr>
        <p:txBody>
          <a:bodyPr wrap="square" rtlCol="0">
            <a:spAutoFit/>
          </a:bodyPr>
          <a:lstStyle/>
          <a:p>
            <a:r>
              <a:rPr lang="fr-BE" sz="7200" dirty="0" smtClean="0">
                <a:latin typeface="French Script MT" panose="03020402040607040605" pitchFamily="66" charset="0"/>
              </a:rPr>
              <a:t>Nicolas </a:t>
            </a:r>
            <a:r>
              <a:rPr lang="fr-BE" sz="7200" dirty="0" err="1" smtClean="0">
                <a:latin typeface="French Script MT" panose="03020402040607040605" pitchFamily="66" charset="0"/>
              </a:rPr>
              <a:t>Hendrickx</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8807184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542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22 novembre 1894 – 24 ans</a:t>
            </a:r>
          </a:p>
          <a:p>
            <a:pPr algn="ctr"/>
            <a:r>
              <a:rPr lang="fr-BE" dirty="0" smtClean="0"/>
              <a:t>Décédé le </a:t>
            </a:r>
            <a:r>
              <a:rPr lang="fr-BE" dirty="0"/>
              <a:t>8 février 1919</a:t>
            </a:r>
            <a:endParaRPr lang="fr-BE" dirty="0" smtClean="0"/>
          </a:p>
          <a:p>
            <a:pPr algn="ctr"/>
            <a:r>
              <a:rPr lang="fr-BE" dirty="0" smtClean="0"/>
              <a:t>Inhumé le</a:t>
            </a:r>
            <a:endParaRPr lang="fr-BE" dirty="0"/>
          </a:p>
          <a:p>
            <a:pPr algn="ctr"/>
            <a:r>
              <a:rPr lang="fr-BE" dirty="0" smtClean="0"/>
              <a:t>Epoux de ?</a:t>
            </a:r>
          </a:p>
          <a:p>
            <a:pPr algn="ctr"/>
            <a:endParaRPr lang="fr-BE" dirty="0"/>
          </a:p>
          <a:p>
            <a:pPr algn="ctr"/>
            <a:r>
              <a:rPr lang="fr-BE" dirty="0" smtClean="0"/>
              <a:t>Régiment: 14</a:t>
            </a:r>
            <a:r>
              <a:rPr lang="fr-BE" baseline="30000" dirty="0" smtClean="0"/>
              <a:t>e</a:t>
            </a:r>
            <a:r>
              <a:rPr lang="fr-BE" dirty="0" smtClean="0"/>
              <a:t> de Ligne, 2Bn, 5Cie</a:t>
            </a:r>
          </a:p>
          <a:p>
            <a:pPr algn="ctr"/>
            <a:r>
              <a:rPr lang="fr-BE" dirty="0" smtClean="0"/>
              <a:t>Statut: Caporal</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86782" y="779526"/>
            <a:ext cx="4863984" cy="1200329"/>
          </a:xfrm>
          <a:prstGeom prst="rect">
            <a:avLst/>
          </a:prstGeom>
          <a:noFill/>
        </p:spPr>
        <p:txBody>
          <a:bodyPr wrap="square" rtlCol="0">
            <a:spAutoFit/>
          </a:bodyPr>
          <a:lstStyle/>
          <a:p>
            <a:r>
              <a:rPr lang="fr-BE" sz="7200" dirty="0" smtClean="0">
                <a:latin typeface="French Script MT" panose="03020402040607040605" pitchFamily="66" charset="0"/>
              </a:rPr>
              <a:t>Félix </a:t>
            </a:r>
            <a:r>
              <a:rPr lang="fr-BE" sz="7200" dirty="0" err="1" smtClean="0">
                <a:latin typeface="French Script MT" panose="03020402040607040605" pitchFamily="66" charset="0"/>
              </a:rPr>
              <a:t>Herlenvaux</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7670323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543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1896 – 25 ans</a:t>
            </a:r>
          </a:p>
          <a:p>
            <a:pPr algn="ctr"/>
            <a:r>
              <a:rPr lang="fr-BE" dirty="0" smtClean="0"/>
              <a:t>Décédé le 1 </a:t>
            </a:r>
            <a:r>
              <a:rPr lang="fr-BE" dirty="0"/>
              <a:t>mars 1921</a:t>
            </a:r>
            <a:endParaRPr lang="fr-BE" dirty="0" smtClean="0"/>
          </a:p>
          <a:p>
            <a:pPr algn="ctr"/>
            <a:r>
              <a:rPr lang="fr-BE" dirty="0" smtClean="0"/>
              <a:t>Inhumé le</a:t>
            </a:r>
            <a:endParaRPr lang="fr-BE" dirty="0"/>
          </a:p>
          <a:p>
            <a:pPr algn="ctr"/>
            <a:r>
              <a:rPr lang="fr-BE" dirty="0" smtClean="0"/>
              <a:t>Epoux de </a:t>
            </a:r>
            <a:r>
              <a:rPr lang="fr-BE" dirty="0"/>
              <a:t>?</a:t>
            </a:r>
            <a:endParaRPr lang="fr-BE" dirty="0" smtClean="0"/>
          </a:p>
          <a:p>
            <a:pPr algn="ctr"/>
            <a:endParaRPr lang="fr-BE" dirty="0"/>
          </a:p>
          <a:p>
            <a:pPr algn="ctr"/>
            <a:r>
              <a:rPr lang="fr-BE" dirty="0" smtClean="0"/>
              <a:t>Régiment: ?</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68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61933" y="779526"/>
            <a:ext cx="5313682" cy="1200329"/>
          </a:xfrm>
          <a:prstGeom prst="rect">
            <a:avLst/>
          </a:prstGeom>
          <a:noFill/>
        </p:spPr>
        <p:txBody>
          <a:bodyPr wrap="square" rtlCol="0">
            <a:spAutoFit/>
          </a:bodyPr>
          <a:lstStyle/>
          <a:p>
            <a:r>
              <a:rPr lang="fr-BE" sz="7200" dirty="0" smtClean="0">
                <a:latin typeface="French Script MT" panose="03020402040607040605" pitchFamily="66" charset="0"/>
              </a:rPr>
              <a:t>Guillaume Herman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984773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544</a:t>
            </a:fld>
            <a:endParaRPr lang="fr-BE" dirty="0"/>
          </a:p>
        </p:txBody>
      </p:sp>
      <p:sp>
        <p:nvSpPr>
          <p:cNvPr id="6" name="ZoneTexte 5"/>
          <p:cNvSpPr txBox="1"/>
          <p:nvPr/>
        </p:nvSpPr>
        <p:spPr>
          <a:xfrm>
            <a:off x="1408170" y="2250032"/>
            <a:ext cx="4021205" cy="2031325"/>
          </a:xfrm>
          <a:prstGeom prst="rect">
            <a:avLst/>
          </a:prstGeom>
          <a:noFill/>
        </p:spPr>
        <p:txBody>
          <a:bodyPr wrap="square" rtlCol="0">
            <a:spAutoFit/>
          </a:bodyPr>
          <a:lstStyle/>
          <a:p>
            <a:pPr algn="ctr"/>
            <a:r>
              <a:rPr lang="fr-BE" dirty="0" smtClean="0"/>
              <a:t>Né 18 octobre 1895 – 23 ans</a:t>
            </a:r>
          </a:p>
          <a:p>
            <a:pPr algn="ctr"/>
            <a:r>
              <a:rPr lang="fr-BE" dirty="0" smtClean="0"/>
              <a:t>Décédé le 7 </a:t>
            </a:r>
            <a:r>
              <a:rPr lang="fr-BE" dirty="0"/>
              <a:t>février 1919</a:t>
            </a:r>
            <a:endParaRPr lang="fr-BE" dirty="0" smtClean="0"/>
          </a:p>
          <a:p>
            <a:pPr algn="ctr"/>
            <a:r>
              <a:rPr lang="fr-BE" dirty="0" smtClean="0"/>
              <a:t>Inhumé le</a:t>
            </a:r>
            <a:endParaRPr lang="fr-BE" dirty="0"/>
          </a:p>
          <a:p>
            <a:pPr algn="ctr"/>
            <a:r>
              <a:rPr lang="fr-BE" dirty="0" smtClean="0"/>
              <a:t>Epoux de ?</a:t>
            </a:r>
          </a:p>
          <a:p>
            <a:pPr algn="ctr"/>
            <a:endParaRPr lang="fr-BE" dirty="0"/>
          </a:p>
          <a:p>
            <a:pPr algn="ctr"/>
            <a:r>
              <a:rPr lang="fr-BE" dirty="0" smtClean="0"/>
              <a:t>Régiment: 1</a:t>
            </a:r>
            <a:r>
              <a:rPr lang="fr-BE" baseline="30000" dirty="0" smtClean="0"/>
              <a:t>er</a:t>
            </a:r>
            <a:r>
              <a:rPr lang="fr-BE" dirty="0" smtClean="0"/>
              <a:t> Chasseurs à Pied, 1Bn, 3Cie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10833" y="779526"/>
            <a:ext cx="4815881" cy="1200329"/>
          </a:xfrm>
          <a:prstGeom prst="rect">
            <a:avLst/>
          </a:prstGeom>
          <a:noFill/>
        </p:spPr>
        <p:txBody>
          <a:bodyPr wrap="square" rtlCol="0">
            <a:spAutoFit/>
          </a:bodyPr>
          <a:lstStyle/>
          <a:p>
            <a:r>
              <a:rPr lang="fr-BE" sz="7200" dirty="0" smtClean="0">
                <a:latin typeface="French Script MT" panose="03020402040607040605" pitchFamily="66" charset="0"/>
              </a:rPr>
              <a:t>Armand </a:t>
            </a:r>
            <a:r>
              <a:rPr lang="fr-BE" sz="7200" dirty="0" err="1" smtClean="0">
                <a:latin typeface="French Script MT" panose="03020402040607040605" pitchFamily="66" charset="0"/>
              </a:rPr>
              <a:t>Hoogers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2716185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545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9 mai 1893 – 23 ans</a:t>
            </a:r>
          </a:p>
          <a:p>
            <a:pPr algn="ctr"/>
            <a:r>
              <a:rPr lang="fr-BE" dirty="0" smtClean="0"/>
              <a:t>Décédé le 30 août 1916</a:t>
            </a:r>
          </a:p>
          <a:p>
            <a:pPr algn="ctr"/>
            <a:r>
              <a:rPr lang="fr-BE" dirty="0" smtClean="0"/>
              <a:t>Inhumé le 8 </a:t>
            </a:r>
            <a:r>
              <a:rPr lang="fr-BE" dirty="0" err="1" smtClean="0"/>
              <a:t>otobre</a:t>
            </a:r>
            <a:r>
              <a:rPr lang="fr-BE" dirty="0" smtClean="0"/>
              <a:t> 1919</a:t>
            </a:r>
            <a:endParaRPr lang="fr-BE" dirty="0"/>
          </a:p>
          <a:p>
            <a:pPr algn="ctr"/>
            <a:r>
              <a:rPr lang="fr-BE" dirty="0" smtClean="0"/>
              <a:t>Epoux de ?</a:t>
            </a:r>
          </a:p>
          <a:p>
            <a:pPr algn="ctr"/>
            <a:endParaRPr lang="fr-BE" dirty="0"/>
          </a:p>
          <a:p>
            <a:pPr algn="ctr"/>
            <a:r>
              <a:rPr lang="fr-BE" dirty="0" smtClean="0"/>
              <a:t>Régiment: </a:t>
            </a:r>
            <a:r>
              <a:rPr lang="fr-BE" dirty="0"/>
              <a:t>4</a:t>
            </a:r>
            <a:r>
              <a:rPr lang="fr-BE" baseline="30000" dirty="0" smtClean="0"/>
              <a:t>e</a:t>
            </a:r>
            <a:r>
              <a:rPr lang="fr-BE" dirty="0" smtClean="0"/>
              <a:t> de Ligne, 4Bn, 1Cie</a:t>
            </a:r>
          </a:p>
          <a:p>
            <a:pPr algn="ctr"/>
            <a:r>
              <a:rPr lang="fr-BE" dirty="0" smtClean="0"/>
              <a:t>Statut: Soldat,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46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87531" y="764395"/>
            <a:ext cx="5062485" cy="1200329"/>
          </a:xfrm>
          <a:prstGeom prst="rect">
            <a:avLst/>
          </a:prstGeom>
          <a:noFill/>
        </p:spPr>
        <p:txBody>
          <a:bodyPr wrap="square" rtlCol="0">
            <a:spAutoFit/>
          </a:bodyPr>
          <a:lstStyle/>
          <a:p>
            <a:r>
              <a:rPr lang="fr-BE" sz="7200" dirty="0" smtClean="0">
                <a:latin typeface="French Script MT" panose="03020402040607040605" pitchFamily="66" charset="0"/>
              </a:rPr>
              <a:t>Théodore </a:t>
            </a:r>
            <a:r>
              <a:rPr lang="fr-BE" sz="7200" dirty="0" err="1" smtClean="0">
                <a:latin typeface="French Script MT" panose="03020402040607040605" pitchFamily="66" charset="0"/>
              </a:rPr>
              <a:t>Hubeau</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0709912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546</a:t>
            </a:fld>
            <a:endParaRPr lang="fr-BE" dirty="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2208887" y="793185"/>
            <a:ext cx="2429373" cy="1200329"/>
          </a:xfrm>
          <a:prstGeom prst="rect">
            <a:avLst/>
          </a:prstGeom>
          <a:noFill/>
        </p:spPr>
        <p:txBody>
          <a:bodyPr wrap="square" rtlCol="0">
            <a:spAutoFit/>
          </a:bodyPr>
          <a:lstStyle/>
          <a:p>
            <a:r>
              <a:rPr lang="fr-BE" sz="7200" dirty="0" smtClean="0">
                <a:latin typeface="French Script MT" panose="03020402040607040605" pitchFamily="66" charset="0"/>
              </a:rPr>
              <a:t>Inconnu</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2344120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547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19 septembre 1888 – 30 ans</a:t>
            </a:r>
          </a:p>
          <a:p>
            <a:pPr algn="ctr"/>
            <a:r>
              <a:rPr lang="fr-BE" dirty="0" smtClean="0"/>
              <a:t>Décédé le 14 </a:t>
            </a:r>
            <a:r>
              <a:rPr lang="fr-BE" dirty="0"/>
              <a:t>janvier </a:t>
            </a:r>
            <a:r>
              <a:rPr lang="fr-BE" dirty="0" smtClean="0"/>
              <a:t>1919</a:t>
            </a:r>
          </a:p>
          <a:p>
            <a:pPr algn="ctr"/>
            <a:r>
              <a:rPr lang="fr-BE" dirty="0" smtClean="0"/>
              <a:t>Inhumé le </a:t>
            </a:r>
          </a:p>
          <a:p>
            <a:pPr algn="ctr"/>
            <a:r>
              <a:rPr lang="fr-BE" dirty="0" smtClean="0"/>
              <a:t>Epoux de ?</a:t>
            </a:r>
          </a:p>
          <a:p>
            <a:pPr algn="ctr"/>
            <a:endParaRPr lang="fr-BE" dirty="0"/>
          </a:p>
          <a:p>
            <a:pPr algn="ctr"/>
            <a:r>
              <a:rPr lang="fr-BE" dirty="0" smtClean="0"/>
              <a:t>Régiment: C.T. 3DA </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38314" y="779526"/>
            <a:ext cx="3760920" cy="1200329"/>
          </a:xfrm>
          <a:prstGeom prst="rect">
            <a:avLst/>
          </a:prstGeom>
          <a:noFill/>
        </p:spPr>
        <p:txBody>
          <a:bodyPr wrap="square" rtlCol="0">
            <a:spAutoFit/>
          </a:bodyPr>
          <a:lstStyle/>
          <a:p>
            <a:r>
              <a:rPr lang="fr-BE" sz="7200" dirty="0" smtClean="0">
                <a:latin typeface="French Script MT" panose="03020402040607040605" pitchFamily="66" charset="0"/>
              </a:rPr>
              <a:t>Omer Jacquy</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1140496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548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24 août 1886 – 32 ans</a:t>
            </a:r>
          </a:p>
          <a:p>
            <a:pPr algn="ctr"/>
            <a:r>
              <a:rPr lang="fr-BE" dirty="0" smtClean="0"/>
              <a:t>Décédé le 17 </a:t>
            </a:r>
            <a:r>
              <a:rPr lang="fr-BE" dirty="0"/>
              <a:t>août 1919</a:t>
            </a:r>
            <a:endParaRPr lang="fr-BE" dirty="0" smtClean="0"/>
          </a:p>
          <a:p>
            <a:pPr algn="ctr"/>
            <a:r>
              <a:rPr lang="fr-BE" dirty="0" smtClean="0"/>
              <a:t>Inhumé le</a:t>
            </a:r>
            <a:endParaRPr lang="fr-BE" dirty="0"/>
          </a:p>
          <a:p>
            <a:pPr algn="ctr"/>
            <a:r>
              <a:rPr lang="fr-BE" dirty="0" smtClean="0"/>
              <a:t>Epoux de ?</a:t>
            </a:r>
          </a:p>
          <a:p>
            <a:pPr algn="ctr"/>
            <a:endParaRPr lang="fr-BE" dirty="0"/>
          </a:p>
          <a:p>
            <a:pPr algn="ctr"/>
            <a:r>
              <a:rPr lang="fr-BE" dirty="0" smtClean="0"/>
              <a:t>Régiment: </a:t>
            </a:r>
            <a:r>
              <a:rPr lang="fr-BE" dirty="0"/>
              <a:t>3</a:t>
            </a:r>
            <a:r>
              <a:rPr lang="fr-BE" baseline="30000" dirty="0" smtClean="0"/>
              <a:t>e</a:t>
            </a:r>
            <a:r>
              <a:rPr lang="fr-BE" dirty="0" smtClean="0"/>
              <a:t> de Ligne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56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84660" y="690948"/>
            <a:ext cx="4268228" cy="1200329"/>
          </a:xfrm>
          <a:prstGeom prst="rect">
            <a:avLst/>
          </a:prstGeom>
          <a:noFill/>
        </p:spPr>
        <p:txBody>
          <a:bodyPr wrap="square" rtlCol="0">
            <a:spAutoFit/>
          </a:bodyPr>
          <a:lstStyle/>
          <a:p>
            <a:r>
              <a:rPr lang="fr-BE" sz="7200" dirty="0" smtClean="0">
                <a:latin typeface="French Script MT" panose="03020402040607040605" pitchFamily="66" charset="0"/>
              </a:rPr>
              <a:t>Achille Janssen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7889933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549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1889 – 34 ans</a:t>
            </a:r>
          </a:p>
          <a:p>
            <a:pPr algn="ctr"/>
            <a:r>
              <a:rPr lang="fr-BE" dirty="0" smtClean="0"/>
              <a:t>Décédé le 16 </a:t>
            </a:r>
            <a:r>
              <a:rPr lang="fr-BE" dirty="0"/>
              <a:t>février 1923</a:t>
            </a:r>
            <a:endParaRPr lang="fr-BE" dirty="0" smtClean="0"/>
          </a:p>
          <a:p>
            <a:pPr algn="ctr"/>
            <a:r>
              <a:rPr lang="fr-BE" dirty="0" smtClean="0"/>
              <a:t>Inhumé le</a:t>
            </a:r>
            <a:endParaRPr lang="fr-BE" dirty="0"/>
          </a:p>
          <a:p>
            <a:pPr algn="ctr"/>
            <a:r>
              <a:rPr lang="fr-BE" dirty="0" smtClean="0"/>
              <a:t>Epoux de ?</a:t>
            </a:r>
          </a:p>
          <a:p>
            <a:pPr algn="ctr"/>
            <a:endParaRPr lang="fr-BE" dirty="0"/>
          </a:p>
          <a:p>
            <a:pPr algn="ctr"/>
            <a:r>
              <a:rPr lang="fr-BE" dirty="0" smtClean="0"/>
              <a:t>Régiment: </a:t>
            </a:r>
          </a:p>
          <a:p>
            <a:pPr algn="ctr"/>
            <a:r>
              <a:rPr lang="fr-BE" dirty="0" smtClean="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860440" y="779526"/>
            <a:ext cx="3116667" cy="1200329"/>
          </a:xfrm>
          <a:prstGeom prst="rect">
            <a:avLst/>
          </a:prstGeom>
          <a:noFill/>
        </p:spPr>
        <p:txBody>
          <a:bodyPr wrap="square" rtlCol="0">
            <a:spAutoFit/>
          </a:bodyPr>
          <a:lstStyle/>
          <a:p>
            <a:r>
              <a:rPr lang="fr-BE" sz="7200" dirty="0" smtClean="0">
                <a:latin typeface="French Script MT" panose="03020402040607040605" pitchFamily="66" charset="0"/>
              </a:rPr>
              <a:t>Jean </a:t>
            </a:r>
            <a:r>
              <a:rPr lang="fr-BE" sz="7200" dirty="0" err="1" smtClean="0">
                <a:latin typeface="French Script MT" panose="03020402040607040605" pitchFamily="66" charset="0"/>
              </a:rPr>
              <a:t>Jeral</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678926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55</a:t>
            </a:fld>
            <a:endParaRPr lang="fr-BE" dirty="0"/>
          </a:p>
        </p:txBody>
      </p:sp>
      <p:sp>
        <p:nvSpPr>
          <p:cNvPr id="5" name="ZoneTexte 4"/>
          <p:cNvSpPr txBox="1"/>
          <p:nvPr/>
        </p:nvSpPr>
        <p:spPr>
          <a:xfrm>
            <a:off x="799775" y="779526"/>
            <a:ext cx="5175771" cy="1200329"/>
          </a:xfrm>
          <a:prstGeom prst="rect">
            <a:avLst/>
          </a:prstGeom>
          <a:noFill/>
        </p:spPr>
        <p:txBody>
          <a:bodyPr wrap="square" rtlCol="0">
            <a:spAutoFit/>
          </a:bodyPr>
          <a:lstStyle/>
          <a:p>
            <a:r>
              <a:rPr lang="fr-BE" sz="7200" dirty="0" smtClean="0">
                <a:latin typeface="French Script MT" panose="03020402040607040605" pitchFamily="66" charset="0"/>
              </a:rPr>
              <a:t>Herman </a:t>
            </a:r>
            <a:r>
              <a:rPr lang="fr-BE" sz="7200" dirty="0" err="1" smtClean="0">
                <a:latin typeface="French Script MT" panose="03020402040607040605" pitchFamily="66" charset="0"/>
              </a:rPr>
              <a:t>Schlosser</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64 ans</a:t>
            </a:r>
          </a:p>
          <a:p>
            <a:pPr algn="ctr"/>
            <a:r>
              <a:rPr lang="fr-BE" dirty="0" smtClean="0"/>
              <a:t>Décédé le ?</a:t>
            </a:r>
          </a:p>
          <a:p>
            <a:pPr algn="ctr"/>
            <a:r>
              <a:rPr lang="fr-BE" dirty="0" smtClean="0"/>
              <a:t>Inhumé le 7 mai 1947</a:t>
            </a:r>
          </a:p>
          <a:p>
            <a:pPr algn="ctr"/>
            <a:r>
              <a:rPr lang="fr-BE" dirty="0" smtClean="0"/>
              <a:t>Epoux de Madame </a:t>
            </a:r>
            <a:r>
              <a:rPr lang="fr-BE" dirty="0" err="1" smtClean="0"/>
              <a:t>Meura</a:t>
            </a:r>
            <a:endParaRPr lang="fr-BE" dirty="0" smtClean="0"/>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a:t>
            </a:r>
          </a:p>
          <a:p>
            <a:pPr algn="ctr"/>
            <a:r>
              <a:rPr lang="fr-BE" dirty="0" smtClean="0"/>
              <a:t>Tombe 60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0320419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550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14 août 1883 – 35 ans</a:t>
            </a:r>
          </a:p>
          <a:p>
            <a:pPr algn="ctr"/>
            <a:r>
              <a:rPr lang="fr-BE" dirty="0" smtClean="0"/>
              <a:t>Décédé le 20 </a:t>
            </a:r>
            <a:r>
              <a:rPr lang="fr-BE" dirty="0"/>
              <a:t>février 1919</a:t>
            </a:r>
            <a:endParaRPr lang="fr-BE" dirty="0" smtClean="0"/>
          </a:p>
          <a:p>
            <a:pPr algn="ctr"/>
            <a:r>
              <a:rPr lang="fr-BE" dirty="0" smtClean="0"/>
              <a:t>Inhumé le</a:t>
            </a:r>
            <a:endParaRPr lang="fr-BE" dirty="0"/>
          </a:p>
          <a:p>
            <a:pPr algn="ctr"/>
            <a:r>
              <a:rPr lang="fr-BE" dirty="0" smtClean="0"/>
              <a:t>Epoux de ?</a:t>
            </a:r>
          </a:p>
          <a:p>
            <a:pPr algn="ctr"/>
            <a:endParaRPr lang="fr-BE" dirty="0"/>
          </a:p>
          <a:p>
            <a:pPr algn="ctr"/>
            <a:r>
              <a:rPr lang="fr-BE" dirty="0" smtClean="0"/>
              <a:t>Régiment: Aviation</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79482" y="779526"/>
            <a:ext cx="3879049" cy="1200329"/>
          </a:xfrm>
          <a:prstGeom prst="rect">
            <a:avLst/>
          </a:prstGeom>
          <a:noFill/>
        </p:spPr>
        <p:txBody>
          <a:bodyPr wrap="square" rtlCol="0">
            <a:spAutoFit/>
          </a:bodyPr>
          <a:lstStyle/>
          <a:p>
            <a:r>
              <a:rPr lang="fr-BE" sz="7200" dirty="0" smtClean="0">
                <a:latin typeface="French Script MT" panose="03020402040607040605" pitchFamily="66" charset="0"/>
              </a:rPr>
              <a:t>Emile </a:t>
            </a:r>
            <a:r>
              <a:rPr lang="fr-BE" sz="7200" dirty="0" err="1" smtClean="0">
                <a:latin typeface="French Script MT" panose="03020402040607040605" pitchFamily="66" charset="0"/>
              </a:rPr>
              <a:t>Ketzer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50918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551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27 août 1889 – 29 ans</a:t>
            </a:r>
          </a:p>
          <a:p>
            <a:pPr algn="ctr"/>
            <a:r>
              <a:rPr lang="fr-BE" dirty="0" smtClean="0"/>
              <a:t>Décédé le 20 </a:t>
            </a:r>
            <a:r>
              <a:rPr lang="fr-BE" dirty="0"/>
              <a:t>mai 1919</a:t>
            </a:r>
            <a:endParaRPr lang="fr-BE" dirty="0" smtClean="0"/>
          </a:p>
          <a:p>
            <a:pPr algn="ctr"/>
            <a:r>
              <a:rPr lang="fr-BE" dirty="0" smtClean="0"/>
              <a:t>Inhumé le</a:t>
            </a:r>
            <a:endParaRPr lang="fr-BE" dirty="0"/>
          </a:p>
          <a:p>
            <a:pPr algn="ctr"/>
            <a:r>
              <a:rPr lang="fr-BE" dirty="0" smtClean="0"/>
              <a:t>Epoux de ?</a:t>
            </a:r>
          </a:p>
          <a:p>
            <a:pPr algn="ctr"/>
            <a:endParaRPr lang="fr-BE" dirty="0"/>
          </a:p>
          <a:p>
            <a:pPr algn="ctr"/>
            <a:r>
              <a:rPr lang="fr-BE" dirty="0" smtClean="0"/>
              <a:t>Régiment: 5e de Ligne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70460" y="793185"/>
            <a:ext cx="3896628" cy="1200329"/>
          </a:xfrm>
          <a:prstGeom prst="rect">
            <a:avLst/>
          </a:prstGeom>
          <a:noFill/>
        </p:spPr>
        <p:txBody>
          <a:bodyPr wrap="square" rtlCol="0">
            <a:spAutoFit/>
          </a:bodyPr>
          <a:lstStyle/>
          <a:p>
            <a:r>
              <a:rPr lang="fr-BE" sz="7200" dirty="0" smtClean="0">
                <a:latin typeface="French Script MT" panose="03020402040607040605" pitchFamily="66" charset="0"/>
              </a:rPr>
              <a:t>Willem </a:t>
            </a:r>
            <a:r>
              <a:rPr lang="fr-BE" sz="7200" dirty="0" err="1" smtClean="0">
                <a:latin typeface="French Script MT" panose="03020402040607040605" pitchFamily="66" charset="0"/>
              </a:rPr>
              <a:t>Lachi</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5848251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552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1896 – 24 ans</a:t>
            </a:r>
          </a:p>
          <a:p>
            <a:pPr algn="ctr"/>
            <a:r>
              <a:rPr lang="fr-BE" dirty="0" smtClean="0"/>
              <a:t>Décédé le </a:t>
            </a:r>
            <a:r>
              <a:rPr lang="fr-BE" dirty="0"/>
              <a:t>5 février 1920</a:t>
            </a:r>
            <a:endParaRPr lang="fr-BE" dirty="0" smtClean="0"/>
          </a:p>
          <a:p>
            <a:pPr algn="ctr"/>
            <a:r>
              <a:rPr lang="fr-BE" dirty="0" smtClean="0"/>
              <a:t>Inhumé le</a:t>
            </a:r>
            <a:endParaRPr lang="fr-BE" dirty="0"/>
          </a:p>
          <a:p>
            <a:pPr algn="ctr"/>
            <a:r>
              <a:rPr lang="fr-BE" dirty="0" smtClean="0"/>
              <a:t>Epoux de </a:t>
            </a:r>
            <a:r>
              <a:rPr lang="fr-BE" dirty="0"/>
              <a:t>?</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63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37004" y="779526"/>
            <a:ext cx="4163540" cy="1200329"/>
          </a:xfrm>
          <a:prstGeom prst="rect">
            <a:avLst/>
          </a:prstGeom>
          <a:noFill/>
        </p:spPr>
        <p:txBody>
          <a:bodyPr wrap="square" rtlCol="0">
            <a:spAutoFit/>
          </a:bodyPr>
          <a:lstStyle/>
          <a:p>
            <a:r>
              <a:rPr lang="fr-BE" sz="7200" dirty="0" smtClean="0">
                <a:latin typeface="French Script MT" panose="03020402040607040605" pitchFamily="66" charset="0"/>
              </a:rPr>
              <a:t>Remy </a:t>
            </a:r>
            <a:r>
              <a:rPr lang="fr-BE" sz="7200" dirty="0" err="1" smtClean="0">
                <a:latin typeface="French Script MT" panose="03020402040607040605" pitchFamily="66" charset="0"/>
              </a:rPr>
              <a:t>Lagrert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9129572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553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9 mai 1898 – 21 ans</a:t>
            </a:r>
          </a:p>
          <a:p>
            <a:pPr algn="ctr"/>
            <a:r>
              <a:rPr lang="fr-BE" dirty="0" smtClean="0"/>
              <a:t>Décédé le 12 </a:t>
            </a:r>
            <a:r>
              <a:rPr lang="fr-BE" dirty="0"/>
              <a:t>septembre </a:t>
            </a:r>
            <a:r>
              <a:rPr lang="fr-BE" dirty="0" smtClean="0"/>
              <a:t>1919</a:t>
            </a:r>
          </a:p>
          <a:p>
            <a:pPr algn="ctr"/>
            <a:r>
              <a:rPr lang="fr-BE" dirty="0" smtClean="0"/>
              <a:t>Inhumé le </a:t>
            </a:r>
          </a:p>
          <a:p>
            <a:pPr algn="ctr"/>
            <a:r>
              <a:rPr lang="fr-BE" dirty="0" smtClean="0"/>
              <a:t>Epoux de ?</a:t>
            </a:r>
          </a:p>
          <a:p>
            <a:pPr algn="ctr"/>
            <a:endParaRPr lang="fr-BE" dirty="0"/>
          </a:p>
          <a:p>
            <a:pPr algn="ctr"/>
            <a:r>
              <a:rPr lang="fr-BE" dirty="0" smtClean="0"/>
              <a:t>Régiment: CIAX</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52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85668" y="779526"/>
            <a:ext cx="4466211" cy="1200329"/>
          </a:xfrm>
          <a:prstGeom prst="rect">
            <a:avLst/>
          </a:prstGeom>
          <a:noFill/>
        </p:spPr>
        <p:txBody>
          <a:bodyPr wrap="square" rtlCol="0">
            <a:spAutoFit/>
          </a:bodyPr>
          <a:lstStyle/>
          <a:p>
            <a:r>
              <a:rPr lang="fr-BE" sz="7200" dirty="0" smtClean="0">
                <a:latin typeface="French Script MT" panose="03020402040607040605" pitchFamily="66" charset="0"/>
              </a:rPr>
              <a:t>Fidèle </a:t>
            </a:r>
            <a:r>
              <a:rPr lang="fr-BE" sz="7200" dirty="0" err="1" smtClean="0">
                <a:latin typeface="French Script MT" panose="03020402040607040605" pitchFamily="66" charset="0"/>
              </a:rPr>
              <a:t>Louviaux</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5489504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554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1897 – 22 ans</a:t>
            </a:r>
          </a:p>
          <a:p>
            <a:pPr algn="ctr"/>
            <a:r>
              <a:rPr lang="fr-BE" dirty="0" smtClean="0"/>
              <a:t>Décédé le 27 </a:t>
            </a:r>
            <a:r>
              <a:rPr lang="fr-BE" dirty="0"/>
              <a:t>août 1919</a:t>
            </a:r>
            <a:endParaRPr lang="fr-BE" dirty="0" smtClean="0"/>
          </a:p>
          <a:p>
            <a:pPr algn="ctr"/>
            <a:r>
              <a:rPr lang="fr-BE" dirty="0" smtClean="0"/>
              <a:t>Inhumé le</a:t>
            </a:r>
            <a:endParaRPr lang="fr-BE" dirty="0"/>
          </a:p>
          <a:p>
            <a:pPr algn="ctr"/>
            <a:r>
              <a:rPr lang="fr-BE" dirty="0" smtClean="0"/>
              <a:t>Epoux de ?</a:t>
            </a:r>
          </a:p>
          <a:p>
            <a:pPr algn="ctr"/>
            <a:endParaRPr lang="fr-BE" dirty="0"/>
          </a:p>
          <a:p>
            <a:pPr algn="ctr"/>
            <a:r>
              <a:rPr lang="fr-BE" dirty="0" smtClean="0"/>
              <a:t>Régiment: ?</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51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24989" y="779526"/>
            <a:ext cx="4187569" cy="1200329"/>
          </a:xfrm>
          <a:prstGeom prst="rect">
            <a:avLst/>
          </a:prstGeom>
          <a:noFill/>
        </p:spPr>
        <p:txBody>
          <a:bodyPr wrap="square" rtlCol="0">
            <a:spAutoFit/>
          </a:bodyPr>
          <a:lstStyle/>
          <a:p>
            <a:r>
              <a:rPr lang="fr-BE" sz="7200" dirty="0" smtClean="0">
                <a:latin typeface="French Script MT" panose="03020402040607040605" pitchFamily="66" charset="0"/>
              </a:rPr>
              <a:t>Hubert </a:t>
            </a:r>
            <a:r>
              <a:rPr lang="fr-BE" sz="7200" dirty="0" err="1" smtClean="0">
                <a:latin typeface="French Script MT" panose="03020402040607040605" pitchFamily="66" charset="0"/>
              </a:rPr>
              <a:t>Lybon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0651953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555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2 juillet 1890 – 28 ans</a:t>
            </a:r>
          </a:p>
          <a:p>
            <a:pPr algn="ctr"/>
            <a:r>
              <a:rPr lang="fr-BE" dirty="0" smtClean="0"/>
              <a:t>Décédé le </a:t>
            </a:r>
            <a:r>
              <a:rPr lang="fr-BE" dirty="0"/>
              <a:t>6 février 1919</a:t>
            </a:r>
            <a:endParaRPr lang="fr-BE" dirty="0" smtClean="0"/>
          </a:p>
          <a:p>
            <a:pPr algn="ctr"/>
            <a:r>
              <a:rPr lang="fr-BE" dirty="0" smtClean="0"/>
              <a:t>Inhumé le</a:t>
            </a:r>
            <a:endParaRPr lang="fr-BE" dirty="0"/>
          </a:p>
          <a:p>
            <a:pPr algn="ctr"/>
            <a:r>
              <a:rPr lang="fr-BE" dirty="0" smtClean="0"/>
              <a:t>Epoux de ?</a:t>
            </a:r>
          </a:p>
          <a:p>
            <a:pPr algn="ctr"/>
            <a:endParaRPr lang="fr-BE" dirty="0"/>
          </a:p>
          <a:p>
            <a:pPr algn="ctr"/>
            <a:r>
              <a:rPr lang="fr-BE" dirty="0" smtClean="0"/>
              <a:t>Régiment: 11</a:t>
            </a:r>
            <a:r>
              <a:rPr lang="fr-BE" baseline="30000" dirty="0" smtClean="0"/>
              <a:t>e</a:t>
            </a:r>
            <a:r>
              <a:rPr lang="fr-BE" dirty="0" smtClean="0"/>
              <a:t> de Ligne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64762" y="775281"/>
            <a:ext cx="4508024" cy="1200329"/>
          </a:xfrm>
          <a:prstGeom prst="rect">
            <a:avLst/>
          </a:prstGeom>
          <a:noFill/>
        </p:spPr>
        <p:txBody>
          <a:bodyPr wrap="square" rtlCol="0">
            <a:spAutoFit/>
          </a:bodyPr>
          <a:lstStyle/>
          <a:p>
            <a:r>
              <a:rPr lang="fr-BE" sz="7200" dirty="0" smtClean="0">
                <a:latin typeface="French Script MT" panose="03020402040607040605" pitchFamily="66" charset="0"/>
              </a:rPr>
              <a:t>Henri Lemmens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887135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556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3 octobre 1885 – 33 ans</a:t>
            </a:r>
          </a:p>
          <a:p>
            <a:pPr algn="ctr"/>
            <a:r>
              <a:rPr lang="fr-BE" dirty="0" smtClean="0"/>
              <a:t>Décédé le 5 </a:t>
            </a:r>
            <a:r>
              <a:rPr lang="fr-BE" dirty="0"/>
              <a:t>février 1919</a:t>
            </a:r>
            <a:endParaRPr lang="fr-BE" dirty="0" smtClean="0"/>
          </a:p>
          <a:p>
            <a:pPr algn="ctr"/>
            <a:r>
              <a:rPr lang="fr-BE" dirty="0" smtClean="0"/>
              <a:t>Inhumé le</a:t>
            </a:r>
            <a:endParaRPr lang="fr-BE" dirty="0"/>
          </a:p>
          <a:p>
            <a:pPr algn="ctr"/>
            <a:r>
              <a:rPr lang="fr-BE" dirty="0" smtClean="0"/>
              <a:t>Epoux de Madame </a:t>
            </a:r>
            <a:r>
              <a:rPr lang="fr-BE" dirty="0" err="1" smtClean="0"/>
              <a:t>Raemen</a:t>
            </a:r>
            <a:endParaRPr lang="fr-BE" dirty="0" smtClean="0"/>
          </a:p>
          <a:p>
            <a:pPr algn="ctr"/>
            <a:endParaRPr lang="fr-BE" dirty="0"/>
          </a:p>
          <a:p>
            <a:pPr algn="ctr"/>
            <a:r>
              <a:rPr lang="fr-BE" dirty="0" smtClean="0"/>
              <a:t>Régiment: 11</a:t>
            </a:r>
            <a:r>
              <a:rPr lang="fr-BE" baseline="30000" dirty="0" smtClean="0"/>
              <a:t>e</a:t>
            </a:r>
            <a:r>
              <a:rPr lang="fr-BE" dirty="0" smtClean="0"/>
              <a:t> de Ligne, 2Bn, 3Cie</a:t>
            </a:r>
          </a:p>
          <a:p>
            <a:pPr algn="ctr"/>
            <a:r>
              <a:rPr lang="fr-BE" dirty="0" smtClean="0"/>
              <a:t>Statut: Soldat – Mat 55325</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748606" y="779526"/>
            <a:ext cx="3346455" cy="1200329"/>
          </a:xfrm>
          <a:prstGeom prst="rect">
            <a:avLst/>
          </a:prstGeom>
          <a:noFill/>
        </p:spPr>
        <p:txBody>
          <a:bodyPr wrap="square" rtlCol="0">
            <a:spAutoFit/>
          </a:bodyPr>
          <a:lstStyle/>
          <a:p>
            <a:r>
              <a:rPr lang="fr-BE" sz="7200" dirty="0" smtClean="0">
                <a:latin typeface="French Script MT" panose="03020402040607040605" pitchFamily="66" charset="0"/>
              </a:rPr>
              <a:t>Pierre Loos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589038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557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28 septembre 1901 – 18 ans</a:t>
            </a:r>
          </a:p>
          <a:p>
            <a:pPr algn="ctr"/>
            <a:r>
              <a:rPr lang="fr-BE" dirty="0" smtClean="0"/>
              <a:t>Décédé le 4 </a:t>
            </a:r>
            <a:r>
              <a:rPr lang="fr-BE" dirty="0"/>
              <a:t>mars 1919</a:t>
            </a:r>
            <a:endParaRPr lang="fr-BE" dirty="0" smtClean="0"/>
          </a:p>
          <a:p>
            <a:pPr algn="ctr"/>
            <a:r>
              <a:rPr lang="fr-BE" dirty="0" smtClean="0"/>
              <a:t>Inhumé le 7 mars 1919</a:t>
            </a:r>
            <a:endParaRPr lang="fr-BE" dirty="0"/>
          </a:p>
          <a:p>
            <a:pPr algn="ctr"/>
            <a:r>
              <a:rPr lang="fr-BE" dirty="0" smtClean="0"/>
              <a:t>Epoux de ?</a:t>
            </a:r>
          </a:p>
          <a:p>
            <a:pPr algn="ctr"/>
            <a:endParaRPr lang="fr-BE" dirty="0"/>
          </a:p>
          <a:p>
            <a:pPr algn="ctr"/>
            <a:r>
              <a:rPr lang="fr-BE" dirty="0" smtClean="0"/>
              <a:t>Régiment: Génie 3DA</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07294" y="779526"/>
            <a:ext cx="5022960" cy="1200329"/>
          </a:xfrm>
          <a:prstGeom prst="rect">
            <a:avLst/>
          </a:prstGeom>
          <a:noFill/>
        </p:spPr>
        <p:txBody>
          <a:bodyPr wrap="square" rtlCol="0">
            <a:spAutoFit/>
          </a:bodyPr>
          <a:lstStyle/>
          <a:p>
            <a:r>
              <a:rPr lang="fr-BE" sz="7200" dirty="0" smtClean="0">
                <a:latin typeface="French Script MT" panose="03020402040607040605" pitchFamily="66" charset="0"/>
              </a:rPr>
              <a:t>Edouard </a:t>
            </a:r>
            <a:r>
              <a:rPr lang="fr-BE" sz="7200" dirty="0" err="1" smtClean="0">
                <a:latin typeface="French Script MT" panose="03020402040607040605" pitchFamily="66" charset="0"/>
              </a:rPr>
              <a:t>Magiels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449845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558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21 juillet 1877 – 41 ans</a:t>
            </a:r>
          </a:p>
          <a:p>
            <a:pPr algn="ctr"/>
            <a:r>
              <a:rPr lang="fr-BE" dirty="0" smtClean="0"/>
              <a:t>Décédé le 21 </a:t>
            </a:r>
            <a:r>
              <a:rPr lang="fr-BE" dirty="0"/>
              <a:t>janvier 1919</a:t>
            </a:r>
            <a:endParaRPr lang="fr-BE" dirty="0" smtClean="0"/>
          </a:p>
          <a:p>
            <a:pPr algn="ctr"/>
            <a:r>
              <a:rPr lang="fr-BE" dirty="0" smtClean="0"/>
              <a:t>Inhumé le</a:t>
            </a:r>
            <a:endParaRPr lang="fr-BE" dirty="0"/>
          </a:p>
          <a:p>
            <a:pPr algn="ctr"/>
            <a:r>
              <a:rPr lang="fr-BE" dirty="0" smtClean="0"/>
              <a:t>Epoux de ?</a:t>
            </a:r>
          </a:p>
          <a:p>
            <a:pPr algn="ctr"/>
            <a:endParaRPr lang="fr-BE" dirty="0"/>
          </a:p>
          <a:p>
            <a:pPr algn="ctr"/>
            <a:r>
              <a:rPr lang="fr-BE" dirty="0" smtClean="0"/>
              <a:t>Régiment: Gendarmerie </a:t>
            </a:r>
          </a:p>
          <a:p>
            <a:pPr algn="ctr"/>
            <a:r>
              <a:rPr lang="fr-BE" dirty="0" smtClean="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14910" y="779526"/>
            <a:ext cx="4607727" cy="1200329"/>
          </a:xfrm>
          <a:prstGeom prst="rect">
            <a:avLst/>
          </a:prstGeom>
          <a:noFill/>
        </p:spPr>
        <p:txBody>
          <a:bodyPr wrap="square" rtlCol="0">
            <a:spAutoFit/>
          </a:bodyPr>
          <a:lstStyle/>
          <a:p>
            <a:r>
              <a:rPr lang="fr-BE" sz="7200" dirty="0" smtClean="0">
                <a:latin typeface="French Script MT" panose="03020402040607040605" pitchFamily="66" charset="0"/>
              </a:rPr>
              <a:t>Victor </a:t>
            </a:r>
            <a:r>
              <a:rPr lang="fr-BE" sz="7200" dirty="0" err="1" smtClean="0">
                <a:latin typeface="French Script MT" panose="03020402040607040605" pitchFamily="66" charset="0"/>
              </a:rPr>
              <a:t>Marlière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3514105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559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1895 – 25 ans</a:t>
            </a:r>
          </a:p>
          <a:p>
            <a:pPr algn="ctr"/>
            <a:r>
              <a:rPr lang="fr-BE" dirty="0" smtClean="0"/>
              <a:t>Décédé le 8 </a:t>
            </a:r>
            <a:r>
              <a:rPr lang="fr-BE" dirty="0"/>
              <a:t>août 1920</a:t>
            </a:r>
            <a:endParaRPr lang="fr-BE" dirty="0" smtClean="0"/>
          </a:p>
          <a:p>
            <a:pPr algn="ctr"/>
            <a:r>
              <a:rPr lang="fr-BE" dirty="0" smtClean="0"/>
              <a:t>Inhumé le</a:t>
            </a:r>
            <a:endParaRPr lang="fr-BE" dirty="0"/>
          </a:p>
          <a:p>
            <a:pPr algn="ctr"/>
            <a:r>
              <a:rPr lang="fr-BE" dirty="0" smtClean="0"/>
              <a:t>Epoux de </a:t>
            </a:r>
            <a:r>
              <a:rPr lang="fr-BE" dirty="0"/>
              <a:t>?</a:t>
            </a:r>
            <a:endParaRPr lang="fr-BE" dirty="0" smtClean="0"/>
          </a:p>
          <a:p>
            <a:pPr algn="ctr"/>
            <a:endParaRPr lang="fr-BE" dirty="0"/>
          </a:p>
          <a:p>
            <a:pPr algn="ctr"/>
            <a:r>
              <a:rPr lang="fr-BE" dirty="0" smtClean="0"/>
              <a:t>Régiment: </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73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05057" y="779526"/>
            <a:ext cx="4027434" cy="1200329"/>
          </a:xfrm>
          <a:prstGeom prst="rect">
            <a:avLst/>
          </a:prstGeom>
          <a:noFill/>
        </p:spPr>
        <p:txBody>
          <a:bodyPr wrap="square" rtlCol="0">
            <a:spAutoFit/>
          </a:bodyPr>
          <a:lstStyle/>
          <a:p>
            <a:r>
              <a:rPr lang="fr-BE" sz="7200" dirty="0" smtClean="0">
                <a:latin typeface="French Script MT" panose="03020402040607040605" pitchFamily="66" charset="0"/>
              </a:rPr>
              <a:t>Léon </a:t>
            </a:r>
            <a:r>
              <a:rPr lang="fr-BE" sz="7200" dirty="0" err="1" smtClean="0">
                <a:latin typeface="French Script MT" panose="03020402040607040605" pitchFamily="66" charset="0"/>
              </a:rPr>
              <a:t>Meyers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0002828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56</a:t>
            </a:fld>
            <a:endParaRPr lang="fr-BE" dirty="0"/>
          </a:p>
        </p:txBody>
      </p:sp>
      <p:sp>
        <p:nvSpPr>
          <p:cNvPr id="5" name="ZoneTexte 4"/>
          <p:cNvSpPr txBox="1"/>
          <p:nvPr/>
        </p:nvSpPr>
        <p:spPr>
          <a:xfrm>
            <a:off x="1370920" y="680063"/>
            <a:ext cx="4033482" cy="1200329"/>
          </a:xfrm>
          <a:prstGeom prst="rect">
            <a:avLst/>
          </a:prstGeom>
          <a:noFill/>
        </p:spPr>
        <p:txBody>
          <a:bodyPr wrap="square" rtlCol="0">
            <a:spAutoFit/>
          </a:bodyPr>
          <a:lstStyle/>
          <a:p>
            <a:r>
              <a:rPr lang="fr-BE" sz="7200" dirty="0" smtClean="0">
                <a:latin typeface="French Script MT" panose="03020402040607040605" pitchFamily="66" charset="0"/>
              </a:rPr>
              <a:t>Célestin </a:t>
            </a:r>
            <a:r>
              <a:rPr lang="fr-BE" sz="7200" dirty="0" err="1" smtClean="0">
                <a:latin typeface="French Script MT" panose="03020402040607040605" pitchFamily="66" charset="0"/>
              </a:rPr>
              <a:t>Soreil</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51 ans</a:t>
            </a:r>
          </a:p>
          <a:p>
            <a:pPr algn="ctr"/>
            <a:r>
              <a:rPr lang="fr-BE" dirty="0" smtClean="0"/>
              <a:t>Décédé le ?</a:t>
            </a:r>
          </a:p>
          <a:p>
            <a:pPr algn="ctr"/>
            <a:r>
              <a:rPr lang="fr-BE" dirty="0" smtClean="0"/>
              <a:t>Inhumé le 28 mai 1945</a:t>
            </a:r>
          </a:p>
          <a:p>
            <a:pPr algn="ctr"/>
            <a:r>
              <a:rPr lang="fr-BE" dirty="0" smtClean="0"/>
              <a:t>Epoux de Madame </a:t>
            </a:r>
            <a:r>
              <a:rPr lang="fr-BE" dirty="0" err="1" smtClean="0"/>
              <a:t>Wautriche</a:t>
            </a:r>
            <a:endParaRPr lang="fr-BE" dirty="0" smtClean="0"/>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a:t>
            </a:r>
          </a:p>
          <a:p>
            <a:pPr algn="ctr"/>
            <a:r>
              <a:rPr lang="fr-BE" dirty="0" smtClean="0"/>
              <a:t>Tombe </a:t>
            </a:r>
            <a:r>
              <a:rPr lang="fr-BE" dirty="0"/>
              <a:t>9</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390042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560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3 janvier 1896 – 23 ans</a:t>
            </a:r>
          </a:p>
          <a:p>
            <a:pPr algn="ctr"/>
            <a:r>
              <a:rPr lang="fr-BE" dirty="0" smtClean="0"/>
              <a:t>Décédé le </a:t>
            </a:r>
            <a:r>
              <a:rPr lang="fr-BE" dirty="0"/>
              <a:t>9 mars </a:t>
            </a:r>
            <a:r>
              <a:rPr lang="fr-BE" dirty="0" smtClean="0"/>
              <a:t>1919</a:t>
            </a:r>
          </a:p>
          <a:p>
            <a:pPr algn="ctr"/>
            <a:r>
              <a:rPr lang="fr-BE" dirty="0" smtClean="0"/>
              <a:t>Inhumé le </a:t>
            </a:r>
          </a:p>
          <a:p>
            <a:pPr algn="ctr"/>
            <a:r>
              <a:rPr lang="fr-BE" dirty="0" smtClean="0"/>
              <a:t>Epoux de ?</a:t>
            </a:r>
          </a:p>
          <a:p>
            <a:pPr algn="ctr"/>
            <a:endParaRPr lang="fr-BE" dirty="0"/>
          </a:p>
          <a:p>
            <a:pPr algn="ctr"/>
            <a:r>
              <a:rPr lang="fr-BE" dirty="0" smtClean="0"/>
              <a:t>Régiment: 14</a:t>
            </a:r>
            <a:r>
              <a:rPr lang="fr-BE" baseline="30000" dirty="0" smtClean="0"/>
              <a:t>e</a:t>
            </a:r>
            <a:r>
              <a:rPr lang="fr-BE" dirty="0" smtClean="0"/>
              <a:t> de Ligne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34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31680" y="779526"/>
            <a:ext cx="3974187" cy="1200329"/>
          </a:xfrm>
          <a:prstGeom prst="rect">
            <a:avLst/>
          </a:prstGeom>
          <a:noFill/>
        </p:spPr>
        <p:txBody>
          <a:bodyPr wrap="square" rtlCol="0">
            <a:spAutoFit/>
          </a:bodyPr>
          <a:lstStyle/>
          <a:p>
            <a:r>
              <a:rPr lang="fr-BE" sz="7200" dirty="0" smtClean="0">
                <a:latin typeface="French Script MT" panose="03020402040607040605" pitchFamily="66" charset="0"/>
              </a:rPr>
              <a:t>Eloy </a:t>
            </a:r>
            <a:r>
              <a:rPr lang="fr-BE" sz="7200" dirty="0" err="1" smtClean="0">
                <a:latin typeface="French Script MT" panose="03020402040607040605" pitchFamily="66" charset="0"/>
              </a:rPr>
              <a:t>Modave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2557564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561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1888 – 32 ans</a:t>
            </a:r>
          </a:p>
          <a:p>
            <a:pPr algn="ctr"/>
            <a:r>
              <a:rPr lang="fr-BE" dirty="0" smtClean="0"/>
              <a:t>Décédé le </a:t>
            </a:r>
            <a:r>
              <a:rPr lang="fr-BE" dirty="0"/>
              <a:t>19 février 1920</a:t>
            </a:r>
            <a:endParaRPr lang="fr-BE" dirty="0" smtClean="0"/>
          </a:p>
          <a:p>
            <a:pPr algn="ctr"/>
            <a:r>
              <a:rPr lang="fr-BE" dirty="0" smtClean="0"/>
              <a:t>Inhumé le</a:t>
            </a:r>
            <a:endParaRPr lang="fr-BE" dirty="0"/>
          </a:p>
          <a:p>
            <a:pPr algn="ctr"/>
            <a:r>
              <a:rPr lang="fr-BE" dirty="0" smtClean="0"/>
              <a:t>Epoux de </a:t>
            </a:r>
            <a:r>
              <a:rPr lang="fr-BE" dirty="0"/>
              <a:t>?</a:t>
            </a:r>
            <a:endParaRPr lang="fr-BE" dirty="0" smtClean="0"/>
          </a:p>
          <a:p>
            <a:pPr algn="ctr"/>
            <a:endParaRPr lang="fr-BE" dirty="0"/>
          </a:p>
          <a:p>
            <a:pPr algn="ctr"/>
            <a:r>
              <a:rPr lang="fr-BE" dirty="0" smtClean="0"/>
              <a:t>Régiment: 13</a:t>
            </a:r>
            <a:r>
              <a:rPr lang="fr-BE" baseline="30000" dirty="0" smtClean="0"/>
              <a:t>e</a:t>
            </a:r>
            <a:r>
              <a:rPr lang="fr-BE" dirty="0" smtClean="0"/>
              <a:t> de Ligne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67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58518" y="779526"/>
            <a:ext cx="5120512" cy="1200329"/>
          </a:xfrm>
          <a:prstGeom prst="rect">
            <a:avLst/>
          </a:prstGeom>
          <a:noFill/>
        </p:spPr>
        <p:txBody>
          <a:bodyPr wrap="square" rtlCol="0">
            <a:spAutoFit/>
          </a:bodyPr>
          <a:lstStyle/>
          <a:p>
            <a:r>
              <a:rPr lang="fr-BE" sz="7200" dirty="0" smtClean="0">
                <a:latin typeface="French Script MT" panose="03020402040607040605" pitchFamily="66" charset="0"/>
              </a:rPr>
              <a:t>Théophile </a:t>
            </a:r>
            <a:r>
              <a:rPr lang="fr-BE" sz="7200" dirty="0" err="1" smtClean="0">
                <a:latin typeface="French Script MT" panose="03020402040607040605" pitchFamily="66" charset="0"/>
              </a:rPr>
              <a:t>Ninane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0591505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562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24 avril 1890 – 29 ans</a:t>
            </a:r>
          </a:p>
          <a:p>
            <a:pPr algn="ctr"/>
            <a:r>
              <a:rPr lang="fr-BE" dirty="0" smtClean="0"/>
              <a:t>Décédé le 31 </a:t>
            </a:r>
            <a:r>
              <a:rPr lang="fr-BE" dirty="0"/>
              <a:t>juillet </a:t>
            </a:r>
            <a:r>
              <a:rPr lang="fr-BE" dirty="0" smtClean="0"/>
              <a:t>1919</a:t>
            </a:r>
          </a:p>
          <a:p>
            <a:pPr algn="ctr"/>
            <a:r>
              <a:rPr lang="fr-BE" dirty="0" smtClean="0"/>
              <a:t>Inhumé le</a:t>
            </a:r>
          </a:p>
          <a:p>
            <a:pPr algn="ctr"/>
            <a:r>
              <a:rPr lang="fr-BE" dirty="0" smtClean="0"/>
              <a:t>Epoux de ?</a:t>
            </a:r>
          </a:p>
          <a:p>
            <a:pPr algn="ctr"/>
            <a:endParaRPr lang="fr-BE" dirty="0"/>
          </a:p>
          <a:p>
            <a:pPr algn="ctr"/>
            <a:r>
              <a:rPr lang="fr-BE" dirty="0" smtClean="0"/>
              <a:t>Régiment: 14</a:t>
            </a:r>
            <a:r>
              <a:rPr lang="fr-BE" baseline="30000" dirty="0" smtClean="0"/>
              <a:t>e</a:t>
            </a:r>
            <a:r>
              <a:rPr lang="fr-BE" dirty="0" smtClean="0"/>
              <a:t> de Ligne</a:t>
            </a:r>
          </a:p>
          <a:p>
            <a:pPr algn="ctr"/>
            <a:r>
              <a:rPr lang="fr-BE" dirty="0" smtClean="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45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96916" y="793185"/>
            <a:ext cx="3643716" cy="1200329"/>
          </a:xfrm>
          <a:prstGeom prst="rect">
            <a:avLst/>
          </a:prstGeom>
          <a:noFill/>
        </p:spPr>
        <p:txBody>
          <a:bodyPr wrap="square" rtlCol="0">
            <a:spAutoFit/>
          </a:bodyPr>
          <a:lstStyle/>
          <a:p>
            <a:r>
              <a:rPr lang="fr-BE" sz="7200" dirty="0" smtClean="0">
                <a:latin typeface="French Script MT" panose="03020402040607040605" pitchFamily="66" charset="0"/>
              </a:rPr>
              <a:t>Marcel </a:t>
            </a:r>
            <a:r>
              <a:rPr lang="fr-BE" sz="7200" dirty="0" err="1" smtClean="0">
                <a:latin typeface="French Script MT" panose="03020402040607040605" pitchFamily="66" charset="0"/>
              </a:rPr>
              <a:t>Ohn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24173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563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4 juin 1889 – 29 ans</a:t>
            </a:r>
          </a:p>
          <a:p>
            <a:pPr algn="ctr"/>
            <a:r>
              <a:rPr lang="fr-BE" dirty="0" smtClean="0"/>
              <a:t>Décédé le 29 </a:t>
            </a:r>
            <a:r>
              <a:rPr lang="fr-BE" dirty="0"/>
              <a:t>septembre </a:t>
            </a:r>
            <a:r>
              <a:rPr lang="fr-BE" dirty="0" smtClean="0"/>
              <a:t>1918</a:t>
            </a:r>
          </a:p>
          <a:p>
            <a:pPr algn="ctr"/>
            <a:r>
              <a:rPr lang="fr-BE" dirty="0" smtClean="0"/>
              <a:t>Inhumé le 15 mars 1919 </a:t>
            </a:r>
          </a:p>
          <a:p>
            <a:pPr algn="ctr"/>
            <a:r>
              <a:rPr lang="fr-BE" dirty="0" smtClean="0"/>
              <a:t>Epoux de ?</a:t>
            </a:r>
          </a:p>
          <a:p>
            <a:pPr algn="ctr"/>
            <a:endParaRPr lang="fr-BE" dirty="0"/>
          </a:p>
          <a:p>
            <a:pPr algn="ctr"/>
            <a:r>
              <a:rPr lang="fr-BE" dirty="0" smtClean="0"/>
              <a:t>Régiment: 11</a:t>
            </a:r>
            <a:r>
              <a:rPr lang="fr-BE" baseline="30000" dirty="0" smtClean="0"/>
              <a:t>e</a:t>
            </a:r>
            <a:r>
              <a:rPr lang="fr-BE" dirty="0" smtClean="0"/>
              <a:t> de Ligne, 1Bn, 3Cie</a:t>
            </a:r>
          </a:p>
          <a:p>
            <a:pPr algn="ctr"/>
            <a:r>
              <a:rPr lang="fr-BE" dirty="0" smtClean="0"/>
              <a:t>Statut: Capitaine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35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747565" y="779526"/>
            <a:ext cx="3347149" cy="1200329"/>
          </a:xfrm>
          <a:prstGeom prst="rect">
            <a:avLst/>
          </a:prstGeom>
          <a:noFill/>
        </p:spPr>
        <p:txBody>
          <a:bodyPr wrap="square" rtlCol="0">
            <a:spAutoFit/>
          </a:bodyPr>
          <a:lstStyle/>
          <a:p>
            <a:r>
              <a:rPr lang="fr-BE" sz="7200" dirty="0" smtClean="0">
                <a:latin typeface="French Script MT" panose="03020402040607040605" pitchFamily="66" charset="0"/>
              </a:rPr>
              <a:t>Jean Paque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4995487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564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23 octobre 1885 – 33 ans</a:t>
            </a:r>
          </a:p>
          <a:p>
            <a:pPr algn="ctr"/>
            <a:r>
              <a:rPr lang="fr-BE" dirty="0" smtClean="0"/>
              <a:t>Décédé le 26 </a:t>
            </a:r>
            <a:r>
              <a:rPr lang="fr-BE" dirty="0"/>
              <a:t>février 1919</a:t>
            </a:r>
            <a:endParaRPr lang="fr-BE" dirty="0" smtClean="0"/>
          </a:p>
          <a:p>
            <a:pPr algn="ctr"/>
            <a:r>
              <a:rPr lang="fr-BE" dirty="0" smtClean="0"/>
              <a:t>Inhumé le</a:t>
            </a:r>
            <a:endParaRPr lang="fr-BE" dirty="0"/>
          </a:p>
          <a:p>
            <a:pPr algn="ctr"/>
            <a:r>
              <a:rPr lang="fr-BE" dirty="0" smtClean="0"/>
              <a:t>Epoux de ?</a:t>
            </a:r>
          </a:p>
          <a:p>
            <a:pPr algn="ctr"/>
            <a:endParaRPr lang="fr-BE" dirty="0"/>
          </a:p>
          <a:p>
            <a:pPr algn="ctr"/>
            <a:r>
              <a:rPr lang="fr-BE" dirty="0" smtClean="0"/>
              <a:t>Régiment: 9</a:t>
            </a:r>
            <a:r>
              <a:rPr lang="fr-BE" baseline="30000" dirty="0" smtClean="0"/>
              <a:t>e</a:t>
            </a:r>
            <a:r>
              <a:rPr lang="fr-BE" dirty="0" smtClean="0"/>
              <a:t> de Ligne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70359" y="779526"/>
            <a:ext cx="4096829" cy="1200329"/>
          </a:xfrm>
          <a:prstGeom prst="rect">
            <a:avLst/>
          </a:prstGeom>
          <a:noFill/>
        </p:spPr>
        <p:txBody>
          <a:bodyPr wrap="square" rtlCol="0">
            <a:spAutoFit/>
          </a:bodyPr>
          <a:lstStyle/>
          <a:p>
            <a:r>
              <a:rPr lang="fr-BE" sz="7200" dirty="0" smtClean="0">
                <a:latin typeface="French Script MT" panose="03020402040607040605" pitchFamily="66" charset="0"/>
              </a:rPr>
              <a:t>Guillaume </a:t>
            </a:r>
            <a:r>
              <a:rPr lang="fr-BE" sz="7200" dirty="0" err="1" smtClean="0">
                <a:latin typeface="French Script MT" panose="03020402040607040605" pitchFamily="66" charset="0"/>
              </a:rPr>
              <a:t>Pex</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368477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565</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smtClean="0"/>
              <a:t>Né le 18 avril 1883 – 35 ans</a:t>
            </a:r>
          </a:p>
          <a:p>
            <a:pPr algn="ctr"/>
            <a:r>
              <a:rPr lang="fr-BE" dirty="0" smtClean="0"/>
              <a:t>Décédé le </a:t>
            </a:r>
            <a:r>
              <a:rPr lang="fr-BE" dirty="0"/>
              <a:t>18 mars 1919</a:t>
            </a:r>
            <a:endParaRPr lang="fr-BE" dirty="0" smtClean="0"/>
          </a:p>
          <a:p>
            <a:pPr algn="ctr"/>
            <a:r>
              <a:rPr lang="fr-BE" dirty="0" smtClean="0"/>
              <a:t>Inhumé le</a:t>
            </a:r>
            <a:endParaRPr lang="fr-BE" dirty="0"/>
          </a:p>
          <a:p>
            <a:pPr algn="ctr"/>
            <a:r>
              <a:rPr lang="fr-BE" dirty="0" smtClean="0"/>
              <a:t>Epoux de Madame </a:t>
            </a:r>
            <a:r>
              <a:rPr lang="fr-BE" dirty="0" err="1" smtClean="0"/>
              <a:t>Galasse</a:t>
            </a:r>
            <a:endParaRPr lang="fr-BE" dirty="0" smtClean="0"/>
          </a:p>
          <a:p>
            <a:pPr algn="ctr"/>
            <a:endParaRPr lang="fr-BE" dirty="0"/>
          </a:p>
          <a:p>
            <a:pPr algn="ctr"/>
            <a:r>
              <a:rPr lang="fr-BE" dirty="0" smtClean="0"/>
              <a:t>Régiment: Artillerie de Forteresse</a:t>
            </a:r>
          </a:p>
          <a:p>
            <a:pPr algn="ctr"/>
            <a:r>
              <a:rPr lang="fr-BE" dirty="0" smtClean="0"/>
              <a:t>Position Fortifiée de Liège</a:t>
            </a:r>
          </a:p>
          <a:p>
            <a:pPr algn="ctr"/>
            <a:r>
              <a:rPr lang="fr-BE" dirty="0" smtClean="0"/>
              <a:t>Statut: Maréchal des Logis Chef</a:t>
            </a:r>
          </a:p>
        </p:txBody>
      </p:sp>
      <p:sp>
        <p:nvSpPr>
          <p:cNvPr id="11" name="ZoneTexte 10"/>
          <p:cNvSpPr txBox="1"/>
          <p:nvPr/>
        </p:nvSpPr>
        <p:spPr>
          <a:xfrm>
            <a:off x="7212684" y="32287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06456" y="779526"/>
            <a:ext cx="4424635" cy="1200329"/>
          </a:xfrm>
          <a:prstGeom prst="rect">
            <a:avLst/>
          </a:prstGeom>
          <a:noFill/>
        </p:spPr>
        <p:txBody>
          <a:bodyPr wrap="square" rtlCol="0">
            <a:spAutoFit/>
          </a:bodyPr>
          <a:lstStyle/>
          <a:p>
            <a:r>
              <a:rPr lang="fr-BE" sz="7200" dirty="0" smtClean="0">
                <a:latin typeface="French Script MT" panose="03020402040607040605" pitchFamily="66" charset="0"/>
              </a:rPr>
              <a:t>Henri </a:t>
            </a:r>
            <a:r>
              <a:rPr lang="fr-BE" sz="7200" dirty="0" err="1" smtClean="0">
                <a:latin typeface="French Script MT" panose="03020402040607040605" pitchFamily="66" charset="0"/>
              </a:rPr>
              <a:t>Plangère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598418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566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24 août 1892 – 21 ans</a:t>
            </a:r>
          </a:p>
          <a:p>
            <a:pPr algn="ctr"/>
            <a:r>
              <a:rPr lang="fr-BE" dirty="0" smtClean="0"/>
              <a:t>Décédé le </a:t>
            </a:r>
            <a:r>
              <a:rPr lang="fr-BE" dirty="0"/>
              <a:t>7 août 1914</a:t>
            </a:r>
            <a:endParaRPr lang="fr-BE" dirty="0" smtClean="0"/>
          </a:p>
          <a:p>
            <a:pPr algn="ctr"/>
            <a:r>
              <a:rPr lang="fr-BE" dirty="0" smtClean="0"/>
              <a:t>Inhumé le</a:t>
            </a:r>
            <a:endParaRPr lang="fr-BE" dirty="0"/>
          </a:p>
          <a:p>
            <a:pPr algn="ctr"/>
            <a:r>
              <a:rPr lang="fr-BE" dirty="0" smtClean="0"/>
              <a:t>Epoux de ?</a:t>
            </a:r>
          </a:p>
          <a:p>
            <a:pPr algn="ctr"/>
            <a:endParaRPr lang="fr-BE" dirty="0"/>
          </a:p>
          <a:p>
            <a:pPr algn="ctr"/>
            <a:r>
              <a:rPr lang="fr-BE" dirty="0" smtClean="0"/>
              <a:t>Régiment: 11</a:t>
            </a:r>
            <a:r>
              <a:rPr lang="fr-BE" baseline="30000" dirty="0" smtClean="0"/>
              <a:t>e</a:t>
            </a:r>
            <a:r>
              <a:rPr lang="fr-BE" dirty="0" smtClean="0"/>
              <a:t> de Ligne, 1Bn, 1Cie</a:t>
            </a:r>
          </a:p>
          <a:p>
            <a:pPr algn="ctr"/>
            <a:r>
              <a:rPr lang="fr-BE" dirty="0" smtClean="0"/>
              <a:t>Statut: Soldat Mat 55919</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a:t>
            </a:r>
            <a:r>
              <a:rPr lang="fr-BE" dirty="0"/>
              <a:t>5</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82190" y="779526"/>
            <a:ext cx="3673168" cy="1200329"/>
          </a:xfrm>
          <a:prstGeom prst="rect">
            <a:avLst/>
          </a:prstGeom>
          <a:noFill/>
        </p:spPr>
        <p:txBody>
          <a:bodyPr wrap="square" rtlCol="0">
            <a:spAutoFit/>
          </a:bodyPr>
          <a:lstStyle/>
          <a:p>
            <a:r>
              <a:rPr lang="fr-BE" sz="7200" dirty="0" smtClean="0">
                <a:latin typeface="French Script MT" panose="03020402040607040605" pitchFamily="66" charset="0"/>
              </a:rPr>
              <a:t>Henri </a:t>
            </a:r>
            <a:r>
              <a:rPr lang="fr-BE" sz="7200" dirty="0" err="1" smtClean="0">
                <a:latin typeface="French Script MT" panose="03020402040607040605" pitchFamily="66" charset="0"/>
              </a:rPr>
              <a:t>Ponet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43580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567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26 mai 1896 – 22 ans</a:t>
            </a:r>
          </a:p>
          <a:p>
            <a:pPr algn="ctr"/>
            <a:r>
              <a:rPr lang="fr-BE" dirty="0" smtClean="0"/>
              <a:t>Décédé le </a:t>
            </a:r>
            <a:r>
              <a:rPr lang="fr-BE" dirty="0"/>
              <a:t>28 février 1919</a:t>
            </a:r>
            <a:endParaRPr lang="fr-BE" dirty="0" smtClean="0"/>
          </a:p>
          <a:p>
            <a:pPr algn="ctr"/>
            <a:r>
              <a:rPr lang="fr-BE" dirty="0" smtClean="0"/>
              <a:t>Inhumé le</a:t>
            </a:r>
            <a:endParaRPr lang="fr-BE" dirty="0"/>
          </a:p>
          <a:p>
            <a:pPr algn="ctr"/>
            <a:r>
              <a:rPr lang="fr-BE" dirty="0" smtClean="0"/>
              <a:t>Epoux de ?</a:t>
            </a:r>
          </a:p>
          <a:p>
            <a:pPr algn="ctr"/>
            <a:endParaRPr lang="fr-BE" dirty="0"/>
          </a:p>
          <a:p>
            <a:pPr algn="ctr"/>
            <a:r>
              <a:rPr lang="fr-BE" dirty="0" smtClean="0"/>
              <a:t>Régiment: Génie 3DA</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78471" y="779526"/>
            <a:ext cx="3880606" cy="1200329"/>
          </a:xfrm>
          <a:prstGeom prst="rect">
            <a:avLst/>
          </a:prstGeom>
          <a:noFill/>
        </p:spPr>
        <p:txBody>
          <a:bodyPr wrap="square" rtlCol="0">
            <a:spAutoFit/>
          </a:bodyPr>
          <a:lstStyle/>
          <a:p>
            <a:r>
              <a:rPr lang="fr-BE" sz="7200" dirty="0" smtClean="0">
                <a:latin typeface="French Script MT" panose="03020402040607040605" pitchFamily="66" charset="0"/>
              </a:rPr>
              <a:t>Emile </a:t>
            </a:r>
            <a:r>
              <a:rPr lang="fr-BE" sz="7200" dirty="0" err="1" smtClean="0">
                <a:latin typeface="French Script MT" panose="03020402040607040605" pitchFamily="66" charset="0"/>
              </a:rPr>
              <a:t>Princen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353616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568</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smtClean="0"/>
              <a:t>Né le 14 février 1881 – 38 ans</a:t>
            </a:r>
          </a:p>
          <a:p>
            <a:pPr algn="ctr"/>
            <a:r>
              <a:rPr lang="fr-BE" dirty="0" smtClean="0"/>
              <a:t>Décédé le 7 </a:t>
            </a:r>
            <a:r>
              <a:rPr lang="fr-BE" dirty="0"/>
              <a:t>mars 1919</a:t>
            </a:r>
            <a:endParaRPr lang="fr-BE" dirty="0" smtClean="0"/>
          </a:p>
          <a:p>
            <a:pPr algn="ctr"/>
            <a:r>
              <a:rPr lang="fr-BE" dirty="0" smtClean="0"/>
              <a:t>Inhumé le</a:t>
            </a:r>
            <a:endParaRPr lang="fr-BE" dirty="0"/>
          </a:p>
          <a:p>
            <a:pPr algn="ctr"/>
            <a:r>
              <a:rPr lang="fr-BE" dirty="0" smtClean="0"/>
              <a:t>Epoux de Madame </a:t>
            </a:r>
            <a:r>
              <a:rPr lang="fr-BE" dirty="0" err="1" smtClean="0"/>
              <a:t>Bervoets</a:t>
            </a:r>
            <a:endParaRPr lang="fr-BE" dirty="0" smtClean="0"/>
          </a:p>
          <a:p>
            <a:pPr algn="ctr"/>
            <a:endParaRPr lang="fr-BE" dirty="0"/>
          </a:p>
          <a:p>
            <a:pPr algn="ctr"/>
            <a:r>
              <a:rPr lang="fr-BE" dirty="0" smtClean="0"/>
              <a:t>Régiment: Artillerie de Forteresse</a:t>
            </a:r>
          </a:p>
          <a:p>
            <a:pPr algn="ctr"/>
            <a:r>
              <a:rPr lang="fr-BE" dirty="0" smtClean="0"/>
              <a:t>Position fortifiée d’Anvers, 12Bat</a:t>
            </a:r>
          </a:p>
          <a:p>
            <a:pPr algn="ctr"/>
            <a:r>
              <a:rPr lang="fr-BE" dirty="0" smtClean="0"/>
              <a:t>Statut: Soldat VAP</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25680" y="775281"/>
            <a:ext cx="3586188" cy="1200329"/>
          </a:xfrm>
          <a:prstGeom prst="rect">
            <a:avLst/>
          </a:prstGeom>
          <a:noFill/>
        </p:spPr>
        <p:txBody>
          <a:bodyPr wrap="square" rtlCol="0">
            <a:spAutoFit/>
          </a:bodyPr>
          <a:lstStyle/>
          <a:p>
            <a:r>
              <a:rPr lang="fr-BE" sz="7200" dirty="0" smtClean="0">
                <a:latin typeface="French Script MT" panose="03020402040607040605" pitchFamily="66" charset="0"/>
              </a:rPr>
              <a:t>Edouard Put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9101251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569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23 février 1895 – 25 ans</a:t>
            </a:r>
          </a:p>
          <a:p>
            <a:pPr algn="ctr"/>
            <a:r>
              <a:rPr lang="fr-BE" dirty="0" smtClean="0"/>
              <a:t>Décédé le 11 </a:t>
            </a:r>
            <a:r>
              <a:rPr lang="fr-BE" dirty="0"/>
              <a:t>octobre 1919</a:t>
            </a:r>
            <a:endParaRPr lang="fr-BE" dirty="0" smtClean="0"/>
          </a:p>
          <a:p>
            <a:pPr algn="ctr"/>
            <a:r>
              <a:rPr lang="fr-BE" dirty="0" smtClean="0"/>
              <a:t>Inhumé le 14 octobre 1919</a:t>
            </a:r>
            <a:endParaRPr lang="fr-BE" dirty="0"/>
          </a:p>
          <a:p>
            <a:pPr algn="ctr"/>
            <a:r>
              <a:rPr lang="fr-BE" dirty="0" smtClean="0"/>
              <a:t>Epoux de ?</a:t>
            </a:r>
          </a:p>
          <a:p>
            <a:pPr algn="ctr"/>
            <a:endParaRPr lang="fr-BE" dirty="0"/>
          </a:p>
          <a:p>
            <a:pPr algn="ctr"/>
            <a:r>
              <a:rPr lang="fr-BE" dirty="0" smtClean="0"/>
              <a:t>Régiment: 15</a:t>
            </a:r>
            <a:r>
              <a:rPr lang="fr-BE" baseline="30000" dirty="0" smtClean="0"/>
              <a:t>e</a:t>
            </a:r>
            <a:r>
              <a:rPr lang="fr-BE" dirty="0" smtClean="0"/>
              <a:t> d’Artillerie, 3Gr, 2Bat</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53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52644" y="779526"/>
            <a:ext cx="4132259" cy="1200329"/>
          </a:xfrm>
          <a:prstGeom prst="rect">
            <a:avLst/>
          </a:prstGeom>
          <a:noFill/>
        </p:spPr>
        <p:txBody>
          <a:bodyPr wrap="square" rtlCol="0">
            <a:spAutoFit/>
          </a:bodyPr>
          <a:lstStyle/>
          <a:p>
            <a:r>
              <a:rPr lang="fr-BE" sz="7200" dirty="0" smtClean="0">
                <a:latin typeface="French Script MT" panose="03020402040607040605" pitchFamily="66" charset="0"/>
              </a:rPr>
              <a:t>Bernard </a:t>
            </a:r>
            <a:r>
              <a:rPr lang="fr-BE" sz="7200" dirty="0" err="1" smtClean="0">
                <a:latin typeface="French Script MT" panose="03020402040607040605" pitchFamily="66" charset="0"/>
              </a:rPr>
              <a:t>Raes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4567721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57</a:t>
            </a:fld>
            <a:endParaRPr lang="fr-BE" dirty="0"/>
          </a:p>
        </p:txBody>
      </p:sp>
      <p:sp>
        <p:nvSpPr>
          <p:cNvPr id="5" name="ZoneTexte 4"/>
          <p:cNvSpPr txBox="1"/>
          <p:nvPr/>
        </p:nvSpPr>
        <p:spPr>
          <a:xfrm>
            <a:off x="751148" y="772243"/>
            <a:ext cx="4663425" cy="1200329"/>
          </a:xfrm>
          <a:prstGeom prst="rect">
            <a:avLst/>
          </a:prstGeom>
          <a:noFill/>
        </p:spPr>
        <p:txBody>
          <a:bodyPr wrap="square" rtlCol="0">
            <a:spAutoFit/>
          </a:bodyPr>
          <a:lstStyle/>
          <a:p>
            <a:r>
              <a:rPr lang="fr-BE" sz="7200" dirty="0" smtClean="0">
                <a:latin typeface="French Script MT" panose="03020402040607040605" pitchFamily="66" charset="0"/>
              </a:rPr>
              <a:t>Renier </a:t>
            </a:r>
            <a:r>
              <a:rPr lang="fr-BE" sz="7200" dirty="0" err="1" smtClean="0">
                <a:latin typeface="French Script MT" panose="03020402040607040605" pitchFamily="66" charset="0"/>
              </a:rPr>
              <a:t>Strauven</a:t>
            </a:r>
            <a:endParaRPr lang="fr-BE" sz="7200" dirty="0">
              <a:latin typeface="French Script MT" panose="03020402040607040605" pitchFamily="66" charset="0"/>
            </a:endParaRPr>
          </a:p>
        </p:txBody>
      </p:sp>
      <p:sp>
        <p:nvSpPr>
          <p:cNvPr id="6" name="ZoneTexte 5"/>
          <p:cNvSpPr txBox="1"/>
          <p:nvPr/>
        </p:nvSpPr>
        <p:spPr>
          <a:xfrm>
            <a:off x="1366743" y="2250033"/>
            <a:ext cx="3432238" cy="2031325"/>
          </a:xfrm>
          <a:prstGeom prst="rect">
            <a:avLst/>
          </a:prstGeom>
          <a:noFill/>
        </p:spPr>
        <p:txBody>
          <a:bodyPr wrap="square" rtlCol="0">
            <a:spAutoFit/>
          </a:bodyPr>
          <a:lstStyle/>
          <a:p>
            <a:pPr algn="ctr"/>
            <a:r>
              <a:rPr lang="fr-BE" dirty="0" smtClean="0"/>
              <a:t>Né le ?  – 50 ans</a:t>
            </a:r>
          </a:p>
          <a:p>
            <a:pPr algn="ctr"/>
            <a:r>
              <a:rPr lang="fr-BE" dirty="0" smtClean="0"/>
              <a:t>Décédé le ?</a:t>
            </a:r>
            <a:endParaRPr lang="fr-BE" dirty="0"/>
          </a:p>
          <a:p>
            <a:pPr algn="ctr"/>
            <a:r>
              <a:rPr lang="fr-BE" dirty="0" smtClean="0"/>
              <a:t>Inhumé le 23 février 1948</a:t>
            </a:r>
          </a:p>
          <a:p>
            <a:pPr algn="ctr"/>
            <a:r>
              <a:rPr lang="fr-BE" dirty="0" smtClean="0"/>
              <a:t>Divorcé de Madame </a:t>
            </a:r>
            <a:r>
              <a:rPr lang="fr-BE" dirty="0" err="1" smtClean="0"/>
              <a:t>Stolman</a:t>
            </a:r>
            <a:endParaRPr lang="fr-BE" dirty="0" smtClean="0"/>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a:t>
            </a:r>
          </a:p>
          <a:p>
            <a:pPr algn="ctr"/>
            <a:r>
              <a:rPr lang="fr-BE" dirty="0" smtClean="0"/>
              <a:t>Tombe 52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81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5483739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570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27 septembre 1888 – 30 ans</a:t>
            </a:r>
          </a:p>
          <a:p>
            <a:pPr algn="ctr"/>
            <a:r>
              <a:rPr lang="fr-BE" dirty="0" smtClean="0"/>
              <a:t>Décédé le 21 </a:t>
            </a:r>
            <a:r>
              <a:rPr lang="fr-BE" dirty="0"/>
              <a:t>février </a:t>
            </a:r>
            <a:r>
              <a:rPr lang="fr-BE" dirty="0" smtClean="0"/>
              <a:t>1919</a:t>
            </a:r>
          </a:p>
          <a:p>
            <a:pPr algn="ctr"/>
            <a:r>
              <a:rPr lang="fr-BE" dirty="0" smtClean="0"/>
              <a:t>Inhumé le </a:t>
            </a:r>
          </a:p>
          <a:p>
            <a:pPr algn="ctr"/>
            <a:r>
              <a:rPr lang="fr-BE" dirty="0" smtClean="0"/>
              <a:t>Epoux de ?</a:t>
            </a:r>
          </a:p>
          <a:p>
            <a:pPr algn="ctr"/>
            <a:endParaRPr lang="fr-BE" dirty="0"/>
          </a:p>
          <a:p>
            <a:pPr algn="ctr"/>
            <a:r>
              <a:rPr lang="fr-BE" dirty="0" smtClean="0"/>
              <a:t>Régiment: 14</a:t>
            </a:r>
            <a:r>
              <a:rPr lang="fr-BE" baseline="30000" dirty="0" smtClean="0"/>
              <a:t>e</a:t>
            </a:r>
            <a:r>
              <a:rPr lang="fr-BE" dirty="0" smtClean="0"/>
              <a:t> de Ligne, 1Bn, 4Cie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27300" y="779526"/>
            <a:ext cx="5382947" cy="1200329"/>
          </a:xfrm>
          <a:prstGeom prst="rect">
            <a:avLst/>
          </a:prstGeom>
          <a:noFill/>
        </p:spPr>
        <p:txBody>
          <a:bodyPr wrap="square" rtlCol="0">
            <a:spAutoFit/>
          </a:bodyPr>
          <a:lstStyle/>
          <a:p>
            <a:r>
              <a:rPr lang="fr-BE" sz="7200" dirty="0" smtClean="0">
                <a:latin typeface="French Script MT" panose="03020402040607040605" pitchFamily="66" charset="0"/>
              </a:rPr>
              <a:t>François </a:t>
            </a:r>
            <a:r>
              <a:rPr lang="fr-BE" sz="7200" dirty="0" err="1" smtClean="0">
                <a:latin typeface="French Script MT" panose="03020402040607040605" pitchFamily="66" charset="0"/>
              </a:rPr>
              <a:t>Roelandts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673517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571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4 novembre 1899 – 20 ans</a:t>
            </a:r>
          </a:p>
          <a:p>
            <a:pPr algn="ctr"/>
            <a:r>
              <a:rPr lang="fr-BE" dirty="0" smtClean="0"/>
              <a:t>Décédé le 16 </a:t>
            </a:r>
            <a:r>
              <a:rPr lang="fr-BE" dirty="0"/>
              <a:t>décembre 1918</a:t>
            </a:r>
            <a:endParaRPr lang="fr-BE" dirty="0" smtClean="0"/>
          </a:p>
          <a:p>
            <a:pPr algn="ctr"/>
            <a:r>
              <a:rPr lang="fr-BE" dirty="0" smtClean="0"/>
              <a:t>Inhumé à </a:t>
            </a:r>
            <a:r>
              <a:rPr lang="fr-BE" dirty="0" err="1" smtClean="0"/>
              <a:t>Robermont</a:t>
            </a:r>
            <a:r>
              <a:rPr lang="fr-BE" dirty="0" smtClean="0"/>
              <a:t> en 1919</a:t>
            </a:r>
            <a:endParaRPr lang="fr-BE" dirty="0"/>
          </a:p>
          <a:p>
            <a:pPr algn="ctr"/>
            <a:r>
              <a:rPr lang="fr-BE" dirty="0" smtClean="0"/>
              <a:t>Epoux de ?</a:t>
            </a:r>
          </a:p>
          <a:p>
            <a:pPr algn="ctr"/>
            <a:endParaRPr lang="fr-BE" dirty="0"/>
          </a:p>
          <a:p>
            <a:pPr algn="ctr"/>
            <a:r>
              <a:rPr lang="fr-BE" dirty="0" smtClean="0"/>
              <a:t>Régiment: 15</a:t>
            </a:r>
            <a:r>
              <a:rPr lang="fr-BE" baseline="30000" dirty="0" smtClean="0"/>
              <a:t>e</a:t>
            </a:r>
            <a:r>
              <a:rPr lang="fr-BE" dirty="0" smtClean="0"/>
              <a:t> d’Artillerie, 2Gr, 1Bat</a:t>
            </a:r>
          </a:p>
          <a:p>
            <a:pPr algn="ctr"/>
            <a:r>
              <a:rPr lang="fr-BE" dirty="0" smtClean="0"/>
              <a:t>Statut: Brigadier,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47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62239" y="779526"/>
            <a:ext cx="3913069" cy="1200329"/>
          </a:xfrm>
          <a:prstGeom prst="rect">
            <a:avLst/>
          </a:prstGeom>
          <a:noFill/>
        </p:spPr>
        <p:txBody>
          <a:bodyPr wrap="square" rtlCol="0">
            <a:spAutoFit/>
          </a:bodyPr>
          <a:lstStyle/>
          <a:p>
            <a:r>
              <a:rPr lang="fr-BE" sz="7200" dirty="0" smtClean="0">
                <a:latin typeface="French Script MT" panose="03020402040607040605" pitchFamily="66" charset="0"/>
              </a:rPr>
              <a:t>Jules Roland</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0755772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572</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smtClean="0"/>
              <a:t>Né le 6 juillet 1897 – 21 ans</a:t>
            </a:r>
          </a:p>
          <a:p>
            <a:pPr algn="ctr"/>
            <a:r>
              <a:rPr lang="fr-BE" dirty="0" smtClean="0"/>
              <a:t>Décédé le 26 </a:t>
            </a:r>
            <a:r>
              <a:rPr lang="fr-BE" dirty="0"/>
              <a:t>mai 1919</a:t>
            </a:r>
            <a:endParaRPr lang="fr-BE" dirty="0" smtClean="0"/>
          </a:p>
          <a:p>
            <a:pPr algn="ctr"/>
            <a:r>
              <a:rPr lang="fr-BE" dirty="0" smtClean="0"/>
              <a:t>Inhumé le</a:t>
            </a:r>
            <a:endParaRPr lang="fr-BE" dirty="0"/>
          </a:p>
          <a:p>
            <a:pPr algn="ctr"/>
            <a:r>
              <a:rPr lang="fr-BE" dirty="0" smtClean="0"/>
              <a:t>Epoux de ?</a:t>
            </a:r>
          </a:p>
          <a:p>
            <a:pPr algn="ctr"/>
            <a:endParaRPr lang="fr-BE" dirty="0"/>
          </a:p>
          <a:p>
            <a:pPr algn="ctr"/>
            <a:r>
              <a:rPr lang="fr-BE" dirty="0" smtClean="0"/>
              <a:t>Régiment: 12Li, </a:t>
            </a:r>
          </a:p>
          <a:p>
            <a:pPr algn="ctr"/>
            <a:r>
              <a:rPr lang="fr-BE" dirty="0" smtClean="0"/>
              <a:t>Statut: </a:t>
            </a:r>
            <a:r>
              <a:rPr lang="fr-BE" dirty="0"/>
              <a:t>Aviateur</a:t>
            </a:r>
          </a:p>
          <a:p>
            <a:pPr algn="ct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a:t>
            </a:r>
            <a:r>
              <a:rPr lang="fr-BE" dirty="0"/>
              <a:t>3</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31970" y="793185"/>
            <a:ext cx="3785957" cy="1200329"/>
          </a:xfrm>
          <a:prstGeom prst="rect">
            <a:avLst/>
          </a:prstGeom>
          <a:noFill/>
        </p:spPr>
        <p:txBody>
          <a:bodyPr wrap="square" rtlCol="0">
            <a:spAutoFit/>
          </a:bodyPr>
          <a:lstStyle/>
          <a:p>
            <a:r>
              <a:rPr lang="fr-BE" sz="7200" dirty="0" smtClean="0">
                <a:latin typeface="French Script MT" panose="03020402040607040605" pitchFamily="66" charset="0"/>
              </a:rPr>
              <a:t>Albert </a:t>
            </a:r>
            <a:r>
              <a:rPr lang="fr-BE" sz="7200" dirty="0" err="1" smtClean="0">
                <a:latin typeface="French Script MT" panose="03020402040607040605" pitchFamily="66" charset="0"/>
              </a:rPr>
              <a:t>Ruwet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962554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573</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smtClean="0"/>
              <a:t>Né en 1888 – 31 ans</a:t>
            </a:r>
          </a:p>
          <a:p>
            <a:pPr algn="ctr"/>
            <a:r>
              <a:rPr lang="fr-BE" dirty="0" smtClean="0"/>
              <a:t>Décédé le </a:t>
            </a:r>
            <a:r>
              <a:rPr lang="fr-BE" dirty="0"/>
              <a:t>23 novembre 1919</a:t>
            </a:r>
            <a:endParaRPr lang="fr-BE" dirty="0" smtClean="0"/>
          </a:p>
          <a:p>
            <a:pPr algn="ctr"/>
            <a:r>
              <a:rPr lang="fr-BE" dirty="0" smtClean="0"/>
              <a:t>Inhumé le</a:t>
            </a:r>
            <a:endParaRPr lang="fr-BE" dirty="0"/>
          </a:p>
          <a:p>
            <a:pPr algn="ctr"/>
            <a:r>
              <a:rPr lang="fr-BE" dirty="0" smtClean="0"/>
              <a:t>Epoux de ?</a:t>
            </a:r>
          </a:p>
          <a:p>
            <a:pPr algn="ctr"/>
            <a:endParaRPr lang="fr-BE" dirty="0"/>
          </a:p>
          <a:p>
            <a:pPr algn="ctr"/>
            <a:r>
              <a:rPr lang="fr-BE" dirty="0" smtClean="0"/>
              <a:t>Régiment: Artillerie de Forteresse</a:t>
            </a:r>
          </a:p>
          <a:p>
            <a:pPr algn="ctr"/>
            <a:r>
              <a:rPr lang="fr-BE" dirty="0" smtClean="0"/>
              <a:t>Position Fortifiée de Namur, 9Bat</a:t>
            </a:r>
          </a:p>
          <a:p>
            <a:pPr algn="ctr"/>
            <a:r>
              <a:rPr lang="fr-BE" dirty="0" smtClean="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57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73961" y="779526"/>
            <a:ext cx="4489625" cy="1200329"/>
          </a:xfrm>
          <a:prstGeom prst="rect">
            <a:avLst/>
          </a:prstGeom>
          <a:noFill/>
        </p:spPr>
        <p:txBody>
          <a:bodyPr wrap="square" rtlCol="0">
            <a:spAutoFit/>
          </a:bodyPr>
          <a:lstStyle/>
          <a:p>
            <a:r>
              <a:rPr lang="fr-BE" sz="7200" dirty="0" smtClean="0">
                <a:latin typeface="French Script MT" panose="03020402040607040605" pitchFamily="66" charset="0"/>
              </a:rPr>
              <a:t>Alexandre Salvé</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189639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574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1897 – 23 ans</a:t>
            </a:r>
          </a:p>
          <a:p>
            <a:pPr algn="ctr"/>
            <a:r>
              <a:rPr lang="fr-BE" dirty="0" smtClean="0"/>
              <a:t>Décédé le 2 </a:t>
            </a:r>
            <a:r>
              <a:rPr lang="fr-BE" dirty="0"/>
              <a:t>juillet 1920</a:t>
            </a:r>
            <a:endParaRPr lang="fr-BE" dirty="0" smtClean="0"/>
          </a:p>
          <a:p>
            <a:pPr algn="ctr"/>
            <a:r>
              <a:rPr lang="fr-BE" dirty="0" smtClean="0"/>
              <a:t>Inhumé le</a:t>
            </a:r>
            <a:endParaRPr lang="fr-BE" dirty="0"/>
          </a:p>
          <a:p>
            <a:pPr algn="ctr"/>
            <a:r>
              <a:rPr lang="fr-BE" dirty="0" smtClean="0"/>
              <a:t>Epoux de </a:t>
            </a:r>
            <a:r>
              <a:rPr lang="fr-BE" dirty="0"/>
              <a:t>?</a:t>
            </a:r>
            <a:endParaRPr lang="fr-BE" dirty="0" smtClean="0"/>
          </a:p>
          <a:p>
            <a:pPr algn="ctr"/>
            <a:endParaRPr lang="fr-BE" dirty="0"/>
          </a:p>
          <a:p>
            <a:pPr algn="ctr"/>
            <a:r>
              <a:rPr lang="fr-BE" dirty="0" smtClean="0"/>
              <a:t>Régiment: </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74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11402" y="779526"/>
            <a:ext cx="4614743" cy="1200329"/>
          </a:xfrm>
          <a:prstGeom prst="rect">
            <a:avLst/>
          </a:prstGeom>
          <a:noFill/>
        </p:spPr>
        <p:txBody>
          <a:bodyPr wrap="square" rtlCol="0">
            <a:spAutoFit/>
          </a:bodyPr>
          <a:lstStyle/>
          <a:p>
            <a:r>
              <a:rPr lang="fr-BE" sz="7200" dirty="0" smtClean="0">
                <a:latin typeface="French Script MT" panose="03020402040607040605" pitchFamily="66" charset="0"/>
              </a:rPr>
              <a:t>Gustave Sauveur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7349904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575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1870 – 50 ans</a:t>
            </a:r>
          </a:p>
          <a:p>
            <a:pPr algn="ctr"/>
            <a:r>
              <a:rPr lang="fr-BE" dirty="0" smtClean="0"/>
              <a:t>Décédé le 3 </a:t>
            </a:r>
            <a:r>
              <a:rPr lang="fr-BE" dirty="0"/>
              <a:t>février </a:t>
            </a:r>
            <a:r>
              <a:rPr lang="fr-BE" dirty="0" smtClean="0"/>
              <a:t>1920</a:t>
            </a:r>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Commandant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60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02076" y="793185"/>
            <a:ext cx="4433395" cy="1200329"/>
          </a:xfrm>
          <a:prstGeom prst="rect">
            <a:avLst/>
          </a:prstGeom>
          <a:noFill/>
        </p:spPr>
        <p:txBody>
          <a:bodyPr wrap="square" rtlCol="0">
            <a:spAutoFit/>
          </a:bodyPr>
          <a:lstStyle/>
          <a:p>
            <a:r>
              <a:rPr lang="fr-BE" sz="7200" dirty="0" smtClean="0">
                <a:latin typeface="French Script MT" panose="03020402040607040605" pitchFamily="66" charset="0"/>
              </a:rPr>
              <a:t>Jacques Sauber</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2583745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576</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smtClean="0"/>
              <a:t>Né le 21 novembre 1881 – 37 ans</a:t>
            </a:r>
          </a:p>
          <a:p>
            <a:pPr algn="ctr"/>
            <a:r>
              <a:rPr lang="fr-BE" dirty="0" smtClean="0"/>
              <a:t>Décédé le 29 </a:t>
            </a:r>
            <a:r>
              <a:rPr lang="fr-BE" dirty="0"/>
              <a:t>juillet 1919</a:t>
            </a:r>
            <a:endParaRPr lang="fr-BE" dirty="0" smtClean="0"/>
          </a:p>
          <a:p>
            <a:pPr algn="ctr"/>
            <a:r>
              <a:rPr lang="fr-BE" dirty="0" smtClean="0"/>
              <a:t>Inhumé le</a:t>
            </a:r>
            <a:endParaRPr lang="fr-BE" dirty="0"/>
          </a:p>
          <a:p>
            <a:pPr algn="ctr"/>
            <a:r>
              <a:rPr lang="fr-BE" dirty="0" smtClean="0"/>
              <a:t>Epoux de </a:t>
            </a:r>
            <a:r>
              <a:rPr lang="fr-BE" dirty="0"/>
              <a:t>?</a:t>
            </a:r>
            <a:endParaRPr lang="fr-BE" dirty="0" smtClean="0"/>
          </a:p>
          <a:p>
            <a:pPr algn="ctr"/>
            <a:endParaRPr lang="fr-BE" dirty="0"/>
          </a:p>
          <a:p>
            <a:pPr algn="ctr"/>
            <a:r>
              <a:rPr lang="fr-BE" dirty="0" smtClean="0"/>
              <a:t>Régiment: Artillerie de Forteresse</a:t>
            </a:r>
          </a:p>
          <a:p>
            <a:pPr algn="ctr"/>
            <a:r>
              <a:rPr lang="fr-BE" dirty="0" smtClean="0"/>
              <a:t>Position Fortifiée de Namur</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76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77604" y="779526"/>
            <a:ext cx="4282340" cy="1200329"/>
          </a:xfrm>
          <a:prstGeom prst="rect">
            <a:avLst/>
          </a:prstGeom>
          <a:noFill/>
        </p:spPr>
        <p:txBody>
          <a:bodyPr wrap="square" rtlCol="0">
            <a:spAutoFit/>
          </a:bodyPr>
          <a:lstStyle/>
          <a:p>
            <a:r>
              <a:rPr lang="fr-BE" sz="7200" dirty="0" smtClean="0">
                <a:latin typeface="French Script MT" panose="03020402040607040605" pitchFamily="66" charset="0"/>
              </a:rPr>
              <a:t>Alfred Sauvage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8085335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577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1882 – 37 ans</a:t>
            </a:r>
          </a:p>
          <a:p>
            <a:pPr algn="ctr"/>
            <a:r>
              <a:rPr lang="fr-BE" dirty="0" smtClean="0"/>
              <a:t>Décédé le 29 </a:t>
            </a:r>
            <a:r>
              <a:rPr lang="fr-BE" dirty="0"/>
              <a:t>mai </a:t>
            </a:r>
            <a:r>
              <a:rPr lang="fr-BE" dirty="0" smtClean="0"/>
              <a:t>1919 (suicide)</a:t>
            </a:r>
          </a:p>
          <a:p>
            <a:pPr algn="ctr"/>
            <a:r>
              <a:rPr lang="fr-BE" dirty="0" smtClean="0"/>
              <a:t>Inhumé le</a:t>
            </a:r>
            <a:endParaRPr lang="fr-BE" dirty="0"/>
          </a:p>
          <a:p>
            <a:pPr algn="ctr"/>
            <a:r>
              <a:rPr lang="fr-BE" dirty="0" smtClean="0"/>
              <a:t>Epoux de ?</a:t>
            </a:r>
          </a:p>
          <a:p>
            <a:pPr algn="ctr"/>
            <a:endParaRPr lang="fr-BE" dirty="0"/>
          </a:p>
          <a:p>
            <a:pPr algn="ctr"/>
            <a:r>
              <a:rPr lang="fr-BE" dirty="0" smtClean="0"/>
              <a:t>Régiment: 1</a:t>
            </a:r>
            <a:r>
              <a:rPr lang="fr-BE" baseline="30000" dirty="0" smtClean="0"/>
              <a:t>er</a:t>
            </a:r>
            <a:r>
              <a:rPr lang="fr-BE" dirty="0" smtClean="0"/>
              <a:t> Grenadier</a:t>
            </a:r>
          </a:p>
          <a:p>
            <a:pPr algn="ctr"/>
            <a:r>
              <a:rPr lang="fr-BE" dirty="0" smtClean="0"/>
              <a:t>Statut: Caporal,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44759" y="779526"/>
            <a:ext cx="3548030" cy="1200329"/>
          </a:xfrm>
          <a:prstGeom prst="rect">
            <a:avLst/>
          </a:prstGeom>
          <a:noFill/>
        </p:spPr>
        <p:txBody>
          <a:bodyPr wrap="square" rtlCol="0">
            <a:spAutoFit/>
          </a:bodyPr>
          <a:lstStyle/>
          <a:p>
            <a:r>
              <a:rPr lang="fr-BE" sz="7200" dirty="0" smtClean="0">
                <a:latin typeface="French Script MT" panose="03020402040607040605" pitchFamily="66" charset="0"/>
              </a:rPr>
              <a:t>Félix Simon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690562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578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1890 – 30 ans</a:t>
            </a:r>
          </a:p>
          <a:p>
            <a:pPr algn="ctr"/>
            <a:r>
              <a:rPr lang="fr-BE" dirty="0" smtClean="0"/>
              <a:t>Décédé le 12 </a:t>
            </a:r>
            <a:r>
              <a:rPr lang="fr-BE" dirty="0"/>
              <a:t>février 1920</a:t>
            </a:r>
            <a:endParaRPr lang="fr-BE" dirty="0" smtClean="0"/>
          </a:p>
          <a:p>
            <a:pPr algn="ctr"/>
            <a:r>
              <a:rPr lang="fr-BE" dirty="0" smtClean="0"/>
              <a:t>Inhumé le</a:t>
            </a:r>
            <a:endParaRPr lang="fr-BE" dirty="0"/>
          </a:p>
          <a:p>
            <a:pPr algn="ctr"/>
            <a:r>
              <a:rPr lang="fr-BE" dirty="0" smtClean="0"/>
              <a:t>Epoux de </a:t>
            </a:r>
            <a:r>
              <a:rPr lang="fr-BE" dirty="0"/>
              <a:t>?</a:t>
            </a:r>
            <a:endParaRPr lang="fr-BE" dirty="0" smtClean="0"/>
          </a:p>
          <a:p>
            <a:pPr algn="ctr"/>
            <a:endParaRPr lang="fr-BE" dirty="0"/>
          </a:p>
          <a:p>
            <a:pPr algn="ctr"/>
            <a:r>
              <a:rPr lang="fr-BE" dirty="0" smtClean="0"/>
              <a:t>Régiment: 2</a:t>
            </a:r>
            <a:r>
              <a:rPr lang="fr-BE" baseline="30000" dirty="0" smtClean="0"/>
              <a:t>e</a:t>
            </a:r>
            <a:r>
              <a:rPr lang="fr-BE" dirty="0" smtClean="0"/>
              <a:t> Chasseurs à Pied</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65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851686" y="793185"/>
            <a:ext cx="3134175" cy="1200329"/>
          </a:xfrm>
          <a:prstGeom prst="rect">
            <a:avLst/>
          </a:prstGeom>
          <a:noFill/>
        </p:spPr>
        <p:txBody>
          <a:bodyPr wrap="square" rtlCol="0">
            <a:spAutoFit/>
          </a:bodyPr>
          <a:lstStyle/>
          <a:p>
            <a:r>
              <a:rPr lang="fr-BE" sz="7200" dirty="0" smtClean="0">
                <a:latin typeface="French Script MT" panose="03020402040607040605" pitchFamily="66" charset="0"/>
              </a:rPr>
              <a:t>Jean </a:t>
            </a:r>
            <a:r>
              <a:rPr lang="fr-BE" sz="7200" dirty="0" err="1" smtClean="0">
                <a:latin typeface="French Script MT" panose="03020402040607040605" pitchFamily="66" charset="0"/>
              </a:rPr>
              <a:t>Smal</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9753278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579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1896 – 24 ans</a:t>
            </a:r>
          </a:p>
          <a:p>
            <a:pPr algn="ctr"/>
            <a:r>
              <a:rPr lang="fr-BE" dirty="0" smtClean="0"/>
              <a:t>Décédé le 8 </a:t>
            </a:r>
            <a:r>
              <a:rPr lang="fr-BE" dirty="0"/>
              <a:t>janvier </a:t>
            </a:r>
            <a:r>
              <a:rPr lang="fr-BE" dirty="0" smtClean="0"/>
              <a:t>1920</a:t>
            </a:r>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59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836776" y="793185"/>
            <a:ext cx="3163995" cy="1200329"/>
          </a:xfrm>
          <a:prstGeom prst="rect">
            <a:avLst/>
          </a:prstGeom>
          <a:noFill/>
        </p:spPr>
        <p:txBody>
          <a:bodyPr wrap="square" rtlCol="0">
            <a:spAutoFit/>
          </a:bodyPr>
          <a:lstStyle/>
          <a:p>
            <a:r>
              <a:rPr lang="fr-BE" sz="7200" dirty="0" smtClean="0">
                <a:latin typeface="French Script MT" panose="03020402040607040605" pitchFamily="66" charset="0"/>
              </a:rPr>
              <a:t>Paul </a:t>
            </a:r>
            <a:r>
              <a:rPr lang="fr-BE" sz="7200" dirty="0" err="1" smtClean="0">
                <a:latin typeface="French Script MT" panose="03020402040607040605" pitchFamily="66" charset="0"/>
              </a:rPr>
              <a:t>Snels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107898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58</a:t>
            </a:fld>
            <a:endParaRPr lang="fr-BE" dirty="0"/>
          </a:p>
        </p:txBody>
      </p:sp>
      <p:sp>
        <p:nvSpPr>
          <p:cNvPr id="5" name="ZoneTexte 4"/>
          <p:cNvSpPr txBox="1"/>
          <p:nvPr/>
        </p:nvSpPr>
        <p:spPr>
          <a:xfrm>
            <a:off x="1114438" y="779526"/>
            <a:ext cx="3936845" cy="1200329"/>
          </a:xfrm>
          <a:prstGeom prst="rect">
            <a:avLst/>
          </a:prstGeom>
          <a:noFill/>
        </p:spPr>
        <p:txBody>
          <a:bodyPr wrap="square" rtlCol="0">
            <a:spAutoFit/>
          </a:bodyPr>
          <a:lstStyle/>
          <a:p>
            <a:r>
              <a:rPr lang="fr-BE" sz="7200" dirty="0" smtClean="0">
                <a:latin typeface="French Script MT" panose="03020402040607040605" pitchFamily="66" charset="0"/>
              </a:rPr>
              <a:t>Jean </a:t>
            </a:r>
            <a:r>
              <a:rPr lang="fr-BE" sz="7200" dirty="0" err="1" smtClean="0">
                <a:latin typeface="French Script MT" panose="03020402040607040605" pitchFamily="66" charset="0"/>
              </a:rPr>
              <a:t>Stroeder</a:t>
            </a:r>
            <a:endParaRPr lang="fr-BE" sz="7200" dirty="0">
              <a:latin typeface="French Script MT" panose="03020402040607040605" pitchFamily="66" charset="0"/>
            </a:endParaRPr>
          </a:p>
        </p:txBody>
      </p:sp>
      <p:sp>
        <p:nvSpPr>
          <p:cNvPr id="6" name="ZoneTexte 5"/>
          <p:cNvSpPr txBox="1"/>
          <p:nvPr/>
        </p:nvSpPr>
        <p:spPr>
          <a:xfrm>
            <a:off x="1366743" y="2250033"/>
            <a:ext cx="3432238" cy="2031325"/>
          </a:xfrm>
          <a:prstGeom prst="rect">
            <a:avLst/>
          </a:prstGeom>
          <a:noFill/>
        </p:spPr>
        <p:txBody>
          <a:bodyPr wrap="square" rtlCol="0">
            <a:spAutoFit/>
          </a:bodyPr>
          <a:lstStyle/>
          <a:p>
            <a:pPr algn="ctr"/>
            <a:r>
              <a:rPr lang="fr-BE" dirty="0" smtClean="0"/>
              <a:t>Né le ? – 69 ans</a:t>
            </a:r>
          </a:p>
          <a:p>
            <a:pPr algn="ctr"/>
            <a:r>
              <a:rPr lang="fr-BE" dirty="0" smtClean="0"/>
              <a:t>Décédé le ?</a:t>
            </a:r>
          </a:p>
          <a:p>
            <a:pPr algn="ctr"/>
            <a:r>
              <a:rPr lang="fr-BE" dirty="0" smtClean="0"/>
              <a:t>Inhumé le 8 juin 1948</a:t>
            </a:r>
          </a:p>
          <a:p>
            <a:pPr algn="ctr"/>
            <a:r>
              <a:rPr lang="fr-BE" dirty="0" smtClean="0"/>
              <a:t>Divorcé de Madame </a:t>
            </a:r>
            <a:r>
              <a:rPr lang="fr-BE" dirty="0" err="1" smtClean="0"/>
              <a:t>Kreusch</a:t>
            </a:r>
            <a:endParaRPr lang="fr-BE" dirty="0" smtClean="0"/>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a:t>
            </a:r>
          </a:p>
          <a:p>
            <a:pPr algn="ctr"/>
            <a:r>
              <a:rPr lang="fr-BE" dirty="0" smtClean="0"/>
              <a:t>Tombe 49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081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694475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580</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smtClean="0"/>
              <a:t>Né le 8 avril 1900 – 19 ans</a:t>
            </a:r>
          </a:p>
          <a:p>
            <a:pPr algn="ctr"/>
            <a:r>
              <a:rPr lang="fr-BE" dirty="0" smtClean="0"/>
              <a:t>Décédé le 11 </a:t>
            </a:r>
            <a:r>
              <a:rPr lang="fr-BE" dirty="0"/>
              <a:t>novembre 1919</a:t>
            </a:r>
            <a:endParaRPr lang="fr-BE" dirty="0" smtClean="0"/>
          </a:p>
          <a:p>
            <a:pPr algn="ctr"/>
            <a:r>
              <a:rPr lang="fr-BE" dirty="0" smtClean="0"/>
              <a:t>Inhumé le</a:t>
            </a:r>
            <a:endParaRPr lang="fr-BE" dirty="0"/>
          </a:p>
          <a:p>
            <a:pPr algn="ctr"/>
            <a:r>
              <a:rPr lang="fr-BE" dirty="0" smtClean="0"/>
              <a:t>Epoux de ?</a:t>
            </a:r>
          </a:p>
          <a:p>
            <a:pPr algn="ctr"/>
            <a:endParaRPr lang="fr-BE" dirty="0"/>
          </a:p>
          <a:p>
            <a:pPr algn="ctr"/>
            <a:r>
              <a:rPr lang="fr-BE" dirty="0" smtClean="0"/>
              <a:t>Régiment: 14</a:t>
            </a:r>
            <a:r>
              <a:rPr lang="fr-BE" baseline="30000" dirty="0" smtClean="0"/>
              <a:t>e</a:t>
            </a:r>
            <a:r>
              <a:rPr lang="fr-BE" dirty="0" smtClean="0"/>
              <a:t> de Ligne</a:t>
            </a:r>
          </a:p>
          <a:p>
            <a:pPr algn="ctr"/>
            <a:r>
              <a:rPr lang="fr-BE" dirty="0" smtClean="0"/>
              <a:t>Détaché à la Gendarmerie</a:t>
            </a:r>
          </a:p>
          <a:p>
            <a:pPr algn="ctr"/>
            <a:r>
              <a:rPr lang="fr-BE" dirty="0" smtClean="0"/>
              <a:t>Statut: Soldat, Volontaire de carrière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54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17853" y="779526"/>
            <a:ext cx="4601842" cy="1200329"/>
          </a:xfrm>
          <a:prstGeom prst="rect">
            <a:avLst/>
          </a:prstGeom>
          <a:noFill/>
        </p:spPr>
        <p:txBody>
          <a:bodyPr wrap="square" rtlCol="0">
            <a:spAutoFit/>
          </a:bodyPr>
          <a:lstStyle/>
          <a:p>
            <a:r>
              <a:rPr lang="fr-BE" sz="7200" dirty="0" smtClean="0">
                <a:latin typeface="French Script MT" panose="03020402040607040605" pitchFamily="66" charset="0"/>
              </a:rPr>
              <a:t>Joseph </a:t>
            </a:r>
            <a:r>
              <a:rPr lang="fr-BE" sz="7200" dirty="0" err="1" smtClean="0">
                <a:latin typeface="French Script MT" panose="03020402040607040605" pitchFamily="66" charset="0"/>
              </a:rPr>
              <a:t>Steukers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532139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581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25 décembre 1893 – 25 ans</a:t>
            </a:r>
          </a:p>
          <a:p>
            <a:pPr algn="ctr"/>
            <a:r>
              <a:rPr lang="fr-BE" dirty="0" smtClean="0"/>
              <a:t>Décédé le 29 </a:t>
            </a:r>
            <a:r>
              <a:rPr lang="fr-BE" dirty="0"/>
              <a:t>avril 1919</a:t>
            </a:r>
            <a:endParaRPr lang="fr-BE" dirty="0" smtClean="0"/>
          </a:p>
          <a:p>
            <a:pPr algn="ctr"/>
            <a:r>
              <a:rPr lang="fr-BE" dirty="0" smtClean="0"/>
              <a:t>Inhumé le</a:t>
            </a:r>
            <a:endParaRPr lang="fr-BE" dirty="0"/>
          </a:p>
          <a:p>
            <a:pPr algn="ctr"/>
            <a:r>
              <a:rPr lang="fr-BE" dirty="0" smtClean="0"/>
              <a:t>Epoux de ?</a:t>
            </a:r>
          </a:p>
          <a:p>
            <a:pPr algn="ctr"/>
            <a:endParaRPr lang="fr-BE" dirty="0"/>
          </a:p>
          <a:p>
            <a:pPr algn="ctr"/>
            <a:r>
              <a:rPr lang="fr-BE" dirty="0" smtClean="0"/>
              <a:t>Régiment: 10</a:t>
            </a:r>
            <a:r>
              <a:rPr lang="fr-BE" baseline="30000" dirty="0" smtClean="0"/>
              <a:t>e</a:t>
            </a:r>
            <a:r>
              <a:rPr lang="fr-BE" dirty="0" smtClean="0"/>
              <a:t> de Ligne, 1Bn, 4Cie</a:t>
            </a:r>
          </a:p>
          <a:p>
            <a:pPr algn="ctr"/>
            <a:r>
              <a:rPr lang="fr-BE" dirty="0" smtClean="0"/>
              <a:t>Statut: Caporal – Mat 59813</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43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28283" y="793185"/>
            <a:ext cx="4980981" cy="1200329"/>
          </a:xfrm>
          <a:prstGeom prst="rect">
            <a:avLst/>
          </a:prstGeom>
          <a:noFill/>
        </p:spPr>
        <p:txBody>
          <a:bodyPr wrap="square" rtlCol="0">
            <a:spAutoFit/>
          </a:bodyPr>
          <a:lstStyle/>
          <a:p>
            <a:r>
              <a:rPr lang="fr-BE" sz="7200" dirty="0" smtClean="0">
                <a:latin typeface="French Script MT" panose="03020402040607040605" pitchFamily="66" charset="0"/>
              </a:rPr>
              <a:t>Alphonse </a:t>
            </a:r>
            <a:r>
              <a:rPr lang="fr-BE" sz="7200" dirty="0" err="1" smtClean="0">
                <a:latin typeface="French Script MT" panose="03020402040607040605" pitchFamily="66" charset="0"/>
              </a:rPr>
              <a:t>Switsers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0264099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582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25 décembre 1897 – 21 ans</a:t>
            </a:r>
          </a:p>
          <a:p>
            <a:pPr algn="ctr"/>
            <a:r>
              <a:rPr lang="fr-BE" dirty="0" smtClean="0"/>
              <a:t>Décédé le 10 avril 1919</a:t>
            </a:r>
          </a:p>
          <a:p>
            <a:pPr algn="ctr"/>
            <a:r>
              <a:rPr lang="fr-BE" dirty="0" smtClean="0"/>
              <a:t>Inhumé le ?</a:t>
            </a:r>
            <a:endParaRPr lang="fr-BE" dirty="0"/>
          </a:p>
          <a:p>
            <a:pPr algn="ctr"/>
            <a:r>
              <a:rPr lang="fr-BE" dirty="0" smtClean="0"/>
              <a:t>Epoux de ?</a:t>
            </a:r>
          </a:p>
          <a:p>
            <a:pPr algn="ctr"/>
            <a:endParaRPr lang="fr-BE" dirty="0"/>
          </a:p>
          <a:p>
            <a:pPr algn="ctr"/>
            <a:r>
              <a:rPr lang="fr-BE" dirty="0" smtClean="0"/>
              <a:t>Régiment: 4</a:t>
            </a:r>
            <a:r>
              <a:rPr lang="fr-BE" baseline="30000" dirty="0" smtClean="0"/>
              <a:t>e</a:t>
            </a:r>
            <a:r>
              <a:rPr lang="fr-BE" dirty="0" smtClean="0"/>
              <a:t> de Ligne</a:t>
            </a:r>
          </a:p>
          <a:p>
            <a:pPr algn="ctr"/>
            <a:r>
              <a:rPr lang="fr-BE" dirty="0" smtClean="0"/>
              <a:t>Statut: Caporal C.T.A.M.</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Honneu1r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350689" y="775281"/>
            <a:ext cx="6365797" cy="1200329"/>
          </a:xfrm>
          <a:prstGeom prst="rect">
            <a:avLst/>
          </a:prstGeom>
          <a:noFill/>
        </p:spPr>
        <p:txBody>
          <a:bodyPr wrap="square" rtlCol="0">
            <a:spAutoFit/>
          </a:bodyPr>
          <a:lstStyle/>
          <a:p>
            <a:r>
              <a:rPr lang="fr-BE" sz="7200" dirty="0" smtClean="0">
                <a:latin typeface="French Script MT" panose="03020402040607040605" pitchFamily="66" charset="0"/>
              </a:rPr>
              <a:t>Cyrille Van </a:t>
            </a:r>
            <a:r>
              <a:rPr lang="fr-BE" sz="7200" dirty="0" err="1" smtClean="0">
                <a:latin typeface="French Script MT" panose="03020402040607040605" pitchFamily="66" charset="0"/>
              </a:rPr>
              <a:t>Bastelaere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452776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583</a:t>
            </a:fld>
            <a:endParaRPr lang="fr-BE" dirty="0"/>
          </a:p>
        </p:txBody>
      </p:sp>
      <p:sp>
        <p:nvSpPr>
          <p:cNvPr id="6" name="ZoneTexte 5"/>
          <p:cNvSpPr txBox="1"/>
          <p:nvPr/>
        </p:nvSpPr>
        <p:spPr>
          <a:xfrm>
            <a:off x="1839350" y="2200433"/>
            <a:ext cx="3798303" cy="2031325"/>
          </a:xfrm>
          <a:prstGeom prst="rect">
            <a:avLst/>
          </a:prstGeom>
          <a:noFill/>
        </p:spPr>
        <p:txBody>
          <a:bodyPr wrap="square" rtlCol="0">
            <a:spAutoFit/>
          </a:bodyPr>
          <a:lstStyle/>
          <a:p>
            <a:pPr algn="ctr"/>
            <a:r>
              <a:rPr lang="fr-BE" dirty="0" smtClean="0"/>
              <a:t>Né le 2 mars 1895 – 24 ans</a:t>
            </a:r>
          </a:p>
          <a:p>
            <a:pPr algn="ctr"/>
            <a:r>
              <a:rPr lang="fr-BE" dirty="0" smtClean="0"/>
              <a:t>Décédé le 3 </a:t>
            </a:r>
            <a:r>
              <a:rPr lang="fr-BE" dirty="0"/>
              <a:t>mars 1919</a:t>
            </a:r>
            <a:endParaRPr lang="fr-BE" dirty="0" smtClean="0"/>
          </a:p>
          <a:p>
            <a:pPr algn="ctr"/>
            <a:r>
              <a:rPr lang="fr-BE" dirty="0" smtClean="0"/>
              <a:t>Inhumé le</a:t>
            </a:r>
            <a:endParaRPr lang="fr-BE" dirty="0"/>
          </a:p>
          <a:p>
            <a:pPr algn="ctr"/>
            <a:r>
              <a:rPr lang="fr-BE" dirty="0" smtClean="0"/>
              <a:t>Epoux de ?</a:t>
            </a:r>
          </a:p>
          <a:p>
            <a:pPr algn="ctr"/>
            <a:endParaRPr lang="fr-BE" dirty="0"/>
          </a:p>
          <a:p>
            <a:pPr algn="ctr"/>
            <a:r>
              <a:rPr lang="fr-BE" dirty="0" smtClean="0"/>
              <a:t>Régiment: Génie 4DA</a:t>
            </a:r>
            <a:endParaRPr lang="fr-BE" dirty="0"/>
          </a:p>
          <a:p>
            <a:pPr algn="ctr"/>
            <a:r>
              <a:rPr lang="fr-BE" dirty="0" smtClean="0"/>
              <a:t>Statut: Soldat,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3755"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78949" y="779526"/>
            <a:ext cx="7119106" cy="1200329"/>
          </a:xfrm>
          <a:prstGeom prst="rect">
            <a:avLst/>
          </a:prstGeom>
          <a:noFill/>
        </p:spPr>
        <p:txBody>
          <a:bodyPr wrap="square" rtlCol="0">
            <a:spAutoFit/>
          </a:bodyPr>
          <a:lstStyle/>
          <a:p>
            <a:r>
              <a:rPr lang="fr-BE" sz="7200" dirty="0" smtClean="0">
                <a:latin typeface="French Script MT" panose="03020402040607040605" pitchFamily="66" charset="0"/>
              </a:rPr>
              <a:t>Charles Van De </a:t>
            </a:r>
            <a:r>
              <a:rPr lang="fr-BE" sz="7200" dirty="0" err="1" smtClean="0">
                <a:latin typeface="French Script MT" panose="03020402040607040605" pitchFamily="66" charset="0"/>
              </a:rPr>
              <a:t>Winckel</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406884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584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 7 août 1914</a:t>
            </a:r>
          </a:p>
          <a:p>
            <a:pPr algn="ctr"/>
            <a:r>
              <a:rPr lang="fr-BE" dirty="0" smtClean="0"/>
              <a:t>Inhumé le ?</a:t>
            </a:r>
            <a:endParaRPr lang="fr-BE" dirty="0"/>
          </a:p>
          <a:p>
            <a:pPr algn="ctr"/>
            <a:r>
              <a:rPr lang="fr-BE" dirty="0" smtClean="0"/>
              <a:t>Epoux de ?</a:t>
            </a:r>
          </a:p>
          <a:p>
            <a:pPr algn="ctr"/>
            <a:endParaRPr lang="fr-BE" dirty="0"/>
          </a:p>
          <a:p>
            <a:pPr algn="ctr"/>
            <a:r>
              <a:rPr lang="fr-BE" dirty="0" smtClean="0"/>
              <a:t>Régiment: 12</a:t>
            </a:r>
            <a:r>
              <a:rPr lang="fr-BE" baseline="30000" dirty="0" smtClean="0"/>
              <a:t>e</a:t>
            </a:r>
            <a:r>
              <a:rPr lang="fr-BE" dirty="0" smtClean="0"/>
              <a:t> de Ligne</a:t>
            </a:r>
          </a:p>
          <a:p>
            <a:pPr algn="ctr"/>
            <a:r>
              <a:rPr lang="fr-BE" dirty="0" smtClean="0"/>
              <a:t>Statut: Soldat Mat 55441</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84416" y="779526"/>
            <a:ext cx="4068716" cy="1200329"/>
          </a:xfrm>
          <a:prstGeom prst="rect">
            <a:avLst/>
          </a:prstGeom>
          <a:noFill/>
        </p:spPr>
        <p:txBody>
          <a:bodyPr wrap="square" rtlCol="0">
            <a:spAutoFit/>
          </a:bodyPr>
          <a:lstStyle/>
          <a:p>
            <a:r>
              <a:rPr lang="fr-BE" sz="7200" dirty="0" smtClean="0">
                <a:latin typeface="French Script MT" panose="03020402040607040605" pitchFamily="66" charset="0"/>
              </a:rPr>
              <a:t>? </a:t>
            </a:r>
            <a:r>
              <a:rPr lang="fr-BE" sz="7200" dirty="0" err="1" smtClean="0">
                <a:latin typeface="French Script MT" panose="03020402040607040605" pitchFamily="66" charset="0"/>
              </a:rPr>
              <a:t>Vandenberg</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43774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585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1889 – 30 ans</a:t>
            </a:r>
          </a:p>
          <a:p>
            <a:pPr algn="ctr"/>
            <a:r>
              <a:rPr lang="fr-BE" dirty="0" smtClean="0"/>
              <a:t>Décédé le 3 </a:t>
            </a:r>
            <a:r>
              <a:rPr lang="fr-BE" dirty="0"/>
              <a:t>février </a:t>
            </a:r>
            <a:r>
              <a:rPr lang="fr-BE" dirty="0" smtClean="0"/>
              <a:t>1919</a:t>
            </a:r>
          </a:p>
          <a:p>
            <a:pPr algn="ctr"/>
            <a:r>
              <a:rPr lang="fr-BE" dirty="0" smtClean="0"/>
              <a:t>Inhumé le</a:t>
            </a:r>
          </a:p>
          <a:p>
            <a:pPr algn="ctr"/>
            <a:r>
              <a:rPr lang="fr-BE" dirty="0" smtClean="0"/>
              <a:t>Epoux de ?</a:t>
            </a:r>
          </a:p>
          <a:p>
            <a:pPr algn="ctr"/>
            <a:endParaRPr lang="fr-BE" dirty="0"/>
          </a:p>
          <a:p>
            <a:pPr algn="ctr"/>
            <a:r>
              <a:rPr lang="fr-BE" dirty="0" smtClean="0"/>
              <a:t>Régiment: 1</a:t>
            </a:r>
            <a:r>
              <a:rPr lang="fr-BE" baseline="30000" dirty="0" smtClean="0"/>
              <a:t>er</a:t>
            </a:r>
            <a:r>
              <a:rPr lang="fr-BE" dirty="0" smtClean="0"/>
              <a:t> Chasseur à Pied</a:t>
            </a:r>
          </a:p>
          <a:p>
            <a:pPr algn="ctr"/>
            <a:r>
              <a:rPr lang="fr-BE" dirty="0" smtClean="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28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256716" y="779526"/>
            <a:ext cx="6324115" cy="1200329"/>
          </a:xfrm>
          <a:prstGeom prst="rect">
            <a:avLst/>
          </a:prstGeom>
          <a:noFill/>
        </p:spPr>
        <p:txBody>
          <a:bodyPr wrap="square" rtlCol="0">
            <a:spAutoFit/>
          </a:bodyPr>
          <a:lstStyle/>
          <a:p>
            <a:r>
              <a:rPr lang="fr-BE" sz="7200" dirty="0" smtClean="0">
                <a:latin typeface="French Script MT" panose="03020402040607040605" pitchFamily="66" charset="0"/>
              </a:rPr>
              <a:t>Guillaume </a:t>
            </a:r>
            <a:r>
              <a:rPr lang="fr-BE" sz="7200" dirty="0" err="1" smtClean="0">
                <a:latin typeface="French Script MT" panose="03020402040607040605" pitchFamily="66" charset="0"/>
              </a:rPr>
              <a:t>Vanderhenst</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3083367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586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30 août 1886 – 32 ans</a:t>
            </a:r>
          </a:p>
          <a:p>
            <a:pPr algn="ctr"/>
            <a:r>
              <a:rPr lang="fr-BE" dirty="0" smtClean="0"/>
              <a:t>Décédé le 3 </a:t>
            </a:r>
            <a:r>
              <a:rPr lang="fr-BE" dirty="0"/>
              <a:t>janvier 1919</a:t>
            </a:r>
          </a:p>
          <a:p>
            <a:pPr algn="ctr"/>
            <a:r>
              <a:rPr lang="fr-BE" dirty="0" smtClean="0"/>
              <a:t>Inhumé le </a:t>
            </a:r>
          </a:p>
          <a:p>
            <a:pPr algn="ctr"/>
            <a:r>
              <a:rPr lang="fr-BE" dirty="0" smtClean="0"/>
              <a:t>Epoux de ?</a:t>
            </a:r>
          </a:p>
          <a:p>
            <a:pPr algn="ctr"/>
            <a:endParaRPr lang="fr-BE" dirty="0"/>
          </a:p>
          <a:p>
            <a:pPr algn="ctr"/>
            <a:r>
              <a:rPr lang="fr-BE" dirty="0" smtClean="0"/>
              <a:t>Régiment: 1</a:t>
            </a:r>
            <a:r>
              <a:rPr lang="fr-BE" baseline="30000" dirty="0" smtClean="0"/>
              <a:t>er</a:t>
            </a:r>
            <a:r>
              <a:rPr lang="fr-BE" dirty="0" smtClean="0"/>
              <a:t> Chasseurs à Pied </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32600" y="775281"/>
            <a:ext cx="4972348" cy="1200329"/>
          </a:xfrm>
          <a:prstGeom prst="rect">
            <a:avLst/>
          </a:prstGeom>
          <a:noFill/>
        </p:spPr>
        <p:txBody>
          <a:bodyPr wrap="square" rtlCol="0">
            <a:spAutoFit/>
          </a:bodyPr>
          <a:lstStyle/>
          <a:p>
            <a:r>
              <a:rPr lang="fr-BE" sz="7200" dirty="0" smtClean="0">
                <a:latin typeface="French Script MT" panose="03020402040607040605" pitchFamily="66" charset="0"/>
              </a:rPr>
              <a:t>Léon Van Herpe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92659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587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3 novembre 1896 – 22 ans</a:t>
            </a:r>
          </a:p>
          <a:p>
            <a:pPr algn="ctr"/>
            <a:r>
              <a:rPr lang="fr-BE" dirty="0" smtClean="0"/>
              <a:t>Décédé le </a:t>
            </a:r>
            <a:r>
              <a:rPr lang="fr-BE" dirty="0"/>
              <a:t>31 mars 1919</a:t>
            </a:r>
            <a:endParaRPr lang="fr-BE" dirty="0" smtClean="0"/>
          </a:p>
          <a:p>
            <a:pPr algn="ctr"/>
            <a:r>
              <a:rPr lang="fr-BE" dirty="0" smtClean="0"/>
              <a:t>Inhumé le</a:t>
            </a:r>
            <a:endParaRPr lang="fr-BE" dirty="0"/>
          </a:p>
          <a:p>
            <a:pPr algn="ctr"/>
            <a:r>
              <a:rPr lang="fr-BE" dirty="0" smtClean="0"/>
              <a:t>Epoux de ?</a:t>
            </a:r>
          </a:p>
          <a:p>
            <a:pPr algn="ctr"/>
            <a:endParaRPr lang="fr-BE" dirty="0"/>
          </a:p>
          <a:p>
            <a:pPr algn="ctr"/>
            <a:r>
              <a:rPr lang="fr-BE" dirty="0" smtClean="0"/>
              <a:t>Régiment: 20</a:t>
            </a:r>
            <a:r>
              <a:rPr lang="fr-BE" baseline="30000" dirty="0" smtClean="0"/>
              <a:t>e</a:t>
            </a:r>
            <a:r>
              <a:rPr lang="fr-BE" dirty="0" smtClean="0"/>
              <a:t> de Ligne, 2Bn, 7Cie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39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10074" y="775281"/>
            <a:ext cx="4617400" cy="1200329"/>
          </a:xfrm>
          <a:prstGeom prst="rect">
            <a:avLst/>
          </a:prstGeom>
          <a:noFill/>
        </p:spPr>
        <p:txBody>
          <a:bodyPr wrap="square" rtlCol="0">
            <a:spAutoFit/>
          </a:bodyPr>
          <a:lstStyle/>
          <a:p>
            <a:r>
              <a:rPr lang="fr-BE" sz="7200" dirty="0" smtClean="0">
                <a:latin typeface="French Script MT" panose="03020402040607040605" pitchFamily="66" charset="0"/>
              </a:rPr>
              <a:t>Léon </a:t>
            </a:r>
            <a:r>
              <a:rPr lang="fr-BE" sz="7200" dirty="0" err="1" smtClean="0">
                <a:latin typeface="French Script MT" panose="03020402040607040605" pitchFamily="66" charset="0"/>
              </a:rPr>
              <a:t>Vercruysse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750251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588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1894 – 39 ans</a:t>
            </a:r>
          </a:p>
          <a:p>
            <a:pPr algn="ctr"/>
            <a:r>
              <a:rPr lang="fr-BE" dirty="0" smtClean="0"/>
              <a:t>Décédé le </a:t>
            </a:r>
            <a:r>
              <a:rPr lang="fr-BE" dirty="0"/>
              <a:t>10 mai </a:t>
            </a:r>
            <a:r>
              <a:rPr lang="fr-BE" dirty="0" smtClean="0"/>
              <a:t>1933</a:t>
            </a:r>
          </a:p>
          <a:p>
            <a:pPr algn="ctr"/>
            <a:r>
              <a:rPr lang="fr-BE" dirty="0" smtClean="0"/>
              <a:t>Inhumé le </a:t>
            </a:r>
          </a:p>
          <a:p>
            <a:pPr algn="ctr"/>
            <a:r>
              <a:rPr lang="fr-BE" dirty="0" smtClean="0"/>
              <a:t>Epoux de Madame </a:t>
            </a:r>
            <a:r>
              <a:rPr lang="fr-BE" dirty="0" err="1" smtClean="0"/>
              <a:t>Reinartz</a:t>
            </a:r>
            <a:endParaRPr lang="fr-BE" dirty="0" smtClean="0"/>
          </a:p>
          <a:p>
            <a:pPr algn="ctr"/>
            <a:endParaRPr lang="fr-BE" dirty="0"/>
          </a:p>
          <a:p>
            <a:pPr algn="ctr"/>
            <a:r>
              <a:rPr lang="fr-BE" dirty="0" smtClean="0"/>
              <a:t>Régiment: 5</a:t>
            </a:r>
            <a:r>
              <a:rPr lang="fr-BE" baseline="30000" dirty="0" smtClean="0"/>
              <a:t>e</a:t>
            </a:r>
            <a:r>
              <a:rPr lang="fr-BE" dirty="0" smtClean="0"/>
              <a:t> de Ligne</a:t>
            </a:r>
          </a:p>
          <a:p>
            <a:pPr algn="ctr"/>
            <a:r>
              <a:rPr lang="fr-BE" dirty="0" smtClean="0"/>
              <a:t>Statut: Capitaine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71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03267" y="779526"/>
            <a:ext cx="5031014" cy="1200329"/>
          </a:xfrm>
          <a:prstGeom prst="rect">
            <a:avLst/>
          </a:prstGeom>
          <a:noFill/>
        </p:spPr>
        <p:txBody>
          <a:bodyPr wrap="square" rtlCol="0">
            <a:spAutoFit/>
          </a:bodyPr>
          <a:lstStyle/>
          <a:p>
            <a:r>
              <a:rPr lang="fr-BE" sz="7200" dirty="0" smtClean="0">
                <a:latin typeface="French Script MT" panose="03020402040607040605" pitchFamily="66" charset="0"/>
              </a:rPr>
              <a:t>Henri </a:t>
            </a:r>
            <a:r>
              <a:rPr lang="fr-BE" sz="7200" dirty="0" err="1" smtClean="0">
                <a:latin typeface="French Script MT" panose="03020402040607040605" pitchFamily="66" charset="0"/>
              </a:rPr>
              <a:t>Verpoorten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024292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589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7 novembre 1882 – 37 ans</a:t>
            </a:r>
          </a:p>
          <a:p>
            <a:pPr algn="ctr"/>
            <a:r>
              <a:rPr lang="fr-BE" dirty="0" smtClean="0"/>
              <a:t>Décédé le </a:t>
            </a:r>
            <a:r>
              <a:rPr lang="fr-BE" dirty="0"/>
              <a:t>14 décembre 1919</a:t>
            </a:r>
            <a:endParaRPr lang="fr-BE" dirty="0" smtClean="0"/>
          </a:p>
          <a:p>
            <a:pPr algn="ctr"/>
            <a:r>
              <a:rPr lang="fr-BE" dirty="0" smtClean="0"/>
              <a:t>Inhumé le</a:t>
            </a:r>
            <a:endParaRPr lang="fr-BE" dirty="0"/>
          </a:p>
          <a:p>
            <a:pPr algn="ctr"/>
            <a:r>
              <a:rPr lang="fr-BE" dirty="0" smtClean="0"/>
              <a:t>Epoux de ?</a:t>
            </a:r>
          </a:p>
          <a:p>
            <a:pPr algn="ctr"/>
            <a:endParaRPr lang="fr-BE" dirty="0"/>
          </a:p>
          <a:p>
            <a:pPr algn="ctr"/>
            <a:r>
              <a:rPr lang="fr-BE" dirty="0" smtClean="0"/>
              <a:t>Régiment: 11</a:t>
            </a:r>
            <a:r>
              <a:rPr lang="fr-BE" baseline="30000" dirty="0" smtClean="0"/>
              <a:t>e</a:t>
            </a:r>
            <a:r>
              <a:rPr lang="fr-BE" dirty="0" smtClean="0"/>
              <a:t> de Ligne</a:t>
            </a:r>
          </a:p>
          <a:p>
            <a:pPr algn="ctr"/>
            <a:r>
              <a:rPr lang="fr-BE" dirty="0" smtClean="0"/>
              <a:t>Statut: Sergent-Major</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58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44719" y="779526"/>
            <a:ext cx="4348110" cy="1200329"/>
          </a:xfrm>
          <a:prstGeom prst="rect">
            <a:avLst/>
          </a:prstGeom>
          <a:noFill/>
        </p:spPr>
        <p:txBody>
          <a:bodyPr wrap="square" rtlCol="0">
            <a:spAutoFit/>
          </a:bodyPr>
          <a:lstStyle/>
          <a:p>
            <a:r>
              <a:rPr lang="fr-BE" sz="7200" dirty="0" smtClean="0">
                <a:latin typeface="French Script MT" panose="03020402040607040605" pitchFamily="66" charset="0"/>
              </a:rPr>
              <a:t>Henri </a:t>
            </a:r>
            <a:r>
              <a:rPr lang="fr-BE" sz="7200" dirty="0" err="1" smtClean="0">
                <a:latin typeface="French Script MT" panose="03020402040607040605" pitchFamily="66" charset="0"/>
              </a:rPr>
              <a:t>Walbers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3742608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59</a:t>
            </a:fld>
            <a:endParaRPr lang="fr-BE" dirty="0"/>
          </a:p>
        </p:txBody>
      </p:sp>
      <p:sp>
        <p:nvSpPr>
          <p:cNvPr id="5" name="ZoneTexte 4"/>
          <p:cNvSpPr txBox="1"/>
          <p:nvPr/>
        </p:nvSpPr>
        <p:spPr>
          <a:xfrm>
            <a:off x="1694357" y="779526"/>
            <a:ext cx="3057043" cy="1200329"/>
          </a:xfrm>
          <a:prstGeom prst="rect">
            <a:avLst/>
          </a:prstGeom>
          <a:noFill/>
        </p:spPr>
        <p:txBody>
          <a:bodyPr wrap="square" rtlCol="0">
            <a:spAutoFit/>
          </a:bodyPr>
          <a:lstStyle/>
          <a:p>
            <a:r>
              <a:rPr lang="fr-BE" sz="7200" dirty="0" smtClean="0">
                <a:latin typeface="French Script MT" panose="03020402040607040605" pitchFamily="66" charset="0"/>
              </a:rPr>
              <a:t>Jean </a:t>
            </a:r>
            <a:r>
              <a:rPr lang="fr-BE" sz="7200" dirty="0" err="1" smtClean="0">
                <a:latin typeface="French Script MT" panose="03020402040607040605" pitchFamily="66" charset="0"/>
              </a:rPr>
              <a:t>Thys</a:t>
            </a:r>
            <a:endParaRPr lang="fr-BE" sz="7200" dirty="0">
              <a:latin typeface="French Script MT" panose="03020402040607040605" pitchFamily="66" charset="0"/>
            </a:endParaRPr>
          </a:p>
        </p:txBody>
      </p:sp>
      <p:sp>
        <p:nvSpPr>
          <p:cNvPr id="6" name="ZoneTexte 5"/>
          <p:cNvSpPr txBox="1"/>
          <p:nvPr/>
        </p:nvSpPr>
        <p:spPr>
          <a:xfrm>
            <a:off x="1506761" y="2365967"/>
            <a:ext cx="3432238" cy="2031325"/>
          </a:xfrm>
          <a:prstGeom prst="rect">
            <a:avLst/>
          </a:prstGeom>
          <a:noFill/>
        </p:spPr>
        <p:txBody>
          <a:bodyPr wrap="square" rtlCol="0">
            <a:spAutoFit/>
          </a:bodyPr>
          <a:lstStyle/>
          <a:p>
            <a:pPr algn="ctr"/>
            <a:r>
              <a:rPr lang="fr-BE" dirty="0" smtClean="0"/>
              <a:t>Né le ? – 63 ans</a:t>
            </a:r>
          </a:p>
          <a:p>
            <a:pPr algn="ctr"/>
            <a:r>
              <a:rPr lang="fr-BE" dirty="0" smtClean="0"/>
              <a:t>Décédé le ?</a:t>
            </a:r>
          </a:p>
          <a:p>
            <a:pPr algn="ctr"/>
            <a:r>
              <a:rPr lang="fr-BE" dirty="0" smtClean="0"/>
              <a:t>Inhumé le 3 septembre 1944</a:t>
            </a:r>
          </a:p>
          <a:p>
            <a:pPr algn="ctr"/>
            <a:r>
              <a:rPr lang="fr-BE" dirty="0" smtClean="0"/>
              <a:t>Époux de Madame </a:t>
            </a:r>
            <a:r>
              <a:rPr lang="fr-BE" dirty="0" err="1" smtClean="0"/>
              <a:t>Arens</a:t>
            </a:r>
            <a:endParaRPr lang="fr-BE" dirty="0" smtClean="0"/>
          </a:p>
          <a:p>
            <a:pPr algn="ctr"/>
            <a:endParaRPr lang="fr-BE" dirty="0"/>
          </a:p>
          <a:p>
            <a:pPr algn="ctr"/>
            <a:r>
              <a:rPr lang="fr-BE" dirty="0" smtClean="0"/>
              <a:t>Régiment: Brigadier Artilleur</a:t>
            </a:r>
          </a:p>
          <a:p>
            <a:pPr algn="ctr"/>
            <a:r>
              <a:rPr lang="fr-BE" dirty="0" smtClean="0"/>
              <a:t>Statut: Invalide de Guerre</a:t>
            </a:r>
            <a:endParaRPr lang="fr-BE" dirty="0"/>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a:t>
            </a:r>
          </a:p>
          <a:p>
            <a:pPr algn="ctr"/>
            <a:r>
              <a:rPr lang="fr-BE" dirty="0" smtClean="0"/>
              <a:t>Tombe 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756855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590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17 </a:t>
            </a:r>
            <a:r>
              <a:rPr lang="fr-BE" dirty="0" smtClean="0"/>
              <a:t>septembre</a:t>
            </a:r>
            <a:r>
              <a:rPr lang="fr-BE" dirty="0" smtClean="0"/>
              <a:t> </a:t>
            </a:r>
            <a:r>
              <a:rPr lang="fr-BE" dirty="0" smtClean="0"/>
              <a:t>1896 – </a:t>
            </a:r>
            <a:r>
              <a:rPr lang="fr-BE" dirty="0" smtClean="0"/>
              <a:t>18</a:t>
            </a:r>
            <a:r>
              <a:rPr lang="fr-BE" dirty="0" smtClean="0"/>
              <a:t> </a:t>
            </a:r>
            <a:r>
              <a:rPr lang="fr-BE" dirty="0" smtClean="0"/>
              <a:t>ans</a:t>
            </a:r>
          </a:p>
          <a:p>
            <a:pPr algn="ctr"/>
            <a:r>
              <a:rPr lang="fr-BE" dirty="0" smtClean="0"/>
              <a:t>Décédé le </a:t>
            </a:r>
            <a:r>
              <a:rPr lang="fr-BE" dirty="0"/>
              <a:t>27 </a:t>
            </a:r>
            <a:r>
              <a:rPr lang="fr-BE" dirty="0" smtClean="0"/>
              <a:t>août </a:t>
            </a:r>
            <a:r>
              <a:rPr lang="fr-BE" dirty="0" smtClean="0"/>
              <a:t>1914</a:t>
            </a:r>
            <a:endParaRPr lang="fr-BE" dirty="0" smtClean="0"/>
          </a:p>
          <a:p>
            <a:pPr algn="ctr"/>
            <a:r>
              <a:rPr lang="fr-BE" dirty="0" smtClean="0"/>
              <a:t>Inhumé le 30 août 1919</a:t>
            </a:r>
            <a:endParaRPr lang="fr-BE" dirty="0"/>
          </a:p>
          <a:p>
            <a:pPr algn="ctr"/>
            <a:r>
              <a:rPr lang="fr-BE" dirty="0" smtClean="0"/>
              <a:t>Epoux de ?</a:t>
            </a:r>
          </a:p>
          <a:p>
            <a:pPr algn="ctr"/>
            <a:endParaRPr lang="fr-BE" dirty="0"/>
          </a:p>
          <a:p>
            <a:pPr algn="ctr"/>
            <a:r>
              <a:rPr lang="fr-BE" dirty="0" smtClean="0"/>
              <a:t>Régiment: 15</a:t>
            </a:r>
            <a:r>
              <a:rPr lang="fr-BE" baseline="30000" dirty="0" smtClean="0"/>
              <a:t>e</a:t>
            </a:r>
            <a:r>
              <a:rPr lang="fr-BE" dirty="0" smtClean="0"/>
              <a:t> d’Artillerie, 2Gr, 2Bat</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49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67292" y="779526"/>
            <a:ext cx="5102964" cy="1200329"/>
          </a:xfrm>
          <a:prstGeom prst="rect">
            <a:avLst/>
          </a:prstGeom>
          <a:noFill/>
        </p:spPr>
        <p:txBody>
          <a:bodyPr wrap="square" rtlCol="0">
            <a:spAutoFit/>
          </a:bodyPr>
          <a:lstStyle/>
          <a:p>
            <a:r>
              <a:rPr lang="fr-BE" sz="7200" dirty="0" smtClean="0">
                <a:latin typeface="French Script MT" panose="03020402040607040605" pitchFamily="66" charset="0"/>
              </a:rPr>
              <a:t>Maurice </a:t>
            </a:r>
            <a:r>
              <a:rPr lang="fr-BE" sz="7200" dirty="0" err="1" smtClean="0">
                <a:latin typeface="French Script MT" panose="03020402040607040605" pitchFamily="66" charset="0"/>
              </a:rPr>
              <a:t>Werquin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12457062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591</a:t>
            </a:fld>
            <a:endParaRPr lang="fr-BE" dirty="0"/>
          </a:p>
        </p:txBody>
      </p:sp>
      <p:sp>
        <p:nvSpPr>
          <p:cNvPr id="6" name="ZoneTexte 5"/>
          <p:cNvSpPr txBox="1"/>
          <p:nvPr/>
        </p:nvSpPr>
        <p:spPr>
          <a:xfrm>
            <a:off x="1397285" y="2250032"/>
            <a:ext cx="4042976" cy="2031325"/>
          </a:xfrm>
          <a:prstGeom prst="rect">
            <a:avLst/>
          </a:prstGeom>
          <a:noFill/>
        </p:spPr>
        <p:txBody>
          <a:bodyPr wrap="square" rtlCol="0">
            <a:spAutoFit/>
          </a:bodyPr>
          <a:lstStyle/>
          <a:p>
            <a:pPr algn="ctr"/>
            <a:r>
              <a:rPr lang="fr-BE" dirty="0" smtClean="0"/>
              <a:t>Né le 6 novembre 1856 – 63 ans</a:t>
            </a:r>
          </a:p>
          <a:p>
            <a:pPr algn="ctr"/>
            <a:r>
              <a:rPr lang="fr-BE" dirty="0" smtClean="0"/>
              <a:t>Décédé le 22 </a:t>
            </a:r>
            <a:r>
              <a:rPr lang="fr-BE" dirty="0"/>
              <a:t>juillet </a:t>
            </a:r>
            <a:r>
              <a:rPr lang="fr-BE" dirty="0" smtClean="0"/>
              <a:t>1919</a:t>
            </a:r>
          </a:p>
          <a:p>
            <a:pPr algn="ctr"/>
            <a:r>
              <a:rPr lang="fr-BE" dirty="0" smtClean="0"/>
              <a:t>Inhumé le 25 juillet 1919 </a:t>
            </a:r>
          </a:p>
          <a:p>
            <a:pPr algn="ctr"/>
            <a:r>
              <a:rPr lang="fr-BE" dirty="0" smtClean="0"/>
              <a:t>Epoux de ?</a:t>
            </a:r>
          </a:p>
          <a:p>
            <a:pPr algn="ctr"/>
            <a:endParaRPr lang="fr-BE" dirty="0"/>
          </a:p>
          <a:p>
            <a:pPr algn="ctr"/>
            <a:r>
              <a:rPr lang="fr-BE" dirty="0" smtClean="0"/>
              <a:t>Régiment: Manufacture d’Armes de Liège</a:t>
            </a:r>
          </a:p>
          <a:p>
            <a:pPr algn="ctr"/>
            <a:r>
              <a:rPr lang="fr-BE" dirty="0" smtClean="0"/>
              <a:t>Statut: Adjudant artilleur</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14</a:t>
            </a:r>
          </a:p>
          <a:p>
            <a:pPr algn="ctr"/>
            <a:r>
              <a:rPr lang="fr-BE" dirty="0" smtClean="0"/>
              <a:t>Tombe 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91219" y="809752"/>
            <a:ext cx="4455109" cy="1200329"/>
          </a:xfrm>
          <a:prstGeom prst="rect">
            <a:avLst/>
          </a:prstGeom>
          <a:noFill/>
        </p:spPr>
        <p:txBody>
          <a:bodyPr wrap="square" rtlCol="0">
            <a:spAutoFit/>
          </a:bodyPr>
          <a:lstStyle/>
          <a:p>
            <a:r>
              <a:rPr lang="fr-BE" sz="7200" dirty="0" smtClean="0">
                <a:latin typeface="French Script MT" panose="03020402040607040605" pitchFamily="66" charset="0"/>
              </a:rPr>
              <a:t>Louis </a:t>
            </a:r>
            <a:r>
              <a:rPr lang="fr-BE" sz="7200" dirty="0" err="1" smtClean="0">
                <a:latin typeface="French Script MT" panose="03020402040607040605" pitchFamily="66" charset="0"/>
              </a:rPr>
              <a:t>Wijnants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8455061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592</a:t>
            </a:fld>
            <a:endParaRPr lang="fr-BE" dirty="0"/>
          </a:p>
        </p:txBody>
      </p:sp>
      <p:pic>
        <p:nvPicPr>
          <p:cNvPr id="5" name="Image 4"/>
          <p:cNvPicPr>
            <a:picLocks noChangeAspect="1"/>
          </p:cNvPicPr>
          <p:nvPr/>
        </p:nvPicPr>
        <p:blipFill>
          <a:blip r:embed="rId2"/>
          <a:stretch>
            <a:fillRect/>
          </a:stretch>
        </p:blipFill>
        <p:spPr>
          <a:xfrm rot="-5400000">
            <a:off x="3273831" y="-20243"/>
            <a:ext cx="6271409" cy="7002473"/>
          </a:xfrm>
          <a:prstGeom prst="rect">
            <a:avLst/>
          </a:prstGeom>
        </p:spPr>
      </p:pic>
      <p:sp>
        <p:nvSpPr>
          <p:cNvPr id="6" name="ZoneTexte 5"/>
          <p:cNvSpPr txBox="1"/>
          <p:nvPr/>
        </p:nvSpPr>
        <p:spPr>
          <a:xfrm>
            <a:off x="1345488" y="540944"/>
            <a:ext cx="861774" cy="5880100"/>
          </a:xfrm>
          <a:prstGeom prst="rect">
            <a:avLst/>
          </a:prstGeom>
          <a:noFill/>
        </p:spPr>
        <p:txBody>
          <a:bodyPr vert="vert270" wrap="square" rtlCol="0">
            <a:spAutoFit/>
          </a:bodyPr>
          <a:lstStyle/>
          <a:p>
            <a:pPr algn="ctr"/>
            <a:r>
              <a:rPr lang="fr-BE" sz="4400" dirty="0" smtClean="0">
                <a:latin typeface="Blackadder ITC" panose="04020505051007020D02" pitchFamily="82" charset="0"/>
              </a:rPr>
              <a:t>Parcelle 163 - 15</a:t>
            </a:r>
            <a:endParaRPr lang="fr-BE" sz="4400" dirty="0">
              <a:latin typeface="Blackadder ITC" panose="04020505051007020D02" pitchFamily="82" charset="0"/>
            </a:endParaRPr>
          </a:p>
        </p:txBody>
      </p:sp>
    </p:spTree>
    <p:extLst>
      <p:ext uri="{BB962C8B-B14F-4D97-AF65-F5344CB8AC3E}">
        <p14:creationId xmlns:p14="http://schemas.microsoft.com/office/powerpoint/2010/main" val="25794778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593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1897 – 28 ans</a:t>
            </a:r>
          </a:p>
          <a:p>
            <a:pPr algn="ctr"/>
            <a:r>
              <a:rPr lang="fr-BE" dirty="0" smtClean="0"/>
              <a:t>Décédé le</a:t>
            </a:r>
            <a:r>
              <a:rPr lang="fr-BE" dirty="0"/>
              <a:t> </a:t>
            </a:r>
            <a:r>
              <a:rPr lang="fr-BE" dirty="0" smtClean="0"/>
              <a:t>19 </a:t>
            </a:r>
            <a:r>
              <a:rPr lang="fr-BE" dirty="0"/>
              <a:t>mars </a:t>
            </a:r>
            <a:r>
              <a:rPr lang="fr-BE" dirty="0" smtClean="0"/>
              <a:t>1925</a:t>
            </a:r>
          </a:p>
          <a:p>
            <a:pPr algn="ctr"/>
            <a:r>
              <a:rPr lang="fr-BE" dirty="0" smtClean="0"/>
              <a:t>Inhumé le </a:t>
            </a:r>
          </a:p>
          <a:p>
            <a:pPr algn="ctr"/>
            <a:r>
              <a:rPr lang="fr-BE" dirty="0" smtClean="0"/>
              <a:t>Epoux de ?</a:t>
            </a:r>
          </a:p>
          <a:p>
            <a:pPr algn="ctr"/>
            <a:endParaRPr lang="fr-BE" dirty="0"/>
          </a:p>
          <a:p>
            <a:pPr algn="ctr"/>
            <a:r>
              <a:rPr lang="fr-BE" dirty="0" smtClean="0"/>
              <a:t>Régiment: ?</a:t>
            </a:r>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53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84890" y="701834"/>
            <a:ext cx="3467767" cy="1200329"/>
          </a:xfrm>
          <a:prstGeom prst="rect">
            <a:avLst/>
          </a:prstGeom>
          <a:noFill/>
        </p:spPr>
        <p:txBody>
          <a:bodyPr wrap="square" rtlCol="0">
            <a:spAutoFit/>
          </a:bodyPr>
          <a:lstStyle/>
          <a:p>
            <a:r>
              <a:rPr lang="fr-BE" sz="7200" dirty="0" smtClean="0">
                <a:latin typeface="French Script MT" panose="03020402040607040605" pitchFamily="66" charset="0"/>
              </a:rPr>
              <a:t>Jean Bailly</a:t>
            </a:r>
          </a:p>
        </p:txBody>
      </p:sp>
    </p:spTree>
    <p:extLst>
      <p:ext uri="{BB962C8B-B14F-4D97-AF65-F5344CB8AC3E}">
        <p14:creationId xmlns:p14="http://schemas.microsoft.com/office/powerpoint/2010/main" val="354631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594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1892 – 36 ans</a:t>
            </a:r>
          </a:p>
          <a:p>
            <a:pPr algn="ctr"/>
            <a:r>
              <a:rPr lang="fr-BE" dirty="0" smtClean="0"/>
              <a:t>Décédé le</a:t>
            </a:r>
            <a:r>
              <a:rPr lang="fr-BE" dirty="0"/>
              <a:t> </a:t>
            </a:r>
            <a:r>
              <a:rPr lang="fr-BE" dirty="0" smtClean="0"/>
              <a:t>7 </a:t>
            </a:r>
            <a:r>
              <a:rPr lang="fr-BE" dirty="0"/>
              <a:t>juillet 1928</a:t>
            </a:r>
            <a:endParaRPr lang="fr-BE" dirty="0" smtClean="0"/>
          </a:p>
          <a:p>
            <a:pPr algn="ctr"/>
            <a:r>
              <a:rPr lang="fr-BE" dirty="0" smtClean="0"/>
              <a:t>Inhumé le</a:t>
            </a:r>
          </a:p>
          <a:p>
            <a:pPr algn="ctr"/>
            <a:r>
              <a:rPr lang="fr-BE" dirty="0" smtClean="0"/>
              <a:t>Epoux de ?</a:t>
            </a:r>
          </a:p>
          <a:p>
            <a:pPr algn="ctr"/>
            <a:endParaRPr lang="fr-BE" dirty="0"/>
          </a:p>
          <a:p>
            <a:pPr algn="ctr"/>
            <a:r>
              <a:rPr lang="fr-BE" dirty="0" smtClean="0"/>
              <a:t>Régiment: 12</a:t>
            </a:r>
            <a:r>
              <a:rPr lang="fr-BE" baseline="30000" dirty="0" smtClean="0"/>
              <a:t>e</a:t>
            </a:r>
            <a:r>
              <a:rPr lang="fr-BE" dirty="0" smtClean="0"/>
              <a:t> de Ligne</a:t>
            </a:r>
          </a:p>
          <a:p>
            <a:pPr algn="ctr"/>
            <a:r>
              <a:rPr lang="fr-BE" dirty="0" smtClean="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60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59744" y="779526"/>
            <a:ext cx="4118059" cy="1200329"/>
          </a:xfrm>
          <a:prstGeom prst="rect">
            <a:avLst/>
          </a:prstGeom>
          <a:noFill/>
        </p:spPr>
        <p:txBody>
          <a:bodyPr wrap="square" rtlCol="0">
            <a:spAutoFit/>
          </a:bodyPr>
          <a:lstStyle/>
          <a:p>
            <a:r>
              <a:rPr lang="fr-BE" sz="7200" dirty="0" smtClean="0">
                <a:latin typeface="French Script MT" panose="03020402040607040605" pitchFamily="66" charset="0"/>
              </a:rPr>
              <a:t>Pierre Barbier</a:t>
            </a:r>
          </a:p>
        </p:txBody>
      </p:sp>
    </p:spTree>
    <p:extLst>
      <p:ext uri="{BB962C8B-B14F-4D97-AF65-F5344CB8AC3E}">
        <p14:creationId xmlns:p14="http://schemas.microsoft.com/office/powerpoint/2010/main" val="25134483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595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1892 – </a:t>
            </a:r>
            <a:r>
              <a:rPr lang="fr-BE" dirty="0"/>
              <a:t>4</a:t>
            </a:r>
            <a:r>
              <a:rPr lang="fr-BE" dirty="0" smtClean="0"/>
              <a:t>8 ans</a:t>
            </a:r>
          </a:p>
          <a:p>
            <a:pPr algn="ctr"/>
            <a:r>
              <a:rPr lang="fr-BE" dirty="0" smtClean="0"/>
              <a:t>Décédé le</a:t>
            </a:r>
            <a:r>
              <a:rPr lang="fr-BE" dirty="0"/>
              <a:t> </a:t>
            </a:r>
            <a:r>
              <a:rPr lang="fr-BE" dirty="0" smtClean="0"/>
              <a:t>16 </a:t>
            </a:r>
            <a:r>
              <a:rPr lang="fr-BE" dirty="0"/>
              <a:t>avril 1940</a:t>
            </a:r>
            <a:endParaRPr lang="fr-BE" dirty="0" smtClean="0"/>
          </a:p>
          <a:p>
            <a:pPr algn="ctr"/>
            <a:r>
              <a:rPr lang="fr-BE" dirty="0" smtClean="0"/>
              <a:t>Inhumé le</a:t>
            </a:r>
          </a:p>
          <a:p>
            <a:pPr algn="ctr"/>
            <a:r>
              <a:rPr lang="fr-BE" dirty="0" smtClean="0"/>
              <a:t>Epoux de Madame Wolff</a:t>
            </a:r>
          </a:p>
          <a:p>
            <a:pPr algn="ctr"/>
            <a:endParaRPr lang="fr-BE" dirty="0"/>
          </a:p>
          <a:p>
            <a:pPr algn="ctr"/>
            <a:r>
              <a:rPr lang="fr-BE" dirty="0" smtClean="0"/>
              <a:t>Régiment: 12</a:t>
            </a:r>
            <a:r>
              <a:rPr lang="fr-BE" baseline="30000" dirty="0" smtClean="0"/>
              <a:t>e</a:t>
            </a:r>
            <a:r>
              <a:rPr lang="fr-BE" dirty="0" smtClean="0"/>
              <a:t> de Ligne</a:t>
            </a:r>
          </a:p>
          <a:p>
            <a:pPr algn="ctr"/>
            <a:r>
              <a:rPr lang="fr-BE" dirty="0" smtClean="0"/>
              <a:t>Statut: Lieutenant,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103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46914" y="779526"/>
            <a:ext cx="4543719" cy="1200329"/>
          </a:xfrm>
          <a:prstGeom prst="rect">
            <a:avLst/>
          </a:prstGeom>
          <a:noFill/>
        </p:spPr>
        <p:txBody>
          <a:bodyPr wrap="square" rtlCol="0">
            <a:spAutoFit/>
          </a:bodyPr>
          <a:lstStyle/>
          <a:p>
            <a:r>
              <a:rPr lang="fr-BE" sz="7200" dirty="0" smtClean="0">
                <a:latin typeface="French Script MT" panose="03020402040607040605" pitchFamily="66" charset="0"/>
              </a:rPr>
              <a:t>Fernand Béraud</a:t>
            </a:r>
          </a:p>
        </p:txBody>
      </p:sp>
    </p:spTree>
    <p:extLst>
      <p:ext uri="{BB962C8B-B14F-4D97-AF65-F5344CB8AC3E}">
        <p14:creationId xmlns:p14="http://schemas.microsoft.com/office/powerpoint/2010/main" val="35852196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596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1898 – 22 ans</a:t>
            </a:r>
          </a:p>
          <a:p>
            <a:pPr algn="ctr"/>
            <a:r>
              <a:rPr lang="fr-BE" dirty="0" smtClean="0"/>
              <a:t>Décédé le</a:t>
            </a:r>
            <a:r>
              <a:rPr lang="fr-BE" dirty="0"/>
              <a:t> </a:t>
            </a:r>
            <a:r>
              <a:rPr lang="fr-BE" dirty="0" smtClean="0"/>
              <a:t>19 mars 1920</a:t>
            </a:r>
          </a:p>
          <a:p>
            <a:pPr algn="ctr"/>
            <a:r>
              <a:rPr lang="fr-BE" dirty="0" smtClean="0"/>
              <a:t>Inhumé le ?</a:t>
            </a:r>
          </a:p>
          <a:p>
            <a:pPr algn="ctr"/>
            <a:r>
              <a:rPr lang="fr-BE" dirty="0" smtClean="0"/>
              <a:t>Epoux de ?</a:t>
            </a:r>
          </a:p>
          <a:p>
            <a:pPr algn="ctr"/>
            <a:endParaRPr lang="fr-BE" dirty="0"/>
          </a:p>
          <a:p>
            <a:pPr algn="ctr"/>
            <a:r>
              <a:rPr lang="fr-BE" dirty="0" smtClean="0"/>
              <a:t>Régiment: 14</a:t>
            </a:r>
            <a:r>
              <a:rPr lang="fr-BE" baseline="30000" dirty="0" smtClean="0"/>
              <a:t>e</a:t>
            </a:r>
            <a:r>
              <a:rPr lang="fr-BE" dirty="0" smtClean="0"/>
              <a:t> de Ligne</a:t>
            </a:r>
          </a:p>
          <a:p>
            <a:pPr algn="ctr"/>
            <a:r>
              <a:rPr lang="fr-BE" dirty="0" smtClean="0"/>
              <a:t>Statut: Sous-Officier</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03275" y="793185"/>
            <a:ext cx="4030997" cy="1200329"/>
          </a:xfrm>
          <a:prstGeom prst="rect">
            <a:avLst/>
          </a:prstGeom>
          <a:noFill/>
        </p:spPr>
        <p:txBody>
          <a:bodyPr wrap="square" rtlCol="0">
            <a:spAutoFit/>
          </a:bodyPr>
          <a:lstStyle/>
          <a:p>
            <a:r>
              <a:rPr lang="fr-BE" sz="7200" dirty="0" smtClean="0">
                <a:latin typeface="French Script MT" panose="03020402040607040605" pitchFamily="66" charset="0"/>
              </a:rPr>
              <a:t>Gilbert Berthe</a:t>
            </a:r>
          </a:p>
        </p:txBody>
      </p:sp>
    </p:spTree>
    <p:extLst>
      <p:ext uri="{BB962C8B-B14F-4D97-AF65-F5344CB8AC3E}">
        <p14:creationId xmlns:p14="http://schemas.microsoft.com/office/powerpoint/2010/main" val="27196796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597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17 juillet 1890 – </a:t>
            </a:r>
            <a:r>
              <a:rPr lang="fr-BE" dirty="0"/>
              <a:t>2</a:t>
            </a:r>
            <a:r>
              <a:rPr lang="fr-BE" dirty="0" smtClean="0"/>
              <a:t>7 ans</a:t>
            </a:r>
          </a:p>
          <a:p>
            <a:pPr algn="ctr"/>
            <a:r>
              <a:rPr lang="fr-BE" dirty="0" smtClean="0"/>
              <a:t>Décédé le 25 mars 1918</a:t>
            </a:r>
          </a:p>
          <a:p>
            <a:pPr algn="ctr"/>
            <a:r>
              <a:rPr lang="fr-BE" dirty="0" smtClean="0"/>
              <a:t>Inhumé à </a:t>
            </a:r>
            <a:r>
              <a:rPr lang="fr-BE" dirty="0" err="1" smtClean="0"/>
              <a:t>Robermont</a:t>
            </a:r>
            <a:r>
              <a:rPr lang="fr-BE" dirty="0" smtClean="0"/>
              <a:t> en 1921</a:t>
            </a:r>
          </a:p>
          <a:p>
            <a:pPr algn="ctr"/>
            <a:r>
              <a:rPr lang="fr-BE" dirty="0" smtClean="0"/>
              <a:t>Epoux de ?</a:t>
            </a:r>
          </a:p>
          <a:p>
            <a:pPr algn="ctr"/>
            <a:endParaRPr lang="fr-BE" dirty="0"/>
          </a:p>
          <a:p>
            <a:pPr algn="ctr"/>
            <a:r>
              <a:rPr lang="fr-BE" dirty="0" smtClean="0"/>
              <a:t>Régiment: 1</a:t>
            </a:r>
            <a:r>
              <a:rPr lang="fr-BE" baseline="30000" dirty="0" smtClean="0"/>
              <a:t>er</a:t>
            </a:r>
            <a:r>
              <a:rPr lang="fr-BE" dirty="0" smtClean="0"/>
              <a:t> de Ligne</a:t>
            </a:r>
          </a:p>
          <a:p>
            <a:pPr algn="ctr"/>
            <a:r>
              <a:rPr lang="fr-BE" dirty="0" smtClean="0"/>
              <a:t>Statut: Soldat Mat 57291</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45657" y="779526"/>
            <a:ext cx="4546234" cy="1200329"/>
          </a:xfrm>
          <a:prstGeom prst="rect">
            <a:avLst/>
          </a:prstGeom>
          <a:noFill/>
        </p:spPr>
        <p:txBody>
          <a:bodyPr wrap="square" rtlCol="0">
            <a:spAutoFit/>
          </a:bodyPr>
          <a:lstStyle/>
          <a:p>
            <a:r>
              <a:rPr lang="fr-BE" sz="7200" dirty="0" smtClean="0">
                <a:latin typeface="French Script MT" panose="03020402040607040605" pitchFamily="66" charset="0"/>
              </a:rPr>
              <a:t>Henri Bertrand</a:t>
            </a:r>
          </a:p>
        </p:txBody>
      </p:sp>
    </p:spTree>
    <p:extLst>
      <p:ext uri="{BB962C8B-B14F-4D97-AF65-F5344CB8AC3E}">
        <p14:creationId xmlns:p14="http://schemas.microsoft.com/office/powerpoint/2010/main" val="914971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598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1891 – 37 ans</a:t>
            </a:r>
          </a:p>
          <a:p>
            <a:pPr algn="ctr"/>
            <a:r>
              <a:rPr lang="fr-BE" dirty="0" smtClean="0"/>
              <a:t>Décédé le</a:t>
            </a:r>
            <a:r>
              <a:rPr lang="fr-BE" dirty="0"/>
              <a:t> </a:t>
            </a:r>
            <a:r>
              <a:rPr lang="fr-BE" dirty="0" smtClean="0"/>
              <a:t>12 </a:t>
            </a:r>
            <a:r>
              <a:rPr lang="fr-BE" dirty="0"/>
              <a:t>novembre </a:t>
            </a:r>
            <a:r>
              <a:rPr lang="fr-BE" dirty="0" smtClean="0"/>
              <a:t>1928</a:t>
            </a:r>
          </a:p>
          <a:p>
            <a:pPr algn="ctr"/>
            <a:r>
              <a:rPr lang="fr-BE" dirty="0" smtClean="0"/>
              <a:t>Inhumé le </a:t>
            </a:r>
          </a:p>
          <a:p>
            <a:pPr algn="ctr"/>
            <a:r>
              <a:rPr lang="fr-BE" dirty="0" smtClean="0"/>
              <a:t>Epoux de ?</a:t>
            </a:r>
          </a:p>
          <a:p>
            <a:pPr algn="ctr"/>
            <a:endParaRPr lang="fr-BE" dirty="0"/>
          </a:p>
          <a:p>
            <a:pPr algn="ctr"/>
            <a:r>
              <a:rPr lang="fr-BE" dirty="0" smtClean="0"/>
              <a:t>Régiment: 5</a:t>
            </a:r>
            <a:r>
              <a:rPr lang="fr-BE" baseline="30000" dirty="0" smtClean="0"/>
              <a:t>e</a:t>
            </a:r>
            <a:r>
              <a:rPr lang="fr-BE" dirty="0" smtClean="0"/>
              <a:t> de Ligne</a:t>
            </a:r>
          </a:p>
          <a:p>
            <a:pPr algn="ctr"/>
            <a:r>
              <a:rPr lang="fr-BE" dirty="0" smtClean="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52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636147" y="779526"/>
            <a:ext cx="5565254" cy="1200329"/>
          </a:xfrm>
          <a:prstGeom prst="rect">
            <a:avLst/>
          </a:prstGeom>
          <a:noFill/>
        </p:spPr>
        <p:txBody>
          <a:bodyPr wrap="square" rtlCol="0">
            <a:spAutoFit/>
          </a:bodyPr>
          <a:lstStyle/>
          <a:p>
            <a:r>
              <a:rPr lang="fr-BE" sz="7200" dirty="0" smtClean="0">
                <a:latin typeface="French Script MT" panose="03020402040607040605" pitchFamily="66" charset="0"/>
              </a:rPr>
              <a:t>Gaspard </a:t>
            </a:r>
            <a:r>
              <a:rPr lang="fr-BE" sz="7200" dirty="0" err="1" smtClean="0">
                <a:latin typeface="French Script MT" panose="03020402040607040605" pitchFamily="66" charset="0"/>
              </a:rPr>
              <a:t>Bertranghs</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77369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599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6 mars 1891 – 24 ans</a:t>
            </a:r>
          </a:p>
          <a:p>
            <a:pPr algn="ctr"/>
            <a:r>
              <a:rPr lang="fr-BE" dirty="0" smtClean="0"/>
              <a:t>Décédé le</a:t>
            </a:r>
            <a:r>
              <a:rPr lang="fr-BE" dirty="0"/>
              <a:t> </a:t>
            </a:r>
            <a:r>
              <a:rPr lang="fr-BE" dirty="0" smtClean="0"/>
              <a:t>15 janvier 1916</a:t>
            </a:r>
          </a:p>
          <a:p>
            <a:pPr algn="ctr"/>
            <a:r>
              <a:rPr lang="fr-BE" dirty="0" smtClean="0"/>
              <a:t>Inhumé à </a:t>
            </a:r>
            <a:r>
              <a:rPr lang="fr-BE" dirty="0" err="1" smtClean="0"/>
              <a:t>Robermont</a:t>
            </a:r>
            <a:r>
              <a:rPr lang="fr-BE" dirty="0" smtClean="0"/>
              <a:t> en 1921</a:t>
            </a:r>
          </a:p>
          <a:p>
            <a:pPr algn="ctr"/>
            <a:r>
              <a:rPr lang="fr-BE" dirty="0" smtClean="0"/>
              <a:t>Epoux de ?</a:t>
            </a:r>
          </a:p>
          <a:p>
            <a:pPr algn="ctr"/>
            <a:endParaRPr lang="fr-BE" dirty="0"/>
          </a:p>
          <a:p>
            <a:pPr algn="ctr"/>
            <a:r>
              <a:rPr lang="fr-BE" dirty="0" smtClean="0"/>
              <a:t>Régiment: 6</a:t>
            </a:r>
            <a:r>
              <a:rPr lang="fr-BE" baseline="30000" dirty="0" smtClean="0"/>
              <a:t>e</a:t>
            </a:r>
            <a:r>
              <a:rPr lang="fr-BE" dirty="0" smtClean="0"/>
              <a:t> de Ligne, 4Bn, 4Cie</a:t>
            </a:r>
          </a:p>
          <a:p>
            <a:pPr algn="ctr"/>
            <a:r>
              <a:rPr lang="fr-BE" dirty="0" smtClean="0"/>
              <a:t>Statut: Soldat Mat 70771</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30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45848" y="779526"/>
            <a:ext cx="4545852" cy="1200329"/>
          </a:xfrm>
          <a:prstGeom prst="rect">
            <a:avLst/>
          </a:prstGeom>
          <a:noFill/>
        </p:spPr>
        <p:txBody>
          <a:bodyPr wrap="square" rtlCol="0">
            <a:spAutoFit/>
          </a:bodyPr>
          <a:lstStyle/>
          <a:p>
            <a:r>
              <a:rPr lang="fr-BE" sz="7200" dirty="0" smtClean="0">
                <a:latin typeface="French Script MT" panose="03020402040607040605" pitchFamily="66" charset="0"/>
              </a:rPr>
              <a:t>Philippe Bourse</a:t>
            </a:r>
          </a:p>
        </p:txBody>
      </p:sp>
    </p:spTree>
    <p:extLst>
      <p:ext uri="{BB962C8B-B14F-4D97-AF65-F5344CB8AC3E}">
        <p14:creationId xmlns:p14="http://schemas.microsoft.com/office/powerpoint/2010/main" val="39621618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a:t>
            </a:fld>
            <a:endParaRPr lang="fr-BE" dirty="0"/>
          </a:p>
        </p:txBody>
      </p:sp>
      <p:grpSp>
        <p:nvGrpSpPr>
          <p:cNvPr id="6" name="Groupe 5"/>
          <p:cNvGrpSpPr/>
          <p:nvPr/>
        </p:nvGrpSpPr>
        <p:grpSpPr>
          <a:xfrm>
            <a:off x="565457" y="1380838"/>
            <a:ext cx="3004482" cy="5241739"/>
            <a:chOff x="565457" y="1380838"/>
            <a:chExt cx="3004482" cy="5241739"/>
          </a:xfrm>
        </p:grpSpPr>
        <p:sp>
          <p:nvSpPr>
            <p:cNvPr id="8" name="ZoneTexte 7"/>
            <p:cNvSpPr txBox="1"/>
            <p:nvPr/>
          </p:nvSpPr>
          <p:spPr>
            <a:xfrm>
              <a:off x="634234" y="6252463"/>
              <a:ext cx="2935705" cy="370114"/>
            </a:xfrm>
            <a:prstGeom prst="rect">
              <a:avLst/>
            </a:prstGeom>
            <a:noFill/>
          </p:spPr>
          <p:txBody>
            <a:bodyPr wrap="square" rtlCol="0">
              <a:spAutoFit/>
            </a:bodyPr>
            <a:lstStyle/>
            <a:p>
              <a:pPr algn="ctr"/>
              <a:r>
                <a:rPr lang="fr-BE" dirty="0" smtClean="0"/>
                <a:t>GUIDE</a:t>
              </a:r>
              <a:endParaRPr lang="fr-BE" dirty="0"/>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457" y="1380838"/>
              <a:ext cx="3004482" cy="4633251"/>
            </a:xfrm>
            <a:prstGeom prst="rect">
              <a:avLst/>
            </a:prstGeom>
          </p:spPr>
        </p:pic>
      </p:grpSp>
      <p:grpSp>
        <p:nvGrpSpPr>
          <p:cNvPr id="7" name="Groupe 6"/>
          <p:cNvGrpSpPr/>
          <p:nvPr/>
        </p:nvGrpSpPr>
        <p:grpSpPr>
          <a:xfrm>
            <a:off x="4069766" y="1380838"/>
            <a:ext cx="2944671" cy="5230853"/>
            <a:chOff x="4069766" y="1380838"/>
            <a:chExt cx="2944671" cy="5230853"/>
          </a:xfrm>
        </p:grpSpPr>
        <p:sp>
          <p:nvSpPr>
            <p:cNvPr id="9" name="ZoneTexte 8"/>
            <p:cNvSpPr txBox="1"/>
            <p:nvPr/>
          </p:nvSpPr>
          <p:spPr>
            <a:xfrm>
              <a:off x="4129020" y="6241577"/>
              <a:ext cx="2843045" cy="370114"/>
            </a:xfrm>
            <a:prstGeom prst="rect">
              <a:avLst/>
            </a:prstGeom>
            <a:noFill/>
          </p:spPr>
          <p:txBody>
            <a:bodyPr wrap="square" rtlCol="0">
              <a:spAutoFit/>
            </a:bodyPr>
            <a:lstStyle/>
            <a:p>
              <a:pPr algn="ctr"/>
              <a:r>
                <a:rPr lang="fr-BE" dirty="0" smtClean="0"/>
                <a:t>CHASSEUR A CHEVAL</a:t>
              </a:r>
              <a:endParaRPr lang="fr-BE" dirty="0"/>
            </a:p>
          </p:txBody>
        </p:sp>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9766" y="1380838"/>
              <a:ext cx="2944671" cy="4629149"/>
            </a:xfrm>
            <a:prstGeom prst="rect">
              <a:avLst/>
            </a:prstGeom>
          </p:spPr>
        </p:pic>
      </p:grpSp>
      <p:grpSp>
        <p:nvGrpSpPr>
          <p:cNvPr id="14" name="Groupe 13"/>
          <p:cNvGrpSpPr/>
          <p:nvPr/>
        </p:nvGrpSpPr>
        <p:grpSpPr>
          <a:xfrm>
            <a:off x="7531152" y="1380838"/>
            <a:ext cx="3084213" cy="5198196"/>
            <a:chOff x="7531152" y="1380838"/>
            <a:chExt cx="3084213" cy="5198196"/>
          </a:xfrm>
        </p:grpSpPr>
        <p:sp>
          <p:nvSpPr>
            <p:cNvPr id="10" name="ZoneTexte 9"/>
            <p:cNvSpPr txBox="1"/>
            <p:nvPr/>
          </p:nvSpPr>
          <p:spPr>
            <a:xfrm>
              <a:off x="7640006" y="6208920"/>
              <a:ext cx="2842936" cy="370114"/>
            </a:xfrm>
            <a:prstGeom prst="rect">
              <a:avLst/>
            </a:prstGeom>
            <a:noFill/>
          </p:spPr>
          <p:txBody>
            <a:bodyPr wrap="square" rtlCol="0">
              <a:spAutoFit/>
            </a:bodyPr>
            <a:lstStyle/>
            <a:p>
              <a:pPr algn="ctr"/>
              <a:r>
                <a:rPr lang="fr-BE" dirty="0"/>
                <a:t>L</a:t>
              </a:r>
              <a:r>
                <a:rPr lang="fr-BE" dirty="0" smtClean="0"/>
                <a:t>ANCIER</a:t>
              </a:r>
              <a:endParaRPr lang="fr-BE" dirty="0"/>
            </a:p>
          </p:txBody>
        </p:sp>
        <p:pic>
          <p:nvPicPr>
            <p:cNvPr id="12" name="Imag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31152" y="1380838"/>
              <a:ext cx="3084213" cy="4629149"/>
            </a:xfrm>
            <a:prstGeom prst="rect">
              <a:avLst/>
            </a:prstGeom>
          </p:spPr>
        </p:pic>
      </p:grpSp>
      <p:sp>
        <p:nvSpPr>
          <p:cNvPr id="11" name="ZoneTexte 10"/>
          <p:cNvSpPr txBox="1"/>
          <p:nvPr/>
        </p:nvSpPr>
        <p:spPr>
          <a:xfrm>
            <a:off x="525377" y="571734"/>
            <a:ext cx="10129678" cy="461665"/>
          </a:xfrm>
          <a:prstGeom prst="rect">
            <a:avLst/>
          </a:prstGeom>
          <a:noFill/>
        </p:spPr>
        <p:txBody>
          <a:bodyPr wrap="square" rtlCol="0">
            <a:spAutoFit/>
          </a:bodyPr>
          <a:lstStyle/>
          <a:p>
            <a:pPr algn="ctr"/>
            <a:r>
              <a:rPr lang="fr-BE" sz="2400" dirty="0" smtClean="0"/>
              <a:t>Tenues des cavaliers belges en 1914</a:t>
            </a:r>
            <a:endParaRPr lang="fr-BE" sz="2400" dirty="0"/>
          </a:p>
        </p:txBody>
      </p:sp>
    </p:spTree>
    <p:extLst>
      <p:ext uri="{BB962C8B-B14F-4D97-AF65-F5344CB8AC3E}">
        <p14:creationId xmlns:p14="http://schemas.microsoft.com/office/powerpoint/2010/main" val="20969449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3000"/>
                                        <p:tgtEl>
                                          <p:spTgt spid="11">
                                            <p:txEl>
                                              <p:pRg st="0" end="0"/>
                                            </p:txEl>
                                          </p:spTgt>
                                        </p:tgtEl>
                                      </p:cBhvr>
                                    </p:animEffect>
                                  </p:childTnLst>
                                </p:cTn>
                              </p:par>
                            </p:childTnLst>
                          </p:cTn>
                        </p:par>
                        <p:par>
                          <p:cTn id="8" fill="hold">
                            <p:stCondLst>
                              <p:cond delay="3000"/>
                            </p:stCondLst>
                            <p:childTnLst>
                              <p:par>
                                <p:cTn id="9" presetID="10" presetClass="entr" presetSubtype="0" fill="hold" nodeType="afterEffect">
                                  <p:stCondLst>
                                    <p:cond delay="5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5500"/>
                            </p:stCondLst>
                            <p:childTnLst>
                              <p:par>
                                <p:cTn id="13" presetID="10" presetClass="entr" presetSubtype="0" fill="hold" nodeType="afterEffect">
                                  <p:stCondLst>
                                    <p:cond delay="50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par>
                          <p:cTn id="16" fill="hold">
                            <p:stCondLst>
                              <p:cond delay="8000"/>
                            </p:stCondLst>
                            <p:childTnLst>
                              <p:par>
                                <p:cTn id="17" presetID="10" presetClass="entr" presetSubtype="0" fill="hold" nodeType="afterEffect">
                                  <p:stCondLst>
                                    <p:cond delay="50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60</a:t>
            </a:fld>
            <a:endParaRPr lang="fr-BE" dirty="0"/>
          </a:p>
        </p:txBody>
      </p:sp>
      <p:sp>
        <p:nvSpPr>
          <p:cNvPr id="5" name="ZoneTexte 4"/>
          <p:cNvSpPr txBox="1"/>
          <p:nvPr/>
        </p:nvSpPr>
        <p:spPr>
          <a:xfrm>
            <a:off x="1916113" y="779526"/>
            <a:ext cx="2943096" cy="1200329"/>
          </a:xfrm>
          <a:prstGeom prst="rect">
            <a:avLst/>
          </a:prstGeom>
          <a:noFill/>
        </p:spPr>
        <p:txBody>
          <a:bodyPr wrap="square" rtlCol="0">
            <a:spAutoFit/>
          </a:bodyPr>
          <a:lstStyle/>
          <a:p>
            <a:r>
              <a:rPr lang="fr-BE" sz="7200" dirty="0" smtClean="0">
                <a:latin typeface="French Script MT" panose="03020402040607040605" pitchFamily="66" charset="0"/>
              </a:rPr>
              <a:t>Jules Tiré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48 ans</a:t>
            </a:r>
          </a:p>
          <a:p>
            <a:pPr algn="ctr"/>
            <a:r>
              <a:rPr lang="fr-BE" dirty="0" smtClean="0"/>
              <a:t>Décédé le </a:t>
            </a:r>
          </a:p>
          <a:p>
            <a:pPr algn="ctr"/>
            <a:r>
              <a:rPr lang="fr-BE" dirty="0" smtClean="0"/>
              <a:t>Inhumé le  15 avril 1946</a:t>
            </a:r>
          </a:p>
          <a:p>
            <a:pPr algn="ctr"/>
            <a:r>
              <a:rPr lang="fr-BE" dirty="0" smtClean="0"/>
              <a:t>Epoux de Madame </a:t>
            </a:r>
            <a:r>
              <a:rPr lang="fr-BE" dirty="0" err="1" smtClean="0"/>
              <a:t>Dormigny</a:t>
            </a:r>
            <a:endParaRPr lang="fr-BE" dirty="0" smtClean="0"/>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a:t>
            </a:r>
          </a:p>
          <a:p>
            <a:pPr algn="ctr"/>
            <a:r>
              <a:rPr lang="fr-BE" dirty="0" smtClean="0"/>
              <a:t>Tombe 72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988712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600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1866 – </a:t>
            </a:r>
            <a:r>
              <a:rPr lang="fr-BE" dirty="0"/>
              <a:t>6</a:t>
            </a:r>
            <a:r>
              <a:rPr lang="fr-BE" dirty="0" smtClean="0"/>
              <a:t>9 ans</a:t>
            </a:r>
          </a:p>
          <a:p>
            <a:pPr algn="ctr"/>
            <a:r>
              <a:rPr lang="fr-BE" dirty="0" smtClean="0"/>
              <a:t>Décédé le 30 </a:t>
            </a:r>
            <a:r>
              <a:rPr lang="fr-BE" dirty="0"/>
              <a:t>novembre 1935</a:t>
            </a:r>
            <a:endParaRPr lang="fr-BE" dirty="0" smtClean="0"/>
          </a:p>
          <a:p>
            <a:pPr algn="ctr"/>
            <a:r>
              <a:rPr lang="fr-BE" dirty="0" smtClean="0"/>
              <a:t>Inhumé le</a:t>
            </a:r>
          </a:p>
          <a:p>
            <a:pPr algn="ctr"/>
            <a:r>
              <a:rPr lang="fr-BE" dirty="0" smtClean="0"/>
              <a:t>Epoux de ?</a:t>
            </a:r>
          </a:p>
          <a:p>
            <a:pPr algn="ctr"/>
            <a:endParaRPr lang="fr-BE" dirty="0"/>
          </a:p>
          <a:p>
            <a:pPr algn="ctr"/>
            <a:r>
              <a:rPr lang="fr-BE" dirty="0" smtClean="0"/>
              <a:t>Régiment: </a:t>
            </a:r>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64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85319" y="779526"/>
            <a:ext cx="4666910" cy="1200329"/>
          </a:xfrm>
          <a:prstGeom prst="rect">
            <a:avLst/>
          </a:prstGeom>
          <a:noFill/>
        </p:spPr>
        <p:txBody>
          <a:bodyPr wrap="square" rtlCol="0">
            <a:spAutoFit/>
          </a:bodyPr>
          <a:lstStyle/>
          <a:p>
            <a:r>
              <a:rPr lang="fr-BE" sz="7200" dirty="0" smtClean="0">
                <a:latin typeface="French Script MT" panose="03020402040607040605" pitchFamily="66" charset="0"/>
              </a:rPr>
              <a:t>Auguste Bouvier</a:t>
            </a:r>
          </a:p>
        </p:txBody>
      </p:sp>
    </p:spTree>
    <p:extLst>
      <p:ext uri="{BB962C8B-B14F-4D97-AF65-F5344CB8AC3E}">
        <p14:creationId xmlns:p14="http://schemas.microsoft.com/office/powerpoint/2010/main" val="2801012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601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1888 – 51 ans</a:t>
            </a:r>
          </a:p>
          <a:p>
            <a:pPr algn="ctr"/>
            <a:r>
              <a:rPr lang="fr-BE" dirty="0" smtClean="0"/>
              <a:t>Décédé le 20 </a:t>
            </a:r>
            <a:r>
              <a:rPr lang="fr-BE" dirty="0"/>
              <a:t>octobre 1939</a:t>
            </a:r>
            <a:endParaRPr lang="fr-BE" dirty="0" smtClean="0"/>
          </a:p>
          <a:p>
            <a:pPr algn="ctr"/>
            <a:r>
              <a:rPr lang="fr-BE" dirty="0" smtClean="0"/>
              <a:t>Inhumé le</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S/Officier,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76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78839" y="779526"/>
            <a:ext cx="5079869" cy="1200329"/>
          </a:xfrm>
          <a:prstGeom prst="rect">
            <a:avLst/>
          </a:prstGeom>
          <a:noFill/>
        </p:spPr>
        <p:txBody>
          <a:bodyPr wrap="square" rtlCol="0">
            <a:spAutoFit/>
          </a:bodyPr>
          <a:lstStyle/>
          <a:p>
            <a:r>
              <a:rPr lang="fr-BE" sz="7200" dirty="0" smtClean="0">
                <a:latin typeface="French Script MT" panose="03020402040607040605" pitchFamily="66" charset="0"/>
              </a:rPr>
              <a:t>François </a:t>
            </a:r>
            <a:r>
              <a:rPr lang="fr-BE" sz="7200" dirty="0" err="1" smtClean="0">
                <a:latin typeface="French Script MT" panose="03020402040607040605" pitchFamily="66" charset="0"/>
              </a:rPr>
              <a:t>Breukers</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321256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602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1891 – 35 ans</a:t>
            </a:r>
          </a:p>
          <a:p>
            <a:pPr algn="ctr"/>
            <a:r>
              <a:rPr lang="fr-BE" dirty="0" smtClean="0"/>
              <a:t>Décédé le</a:t>
            </a:r>
            <a:r>
              <a:rPr lang="fr-BE" dirty="0"/>
              <a:t> </a:t>
            </a:r>
            <a:r>
              <a:rPr lang="fr-BE" dirty="0" smtClean="0"/>
              <a:t>27 </a:t>
            </a:r>
            <a:r>
              <a:rPr lang="fr-BE" dirty="0"/>
              <a:t>novembre 1926</a:t>
            </a:r>
            <a:endParaRPr lang="fr-BE" dirty="0" smtClean="0"/>
          </a:p>
          <a:p>
            <a:pPr algn="ctr"/>
            <a:r>
              <a:rPr lang="fr-BE" dirty="0" smtClean="0"/>
              <a:t>Inhumé le</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Capitaine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44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51219" y="779526"/>
            <a:ext cx="4335110" cy="1200329"/>
          </a:xfrm>
          <a:prstGeom prst="rect">
            <a:avLst/>
          </a:prstGeom>
          <a:noFill/>
        </p:spPr>
        <p:txBody>
          <a:bodyPr wrap="square" rtlCol="0">
            <a:spAutoFit/>
          </a:bodyPr>
          <a:lstStyle/>
          <a:p>
            <a:r>
              <a:rPr lang="fr-BE" sz="7200" dirty="0" smtClean="0">
                <a:latin typeface="French Script MT" panose="03020402040607040605" pitchFamily="66" charset="0"/>
              </a:rPr>
              <a:t>Georges </a:t>
            </a:r>
            <a:r>
              <a:rPr lang="fr-BE" sz="7200" dirty="0" err="1" smtClean="0">
                <a:latin typeface="French Script MT" panose="03020402040607040605" pitchFamily="66" charset="0"/>
              </a:rPr>
              <a:t>Brocal</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259366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603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5 août 1891 – 23 ans</a:t>
            </a:r>
          </a:p>
          <a:p>
            <a:pPr algn="ctr"/>
            <a:r>
              <a:rPr lang="fr-BE" dirty="0" smtClean="0"/>
              <a:t>Décédé le</a:t>
            </a:r>
            <a:r>
              <a:rPr lang="fr-BE" dirty="0"/>
              <a:t> </a:t>
            </a:r>
            <a:r>
              <a:rPr lang="fr-BE" dirty="0" smtClean="0"/>
              <a:t>26 août 1914</a:t>
            </a:r>
          </a:p>
          <a:p>
            <a:pPr algn="ctr"/>
            <a:r>
              <a:rPr lang="fr-BE" dirty="0" smtClean="0"/>
              <a:t>Inhumé à </a:t>
            </a:r>
            <a:r>
              <a:rPr lang="fr-BE" dirty="0" err="1" smtClean="0"/>
              <a:t>Robermont</a:t>
            </a:r>
            <a:r>
              <a:rPr lang="fr-BE" dirty="0" smtClean="0"/>
              <a:t> en 1920</a:t>
            </a:r>
          </a:p>
          <a:p>
            <a:pPr algn="ctr"/>
            <a:r>
              <a:rPr lang="fr-BE" dirty="0" smtClean="0"/>
              <a:t>Epoux de ?</a:t>
            </a:r>
          </a:p>
          <a:p>
            <a:pPr algn="ctr"/>
            <a:endParaRPr lang="fr-BE" dirty="0"/>
          </a:p>
          <a:p>
            <a:pPr algn="ctr"/>
            <a:r>
              <a:rPr lang="fr-BE" dirty="0" smtClean="0"/>
              <a:t>Régiment: 6</a:t>
            </a:r>
            <a:r>
              <a:rPr lang="fr-BE" baseline="30000" dirty="0" smtClean="0"/>
              <a:t>e</a:t>
            </a:r>
            <a:r>
              <a:rPr lang="fr-BE" dirty="0" smtClean="0"/>
              <a:t> de Ligne, 2Bn, 1Cie</a:t>
            </a:r>
          </a:p>
          <a:p>
            <a:pPr algn="ctr"/>
            <a:r>
              <a:rPr lang="fr-BE" dirty="0" smtClean="0"/>
              <a:t>Statut: Soldat Mat 70797</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65112" y="779526"/>
            <a:ext cx="4507324" cy="1200329"/>
          </a:xfrm>
          <a:prstGeom prst="rect">
            <a:avLst/>
          </a:prstGeom>
          <a:noFill/>
        </p:spPr>
        <p:txBody>
          <a:bodyPr wrap="square" rtlCol="0">
            <a:spAutoFit/>
          </a:bodyPr>
          <a:lstStyle/>
          <a:p>
            <a:r>
              <a:rPr lang="fr-BE" sz="7200" dirty="0" smtClean="0">
                <a:latin typeface="French Script MT" panose="03020402040607040605" pitchFamily="66" charset="0"/>
              </a:rPr>
              <a:t>Marcel </a:t>
            </a:r>
            <a:r>
              <a:rPr lang="fr-BE" sz="7200" dirty="0" err="1" smtClean="0">
                <a:latin typeface="French Script MT" panose="03020402040607040605" pitchFamily="66" charset="0"/>
              </a:rPr>
              <a:t>Cabolet</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0792003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604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1888 – 39 ans</a:t>
            </a:r>
          </a:p>
          <a:p>
            <a:pPr algn="ctr"/>
            <a:r>
              <a:rPr lang="fr-BE" dirty="0" smtClean="0"/>
              <a:t>Décédé le</a:t>
            </a:r>
            <a:r>
              <a:rPr lang="fr-BE" dirty="0"/>
              <a:t> </a:t>
            </a:r>
            <a:r>
              <a:rPr lang="fr-BE" dirty="0" smtClean="0"/>
              <a:t>9 </a:t>
            </a:r>
            <a:r>
              <a:rPr lang="fr-BE" dirty="0"/>
              <a:t>mai 1927</a:t>
            </a:r>
            <a:endParaRPr lang="fr-BE" dirty="0" smtClean="0"/>
          </a:p>
          <a:p>
            <a:pPr algn="ctr"/>
            <a:r>
              <a:rPr lang="fr-BE" dirty="0" smtClean="0"/>
              <a:t>Inhumé le</a:t>
            </a:r>
          </a:p>
          <a:p>
            <a:pPr algn="ctr"/>
            <a:r>
              <a:rPr lang="fr-BE" dirty="0" smtClean="0"/>
              <a:t>Epoux de ?</a:t>
            </a:r>
          </a:p>
          <a:p>
            <a:pPr algn="ctr"/>
            <a:endParaRPr lang="fr-BE" dirty="0"/>
          </a:p>
          <a:p>
            <a:pPr algn="ctr"/>
            <a:r>
              <a:rPr lang="fr-BE" dirty="0" smtClean="0"/>
              <a:t>Régiment: 4</a:t>
            </a:r>
            <a:r>
              <a:rPr lang="fr-BE" baseline="30000" dirty="0" smtClean="0"/>
              <a:t>e</a:t>
            </a:r>
            <a:r>
              <a:rPr lang="fr-BE" dirty="0" smtClean="0"/>
              <a:t> Chasseurs à Pied</a:t>
            </a:r>
          </a:p>
          <a:p>
            <a:pPr algn="ctr"/>
            <a:r>
              <a:rPr lang="fr-BE" dirty="0" smtClean="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49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97798" y="779526"/>
            <a:ext cx="4841951" cy="1200329"/>
          </a:xfrm>
          <a:prstGeom prst="rect">
            <a:avLst/>
          </a:prstGeom>
          <a:noFill/>
        </p:spPr>
        <p:txBody>
          <a:bodyPr wrap="square" rtlCol="0">
            <a:spAutoFit/>
          </a:bodyPr>
          <a:lstStyle/>
          <a:p>
            <a:r>
              <a:rPr lang="fr-BE" sz="7200" dirty="0" smtClean="0">
                <a:latin typeface="French Script MT" panose="03020402040607040605" pitchFamily="66" charset="0"/>
              </a:rPr>
              <a:t>Joseph Chaumont</a:t>
            </a:r>
          </a:p>
        </p:txBody>
      </p:sp>
    </p:spTree>
    <p:extLst>
      <p:ext uri="{BB962C8B-B14F-4D97-AF65-F5344CB8AC3E}">
        <p14:creationId xmlns:p14="http://schemas.microsoft.com/office/powerpoint/2010/main" val="6686780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605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1880 – 49 ans</a:t>
            </a:r>
          </a:p>
          <a:p>
            <a:pPr algn="ctr"/>
            <a:r>
              <a:rPr lang="fr-BE" dirty="0" smtClean="0"/>
              <a:t>Décédé le 27 </a:t>
            </a:r>
            <a:r>
              <a:rPr lang="fr-BE" dirty="0"/>
              <a:t>février 1929</a:t>
            </a:r>
            <a:endParaRPr lang="fr-BE" dirty="0" smtClean="0"/>
          </a:p>
          <a:p>
            <a:pPr algn="ctr"/>
            <a:r>
              <a:rPr lang="fr-BE" dirty="0" smtClean="0"/>
              <a:t>Inhumé le</a:t>
            </a:r>
          </a:p>
          <a:p>
            <a:pPr algn="ctr"/>
            <a:r>
              <a:rPr lang="fr-BE" dirty="0" smtClean="0"/>
              <a:t>Epoux de ?</a:t>
            </a:r>
          </a:p>
          <a:p>
            <a:pPr algn="ctr"/>
            <a:endParaRPr lang="fr-BE" dirty="0"/>
          </a:p>
          <a:p>
            <a:pPr algn="ctr"/>
            <a:r>
              <a:rPr lang="fr-BE" dirty="0" smtClean="0"/>
              <a:t>Régiment: </a:t>
            </a:r>
            <a:r>
              <a:rPr lang="fr-BE" dirty="0"/>
              <a:t>3</a:t>
            </a:r>
            <a:r>
              <a:rPr lang="fr-BE" baseline="30000" dirty="0" smtClean="0"/>
              <a:t>e</a:t>
            </a:r>
            <a:r>
              <a:rPr lang="fr-BE" dirty="0" smtClean="0"/>
              <a:t> de Ligne</a:t>
            </a:r>
          </a:p>
          <a:p>
            <a:pPr algn="ctr"/>
            <a:r>
              <a:rPr lang="fr-BE" dirty="0" smtClean="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69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80903" y="779526"/>
            <a:ext cx="4675742" cy="1200329"/>
          </a:xfrm>
          <a:prstGeom prst="rect">
            <a:avLst/>
          </a:prstGeom>
          <a:noFill/>
        </p:spPr>
        <p:txBody>
          <a:bodyPr wrap="square" rtlCol="0">
            <a:spAutoFit/>
          </a:bodyPr>
          <a:lstStyle/>
          <a:p>
            <a:r>
              <a:rPr lang="fr-BE" sz="7200" dirty="0" smtClean="0">
                <a:latin typeface="French Script MT" panose="03020402040607040605" pitchFamily="66" charset="0"/>
              </a:rPr>
              <a:t>Ferdinand </a:t>
            </a:r>
            <a:r>
              <a:rPr lang="fr-BE" sz="7200" dirty="0" err="1" smtClean="0">
                <a:latin typeface="French Script MT" panose="03020402040607040605" pitchFamily="66" charset="0"/>
              </a:rPr>
              <a:t>Cheret</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102873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606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1891 – 47 ans</a:t>
            </a:r>
          </a:p>
          <a:p>
            <a:pPr algn="ctr"/>
            <a:r>
              <a:rPr lang="fr-BE" dirty="0" smtClean="0"/>
              <a:t>Décédé le</a:t>
            </a:r>
            <a:r>
              <a:rPr lang="fr-BE" dirty="0"/>
              <a:t> </a:t>
            </a:r>
            <a:r>
              <a:rPr lang="fr-BE" dirty="0" smtClean="0"/>
              <a:t>28 </a:t>
            </a:r>
            <a:r>
              <a:rPr lang="fr-BE" dirty="0"/>
              <a:t>août </a:t>
            </a:r>
            <a:r>
              <a:rPr lang="fr-BE" dirty="0" smtClean="0"/>
              <a:t>1938</a:t>
            </a:r>
          </a:p>
          <a:p>
            <a:pPr algn="ctr"/>
            <a:r>
              <a:rPr lang="fr-BE" dirty="0" smtClean="0"/>
              <a:t>Inhumé le </a:t>
            </a:r>
          </a:p>
          <a:p>
            <a:pPr algn="ctr"/>
            <a:r>
              <a:rPr lang="fr-BE" dirty="0" smtClean="0"/>
              <a:t>Epoux de Madame Parent</a:t>
            </a:r>
          </a:p>
          <a:p>
            <a:pPr algn="ctr"/>
            <a:endParaRPr lang="fr-BE" dirty="0"/>
          </a:p>
          <a:p>
            <a:pPr algn="ctr"/>
            <a:r>
              <a:rPr lang="fr-BE" dirty="0" smtClean="0"/>
              <a:t>Régiment: </a:t>
            </a:r>
            <a:r>
              <a:rPr lang="fr-BE" dirty="0"/>
              <a:t>?</a:t>
            </a:r>
            <a:endParaRPr lang="fr-BE" dirty="0" smtClean="0"/>
          </a:p>
          <a:p>
            <a:pPr algn="ctr"/>
            <a:r>
              <a:rPr lang="fr-BE" dirty="0" smtClean="0"/>
              <a:t>Statut: S/Lieutenant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81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00874" y="767148"/>
            <a:ext cx="5035800" cy="1200329"/>
          </a:xfrm>
          <a:prstGeom prst="rect">
            <a:avLst/>
          </a:prstGeom>
          <a:noFill/>
        </p:spPr>
        <p:txBody>
          <a:bodyPr wrap="square" rtlCol="0">
            <a:spAutoFit/>
          </a:bodyPr>
          <a:lstStyle/>
          <a:p>
            <a:r>
              <a:rPr lang="fr-BE" sz="7200" dirty="0" smtClean="0">
                <a:latin typeface="French Script MT" panose="03020402040607040605" pitchFamily="66" charset="0"/>
              </a:rPr>
              <a:t>Richard Claessens</a:t>
            </a:r>
          </a:p>
        </p:txBody>
      </p:sp>
    </p:spTree>
    <p:extLst>
      <p:ext uri="{BB962C8B-B14F-4D97-AF65-F5344CB8AC3E}">
        <p14:creationId xmlns:p14="http://schemas.microsoft.com/office/powerpoint/2010/main" val="8276637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607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1873 – 65 ans</a:t>
            </a:r>
          </a:p>
          <a:p>
            <a:pPr algn="ctr"/>
            <a:r>
              <a:rPr lang="fr-BE" dirty="0" smtClean="0"/>
              <a:t>Décédé le 12 </a:t>
            </a:r>
            <a:r>
              <a:rPr lang="fr-BE" dirty="0"/>
              <a:t>juin 1938</a:t>
            </a:r>
            <a:endParaRPr lang="fr-BE" dirty="0" smtClean="0"/>
          </a:p>
          <a:p>
            <a:pPr algn="ctr"/>
            <a:r>
              <a:rPr lang="fr-BE" dirty="0" smtClean="0"/>
              <a:t>Inhumé le</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77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925979" y="779526"/>
            <a:ext cx="2985589" cy="1200329"/>
          </a:xfrm>
          <a:prstGeom prst="rect">
            <a:avLst/>
          </a:prstGeom>
          <a:noFill/>
        </p:spPr>
        <p:txBody>
          <a:bodyPr wrap="square" rtlCol="0">
            <a:spAutoFit/>
          </a:bodyPr>
          <a:lstStyle/>
          <a:p>
            <a:r>
              <a:rPr lang="fr-BE" sz="7200" dirty="0" smtClean="0">
                <a:latin typeface="French Script MT" panose="03020402040607040605" pitchFamily="66" charset="0"/>
              </a:rPr>
              <a:t>J. </a:t>
            </a:r>
            <a:r>
              <a:rPr lang="fr-BE" sz="7200" dirty="0" err="1" smtClean="0">
                <a:latin typeface="French Script MT" panose="03020402040607040605" pitchFamily="66" charset="0"/>
              </a:rPr>
              <a:t>Cloesen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091539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608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1897 – 42 ans</a:t>
            </a:r>
          </a:p>
          <a:p>
            <a:pPr algn="ctr"/>
            <a:r>
              <a:rPr lang="fr-BE" dirty="0" smtClean="0"/>
              <a:t>Décédé le 15 </a:t>
            </a:r>
            <a:r>
              <a:rPr lang="fr-BE" dirty="0"/>
              <a:t>septembre 1939</a:t>
            </a:r>
            <a:endParaRPr lang="fr-BE" dirty="0" smtClean="0"/>
          </a:p>
          <a:p>
            <a:pPr algn="ctr"/>
            <a:r>
              <a:rPr lang="fr-BE" dirty="0" smtClean="0"/>
              <a:t>Inhumé le</a:t>
            </a:r>
          </a:p>
          <a:p>
            <a:pPr algn="ctr"/>
            <a:r>
              <a:rPr lang="fr-BE" dirty="0" smtClean="0"/>
              <a:t>Epoux de Madame Georges</a:t>
            </a:r>
          </a:p>
          <a:p>
            <a:pPr algn="ctr"/>
            <a:endParaRPr lang="fr-BE" dirty="0"/>
          </a:p>
          <a:p>
            <a:pPr algn="ctr"/>
            <a:r>
              <a:rPr lang="fr-BE" dirty="0" smtClean="0"/>
              <a:t>Régiment: 1</a:t>
            </a:r>
            <a:r>
              <a:rPr lang="fr-BE" baseline="30000" dirty="0" smtClean="0"/>
              <a:t>er</a:t>
            </a:r>
            <a:r>
              <a:rPr lang="fr-BE" dirty="0" smtClean="0"/>
              <a:t> d’Artillerie</a:t>
            </a:r>
          </a:p>
          <a:p>
            <a:pPr algn="ctr"/>
            <a:r>
              <a:rPr lang="fr-BE" dirty="0" smtClean="0"/>
              <a:t>Statut: Maréchal des Logis Chef</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92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733530" y="775281"/>
            <a:ext cx="3370488" cy="1200329"/>
          </a:xfrm>
          <a:prstGeom prst="rect">
            <a:avLst/>
          </a:prstGeom>
          <a:noFill/>
        </p:spPr>
        <p:txBody>
          <a:bodyPr wrap="square" rtlCol="0">
            <a:spAutoFit/>
          </a:bodyPr>
          <a:lstStyle/>
          <a:p>
            <a:r>
              <a:rPr lang="fr-BE" sz="7200" dirty="0" smtClean="0">
                <a:latin typeface="French Script MT" panose="03020402040607040605" pitchFamily="66" charset="0"/>
              </a:rPr>
              <a:t>Paul </a:t>
            </a:r>
            <a:r>
              <a:rPr lang="fr-BE" sz="7200" dirty="0" err="1" smtClean="0">
                <a:latin typeface="French Script MT" panose="03020402040607040605" pitchFamily="66" charset="0"/>
              </a:rPr>
              <a:t>Collon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5288728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609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1894 – 45 ans</a:t>
            </a:r>
          </a:p>
          <a:p>
            <a:pPr algn="ctr"/>
            <a:r>
              <a:rPr lang="fr-BE" dirty="0" smtClean="0"/>
              <a:t>Décédé le </a:t>
            </a:r>
            <a:r>
              <a:rPr lang="fr-BE" dirty="0"/>
              <a:t>8 mars 1939</a:t>
            </a:r>
            <a:endParaRPr lang="fr-BE" dirty="0" smtClean="0"/>
          </a:p>
          <a:p>
            <a:pPr algn="ctr"/>
            <a:r>
              <a:rPr lang="fr-BE" dirty="0" smtClean="0"/>
              <a:t>Inhumé le</a:t>
            </a:r>
          </a:p>
          <a:p>
            <a:pPr algn="ctr"/>
            <a:r>
              <a:rPr lang="fr-BE" dirty="0" smtClean="0"/>
              <a:t>Epoux de Madame Lemaire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88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70323" y="779526"/>
            <a:ext cx="4900887" cy="1200329"/>
          </a:xfrm>
          <a:prstGeom prst="rect">
            <a:avLst/>
          </a:prstGeom>
          <a:noFill/>
        </p:spPr>
        <p:txBody>
          <a:bodyPr wrap="square" rtlCol="0">
            <a:spAutoFit/>
          </a:bodyPr>
          <a:lstStyle/>
          <a:p>
            <a:r>
              <a:rPr lang="fr-BE" sz="7200" dirty="0" smtClean="0">
                <a:latin typeface="French Script MT" panose="03020402040607040605" pitchFamily="66" charset="0"/>
              </a:rPr>
              <a:t>Constantin </a:t>
            </a:r>
            <a:r>
              <a:rPr lang="fr-BE" sz="7200" dirty="0" err="1" smtClean="0">
                <a:latin typeface="French Script MT" panose="03020402040607040605" pitchFamily="66" charset="0"/>
              </a:rPr>
              <a:t>Colson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0911691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61</a:t>
            </a:fld>
            <a:endParaRPr lang="fr-BE" dirty="0"/>
          </a:p>
        </p:txBody>
      </p:sp>
      <p:sp>
        <p:nvSpPr>
          <p:cNvPr id="5" name="ZoneTexte 4"/>
          <p:cNvSpPr txBox="1"/>
          <p:nvPr/>
        </p:nvSpPr>
        <p:spPr>
          <a:xfrm>
            <a:off x="397742" y="779526"/>
            <a:ext cx="5979837" cy="1200329"/>
          </a:xfrm>
          <a:prstGeom prst="rect">
            <a:avLst/>
          </a:prstGeom>
          <a:noFill/>
        </p:spPr>
        <p:txBody>
          <a:bodyPr wrap="square" rtlCol="0">
            <a:spAutoFit/>
          </a:bodyPr>
          <a:lstStyle/>
          <a:p>
            <a:r>
              <a:rPr lang="fr-BE" sz="7200" dirty="0" smtClean="0">
                <a:latin typeface="French Script MT" panose="03020402040607040605" pitchFamily="66" charset="0"/>
              </a:rPr>
              <a:t>Godefroid Verbruggen</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80 ans</a:t>
            </a:r>
          </a:p>
          <a:p>
            <a:pPr algn="ctr"/>
            <a:r>
              <a:rPr lang="fr-BE" dirty="0" smtClean="0"/>
              <a:t>Décédé le ?</a:t>
            </a:r>
          </a:p>
          <a:p>
            <a:pPr algn="ctr"/>
            <a:r>
              <a:rPr lang="fr-BE" dirty="0" smtClean="0"/>
              <a:t>Inhumé le 28 juin 1947</a:t>
            </a:r>
          </a:p>
          <a:p>
            <a:pPr algn="ctr"/>
            <a:r>
              <a:rPr lang="fr-BE" dirty="0" smtClean="0"/>
              <a:t>Epoux de Madame </a:t>
            </a:r>
            <a:r>
              <a:rPr lang="fr-BE" dirty="0" err="1" smtClean="0"/>
              <a:t>Aluffi</a:t>
            </a:r>
            <a:endParaRPr lang="fr-BE" dirty="0" smtClean="0"/>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a:t>
            </a:r>
          </a:p>
          <a:p>
            <a:pPr algn="ctr"/>
            <a:r>
              <a:rPr lang="fr-BE" dirty="0" smtClean="0"/>
              <a:t>Tombe 53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7732576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610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1887 – 53 ans</a:t>
            </a:r>
          </a:p>
          <a:p>
            <a:pPr algn="ctr"/>
            <a:r>
              <a:rPr lang="fr-BE" dirty="0" smtClean="0"/>
              <a:t>Décédé le </a:t>
            </a:r>
            <a:r>
              <a:rPr lang="fr-BE" dirty="0"/>
              <a:t>2 août </a:t>
            </a:r>
            <a:r>
              <a:rPr lang="fr-BE" dirty="0" smtClean="0"/>
              <a:t>1940</a:t>
            </a:r>
          </a:p>
          <a:p>
            <a:pPr algn="ctr"/>
            <a:r>
              <a:rPr lang="fr-BE" dirty="0" smtClean="0"/>
              <a:t>Inhumé le  </a:t>
            </a:r>
          </a:p>
          <a:p>
            <a:pPr algn="ctr"/>
            <a:r>
              <a:rPr lang="fr-BE" dirty="0" smtClean="0"/>
              <a:t>Epoux de Madame François</a:t>
            </a:r>
          </a:p>
          <a:p>
            <a:pPr algn="ctr"/>
            <a:endParaRPr lang="fr-BE" dirty="0"/>
          </a:p>
          <a:p>
            <a:pPr algn="ctr"/>
            <a:r>
              <a:rPr lang="fr-BE" dirty="0" smtClean="0"/>
              <a:t>Régiment: Sureté Militaire</a:t>
            </a:r>
          </a:p>
          <a:p>
            <a:pPr algn="ctr"/>
            <a:r>
              <a:rPr lang="fr-BE" dirty="0" smtClean="0"/>
              <a:t>Statut: Sergent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105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85661" y="779526"/>
            <a:ext cx="4466225" cy="1200329"/>
          </a:xfrm>
          <a:prstGeom prst="rect">
            <a:avLst/>
          </a:prstGeom>
          <a:noFill/>
        </p:spPr>
        <p:txBody>
          <a:bodyPr wrap="square" rtlCol="0">
            <a:spAutoFit/>
          </a:bodyPr>
          <a:lstStyle/>
          <a:p>
            <a:r>
              <a:rPr lang="fr-BE" sz="7200" dirty="0" smtClean="0">
                <a:latin typeface="French Script MT" panose="03020402040607040605" pitchFamily="66" charset="0"/>
              </a:rPr>
              <a:t>Hubert Corman</a:t>
            </a:r>
          </a:p>
        </p:txBody>
      </p:sp>
    </p:spTree>
    <p:extLst>
      <p:ext uri="{BB962C8B-B14F-4D97-AF65-F5344CB8AC3E}">
        <p14:creationId xmlns:p14="http://schemas.microsoft.com/office/powerpoint/2010/main" val="3445030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611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1874 – 42 ans</a:t>
            </a:r>
          </a:p>
          <a:p>
            <a:pPr algn="ctr"/>
            <a:r>
              <a:rPr lang="fr-BE" dirty="0" smtClean="0"/>
              <a:t>Décédé le</a:t>
            </a:r>
            <a:r>
              <a:rPr lang="fr-BE" dirty="0"/>
              <a:t> </a:t>
            </a:r>
            <a:r>
              <a:rPr lang="fr-BE" dirty="0" smtClean="0"/>
              <a:t>5 août 1914</a:t>
            </a:r>
          </a:p>
          <a:p>
            <a:pPr algn="ctr"/>
            <a:r>
              <a:rPr lang="fr-BE" dirty="0" smtClean="0"/>
              <a:t>Inhumé à </a:t>
            </a:r>
            <a:r>
              <a:rPr lang="fr-BE" dirty="0" err="1" smtClean="0"/>
              <a:t>Robermont</a:t>
            </a:r>
            <a:r>
              <a:rPr lang="fr-BE" dirty="0" smtClean="0"/>
              <a:t> en 1922</a:t>
            </a:r>
          </a:p>
          <a:p>
            <a:pPr algn="ctr"/>
            <a:r>
              <a:rPr lang="fr-BE" dirty="0" smtClean="0"/>
              <a:t>Epoux de ?</a:t>
            </a:r>
          </a:p>
          <a:p>
            <a:pPr algn="ctr"/>
            <a:endParaRPr lang="fr-BE" dirty="0"/>
          </a:p>
          <a:p>
            <a:pPr algn="ctr"/>
            <a:r>
              <a:rPr lang="fr-BE" dirty="0" smtClean="0"/>
              <a:t>Régiment: 12</a:t>
            </a:r>
            <a:r>
              <a:rPr lang="fr-BE" baseline="30000" dirty="0" smtClean="0"/>
              <a:t>e</a:t>
            </a:r>
            <a:r>
              <a:rPr lang="fr-BE" dirty="0" smtClean="0"/>
              <a:t> de Ligne</a:t>
            </a:r>
          </a:p>
          <a:p>
            <a:pPr algn="ctr"/>
            <a:r>
              <a:rPr lang="fr-BE" dirty="0" smtClean="0"/>
              <a:t>Statut: Commandant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40904" y="793185"/>
            <a:ext cx="3555740" cy="1200329"/>
          </a:xfrm>
          <a:prstGeom prst="rect">
            <a:avLst/>
          </a:prstGeom>
          <a:noFill/>
        </p:spPr>
        <p:txBody>
          <a:bodyPr wrap="square" rtlCol="0">
            <a:spAutoFit/>
          </a:bodyPr>
          <a:lstStyle/>
          <a:p>
            <a:r>
              <a:rPr lang="fr-BE" sz="7200" dirty="0" smtClean="0">
                <a:latin typeface="French Script MT" panose="03020402040607040605" pitchFamily="66" charset="0"/>
              </a:rPr>
              <a:t>Thomas Cox</a:t>
            </a:r>
          </a:p>
        </p:txBody>
      </p:sp>
    </p:spTree>
    <p:extLst>
      <p:ext uri="{BB962C8B-B14F-4D97-AF65-F5344CB8AC3E}">
        <p14:creationId xmlns:p14="http://schemas.microsoft.com/office/powerpoint/2010/main" val="5874495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612</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smtClean="0"/>
              <a:t>Né le 4 octobre 1890 – 24 ans</a:t>
            </a:r>
          </a:p>
          <a:p>
            <a:pPr algn="ctr"/>
            <a:r>
              <a:rPr lang="fr-BE" dirty="0" smtClean="0"/>
              <a:t>Décédé le</a:t>
            </a:r>
            <a:r>
              <a:rPr lang="fr-BE" dirty="0"/>
              <a:t> </a:t>
            </a:r>
            <a:r>
              <a:rPr lang="fr-BE" dirty="0" smtClean="0"/>
              <a:t>15 août 1915</a:t>
            </a:r>
          </a:p>
          <a:p>
            <a:pPr algn="ctr"/>
            <a:r>
              <a:rPr lang="fr-BE" dirty="0" smtClean="0"/>
              <a:t>Inhumé à </a:t>
            </a:r>
            <a:r>
              <a:rPr lang="fr-BE" dirty="0" err="1" smtClean="0"/>
              <a:t>Robermont</a:t>
            </a:r>
            <a:r>
              <a:rPr lang="fr-BE" dirty="0" smtClean="0"/>
              <a:t> en 1920</a:t>
            </a:r>
          </a:p>
          <a:p>
            <a:pPr algn="ctr"/>
            <a:r>
              <a:rPr lang="fr-BE" dirty="0" smtClean="0"/>
              <a:t>Epoux de ?</a:t>
            </a:r>
          </a:p>
          <a:p>
            <a:pPr algn="ctr"/>
            <a:endParaRPr lang="fr-BE" dirty="0"/>
          </a:p>
          <a:p>
            <a:pPr algn="ctr"/>
            <a:r>
              <a:rPr lang="fr-BE" dirty="0" smtClean="0"/>
              <a:t>Régiment: 14</a:t>
            </a:r>
            <a:r>
              <a:rPr lang="fr-BE" baseline="30000" dirty="0" smtClean="0"/>
              <a:t>e</a:t>
            </a:r>
            <a:r>
              <a:rPr lang="fr-BE" dirty="0" smtClean="0"/>
              <a:t> de Ligne, 1Bn, 3Cie</a:t>
            </a:r>
          </a:p>
          <a:p>
            <a:pPr algn="ctr"/>
            <a:r>
              <a:rPr lang="fr-BE" dirty="0" smtClean="0"/>
              <a:t>Statut: S/Lieutenant, </a:t>
            </a:r>
          </a:p>
          <a:p>
            <a:pPr algn="ctr"/>
            <a:r>
              <a:rPr lang="fr-BE" dirty="0" smtClean="0"/>
              <a:t>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56689" y="712720"/>
            <a:ext cx="5124170" cy="1200329"/>
          </a:xfrm>
          <a:prstGeom prst="rect">
            <a:avLst/>
          </a:prstGeom>
          <a:noFill/>
        </p:spPr>
        <p:txBody>
          <a:bodyPr wrap="square" rtlCol="0">
            <a:spAutoFit/>
          </a:bodyPr>
          <a:lstStyle/>
          <a:p>
            <a:r>
              <a:rPr lang="fr-BE" sz="7200" dirty="0" smtClean="0">
                <a:latin typeface="French Script MT" panose="03020402040607040605" pitchFamily="66" charset="0"/>
              </a:rPr>
              <a:t>Fernand Dardenne</a:t>
            </a:r>
          </a:p>
        </p:txBody>
      </p:sp>
    </p:spTree>
    <p:extLst>
      <p:ext uri="{BB962C8B-B14F-4D97-AF65-F5344CB8AC3E}">
        <p14:creationId xmlns:p14="http://schemas.microsoft.com/office/powerpoint/2010/main" val="6350920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613</a:t>
            </a:fld>
            <a:endParaRPr lang="fr-BE" dirty="0"/>
          </a:p>
        </p:txBody>
      </p:sp>
      <p:sp>
        <p:nvSpPr>
          <p:cNvPr id="6" name="ZoneTexte 5"/>
          <p:cNvSpPr txBox="1"/>
          <p:nvPr/>
        </p:nvSpPr>
        <p:spPr>
          <a:xfrm>
            <a:off x="1519624" y="2213133"/>
            <a:ext cx="3912347" cy="2031325"/>
          </a:xfrm>
          <a:prstGeom prst="rect">
            <a:avLst/>
          </a:prstGeom>
          <a:noFill/>
        </p:spPr>
        <p:txBody>
          <a:bodyPr wrap="square" rtlCol="0">
            <a:spAutoFit/>
          </a:bodyPr>
          <a:lstStyle/>
          <a:p>
            <a:pPr algn="ctr"/>
            <a:r>
              <a:rPr lang="fr-BE" dirty="0" smtClean="0"/>
              <a:t>Né le 30 octobre 1890 – 24 ans</a:t>
            </a:r>
          </a:p>
          <a:p>
            <a:pPr algn="ctr"/>
            <a:r>
              <a:rPr lang="fr-BE" dirty="0" smtClean="0"/>
              <a:t>Décédé le 29 octobre 1914</a:t>
            </a:r>
          </a:p>
          <a:p>
            <a:pPr algn="ctr"/>
            <a:r>
              <a:rPr lang="fr-BE" dirty="0" smtClean="0"/>
              <a:t>Inhumé à </a:t>
            </a:r>
            <a:r>
              <a:rPr lang="fr-BE" dirty="0" err="1" smtClean="0"/>
              <a:t>Robermont</a:t>
            </a:r>
            <a:r>
              <a:rPr lang="fr-BE" dirty="0" smtClean="0"/>
              <a:t> le 23 janvier 1924</a:t>
            </a:r>
          </a:p>
          <a:p>
            <a:pPr algn="ctr"/>
            <a:r>
              <a:rPr lang="fr-BE" dirty="0" smtClean="0"/>
              <a:t>Epoux de ?</a:t>
            </a:r>
          </a:p>
          <a:p>
            <a:pPr algn="ctr"/>
            <a:endParaRPr lang="fr-BE" dirty="0"/>
          </a:p>
          <a:p>
            <a:pPr algn="ctr"/>
            <a:r>
              <a:rPr lang="fr-BE" dirty="0" smtClean="0"/>
              <a:t>Régiment: 6</a:t>
            </a:r>
            <a:r>
              <a:rPr lang="fr-BE" baseline="30000" dirty="0" smtClean="0"/>
              <a:t>e</a:t>
            </a:r>
            <a:r>
              <a:rPr lang="fr-BE" dirty="0" smtClean="0"/>
              <a:t> de Ligne, 5Cie</a:t>
            </a:r>
          </a:p>
          <a:p>
            <a:pPr algn="ctr"/>
            <a:r>
              <a:rPr lang="fr-BE" dirty="0" smtClean="0"/>
              <a:t>Statut: Soldat Mat 70604</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39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23496" y="793185"/>
            <a:ext cx="4190555" cy="1200329"/>
          </a:xfrm>
          <a:prstGeom prst="rect">
            <a:avLst/>
          </a:prstGeom>
          <a:noFill/>
        </p:spPr>
        <p:txBody>
          <a:bodyPr wrap="square" rtlCol="0">
            <a:spAutoFit/>
          </a:bodyPr>
          <a:lstStyle/>
          <a:p>
            <a:r>
              <a:rPr lang="fr-BE" sz="7200" dirty="0" smtClean="0">
                <a:latin typeface="French Script MT" panose="03020402040607040605" pitchFamily="66" charset="0"/>
              </a:rPr>
              <a:t>Louis </a:t>
            </a:r>
            <a:r>
              <a:rPr lang="fr-BE" sz="7200" dirty="0" err="1" smtClean="0">
                <a:latin typeface="French Script MT" panose="03020402040607040605" pitchFamily="66" charset="0"/>
              </a:rPr>
              <a:t>Delange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600732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614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1881 – 58 ans</a:t>
            </a:r>
          </a:p>
          <a:p>
            <a:pPr algn="ctr"/>
            <a:r>
              <a:rPr lang="fr-BE" dirty="0" smtClean="0"/>
              <a:t>Décédé le 1 </a:t>
            </a:r>
            <a:r>
              <a:rPr lang="fr-BE" dirty="0"/>
              <a:t>mars 1939</a:t>
            </a:r>
            <a:endParaRPr lang="fr-BE" dirty="0" smtClean="0"/>
          </a:p>
          <a:p>
            <a:pPr algn="ctr"/>
            <a:r>
              <a:rPr lang="fr-BE" dirty="0" smtClean="0"/>
              <a:t>Inhumé le</a:t>
            </a:r>
          </a:p>
          <a:p>
            <a:pPr algn="ctr"/>
            <a:r>
              <a:rPr lang="fr-BE" dirty="0" smtClean="0"/>
              <a:t>Epoux de Madame </a:t>
            </a:r>
            <a:r>
              <a:rPr lang="fr-BE" dirty="0" err="1" smtClean="0"/>
              <a:t>Jurdant</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87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84676" y="779526"/>
            <a:ext cx="4468195" cy="1200329"/>
          </a:xfrm>
          <a:prstGeom prst="rect">
            <a:avLst/>
          </a:prstGeom>
          <a:noFill/>
        </p:spPr>
        <p:txBody>
          <a:bodyPr wrap="square" rtlCol="0">
            <a:spAutoFit/>
          </a:bodyPr>
          <a:lstStyle/>
          <a:p>
            <a:r>
              <a:rPr lang="fr-BE" sz="7200" dirty="0" smtClean="0">
                <a:latin typeface="French Script MT" panose="03020402040607040605" pitchFamily="66" charset="0"/>
              </a:rPr>
              <a:t>Joseph Delattre</a:t>
            </a:r>
          </a:p>
        </p:txBody>
      </p:sp>
    </p:spTree>
    <p:extLst>
      <p:ext uri="{BB962C8B-B14F-4D97-AF65-F5344CB8AC3E}">
        <p14:creationId xmlns:p14="http://schemas.microsoft.com/office/powerpoint/2010/main" val="21178693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615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1895 – 43 ans</a:t>
            </a:r>
          </a:p>
          <a:p>
            <a:pPr algn="ctr"/>
            <a:r>
              <a:rPr lang="fr-BE" dirty="0" smtClean="0"/>
              <a:t>Décédé le 24 </a:t>
            </a:r>
            <a:r>
              <a:rPr lang="fr-BE" dirty="0"/>
              <a:t>octobre </a:t>
            </a:r>
            <a:r>
              <a:rPr lang="fr-BE" dirty="0" smtClean="0"/>
              <a:t>1938</a:t>
            </a:r>
          </a:p>
          <a:p>
            <a:pPr algn="ctr"/>
            <a:r>
              <a:rPr lang="fr-BE" dirty="0" smtClean="0"/>
              <a:t>Inhumé le </a:t>
            </a:r>
          </a:p>
          <a:p>
            <a:pPr algn="ctr"/>
            <a:r>
              <a:rPr lang="fr-BE" dirty="0" smtClean="0"/>
              <a:t>Epoux de Madame </a:t>
            </a:r>
            <a:r>
              <a:rPr lang="fr-BE" dirty="0" err="1" smtClean="0"/>
              <a:t>Delavez</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82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47782" y="779526"/>
            <a:ext cx="4541983" cy="1200329"/>
          </a:xfrm>
          <a:prstGeom prst="rect">
            <a:avLst/>
          </a:prstGeom>
          <a:noFill/>
        </p:spPr>
        <p:txBody>
          <a:bodyPr wrap="square" rtlCol="0">
            <a:spAutoFit/>
          </a:bodyPr>
          <a:lstStyle/>
          <a:p>
            <a:r>
              <a:rPr lang="fr-BE" sz="7200" dirty="0" smtClean="0">
                <a:latin typeface="French Script MT" panose="03020402040607040605" pitchFamily="66" charset="0"/>
              </a:rPr>
              <a:t>Florent </a:t>
            </a:r>
            <a:r>
              <a:rPr lang="fr-BE" sz="7200" dirty="0" err="1" smtClean="0">
                <a:latin typeface="French Script MT" panose="03020402040607040605" pitchFamily="66" charset="0"/>
              </a:rPr>
              <a:t>Desonai</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266863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616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1886 – 53 ans</a:t>
            </a:r>
          </a:p>
          <a:p>
            <a:pPr algn="ctr"/>
            <a:r>
              <a:rPr lang="fr-BE" dirty="0" smtClean="0"/>
              <a:t>Décédé le 7 </a:t>
            </a:r>
            <a:r>
              <a:rPr lang="fr-BE" dirty="0"/>
              <a:t>novembre 1939</a:t>
            </a:r>
            <a:endParaRPr lang="fr-BE" dirty="0" smtClean="0"/>
          </a:p>
          <a:p>
            <a:pPr algn="ctr"/>
            <a:r>
              <a:rPr lang="fr-BE" dirty="0" smtClean="0"/>
              <a:t>Inhumé le</a:t>
            </a:r>
          </a:p>
          <a:p>
            <a:pPr algn="ctr"/>
            <a:r>
              <a:rPr lang="fr-BE" dirty="0" smtClean="0"/>
              <a:t>Epoux de ?</a:t>
            </a:r>
          </a:p>
          <a:p>
            <a:pPr algn="ctr"/>
            <a:endParaRPr lang="fr-BE" dirty="0"/>
          </a:p>
          <a:p>
            <a:pPr algn="ctr"/>
            <a:r>
              <a:rPr lang="fr-BE" dirty="0" smtClean="0"/>
              <a:t>Régiment:</a:t>
            </a:r>
          </a:p>
          <a:p>
            <a:pPr algn="ctr"/>
            <a:r>
              <a:rPr lang="fr-BE" dirty="0" smtClean="0"/>
              <a:t>Statut: Sergent,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93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85605" y="779526"/>
            <a:ext cx="3866337" cy="1200329"/>
          </a:xfrm>
          <a:prstGeom prst="rect">
            <a:avLst/>
          </a:prstGeom>
          <a:noFill/>
        </p:spPr>
        <p:txBody>
          <a:bodyPr wrap="square" rtlCol="0">
            <a:spAutoFit/>
          </a:bodyPr>
          <a:lstStyle/>
          <a:p>
            <a:r>
              <a:rPr lang="fr-BE" sz="7200" dirty="0" smtClean="0">
                <a:latin typeface="French Script MT" panose="03020402040607040605" pitchFamily="66" charset="0"/>
              </a:rPr>
              <a:t>Jules </a:t>
            </a:r>
            <a:r>
              <a:rPr lang="fr-BE" sz="7200" dirty="0" err="1" smtClean="0">
                <a:latin typeface="French Script MT" panose="03020402040607040605" pitchFamily="66" charset="0"/>
              </a:rPr>
              <a:t>Dethier</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6994376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617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1888 – 39 ans</a:t>
            </a:r>
          </a:p>
          <a:p>
            <a:pPr algn="ctr"/>
            <a:r>
              <a:rPr lang="fr-BE" dirty="0" smtClean="0"/>
              <a:t>Décédé le</a:t>
            </a:r>
            <a:r>
              <a:rPr lang="fr-BE" dirty="0"/>
              <a:t> </a:t>
            </a:r>
            <a:r>
              <a:rPr lang="fr-BE" dirty="0" smtClean="0"/>
              <a:t>28 </a:t>
            </a:r>
            <a:r>
              <a:rPr lang="fr-BE" dirty="0"/>
              <a:t>avril 1927</a:t>
            </a:r>
            <a:endParaRPr lang="fr-BE" dirty="0" smtClean="0"/>
          </a:p>
          <a:p>
            <a:pPr algn="ctr"/>
            <a:r>
              <a:rPr lang="fr-BE" dirty="0" smtClean="0"/>
              <a:t>Inhumé le</a:t>
            </a:r>
          </a:p>
          <a:p>
            <a:pPr algn="ctr"/>
            <a:r>
              <a:rPr lang="fr-BE" dirty="0" smtClean="0"/>
              <a:t>Epoux de ?</a:t>
            </a:r>
          </a:p>
          <a:p>
            <a:pPr algn="ctr"/>
            <a:endParaRPr lang="fr-BE" dirty="0"/>
          </a:p>
          <a:p>
            <a:pPr algn="ctr"/>
            <a:r>
              <a:rPr lang="fr-BE" dirty="0" smtClean="0"/>
              <a:t>Régiment: 2</a:t>
            </a:r>
            <a:r>
              <a:rPr lang="fr-BE" baseline="30000" dirty="0" smtClean="0"/>
              <a:t>e</a:t>
            </a:r>
            <a:r>
              <a:rPr lang="fr-BE" dirty="0" smtClean="0"/>
              <a:t> Carabiniers</a:t>
            </a:r>
          </a:p>
          <a:p>
            <a:pPr algn="ctr"/>
            <a:r>
              <a:rPr lang="fr-BE" dirty="0" smtClean="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48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95563" y="775281"/>
            <a:ext cx="4046422" cy="1200329"/>
          </a:xfrm>
          <a:prstGeom prst="rect">
            <a:avLst/>
          </a:prstGeom>
          <a:noFill/>
        </p:spPr>
        <p:txBody>
          <a:bodyPr wrap="square" rtlCol="0">
            <a:spAutoFit/>
          </a:bodyPr>
          <a:lstStyle/>
          <a:p>
            <a:r>
              <a:rPr lang="fr-BE" sz="7200" dirty="0" smtClean="0">
                <a:latin typeface="French Script MT" panose="03020402040607040605" pitchFamily="66" charset="0"/>
              </a:rPr>
              <a:t>Louis </a:t>
            </a:r>
            <a:r>
              <a:rPr lang="fr-BE" sz="7200" dirty="0" err="1" smtClean="0">
                <a:latin typeface="French Script MT" panose="03020402040607040605" pitchFamily="66" charset="0"/>
              </a:rPr>
              <a:t>Dormal</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3234898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618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1864 – 63 ans</a:t>
            </a:r>
          </a:p>
          <a:p>
            <a:pPr algn="ctr"/>
            <a:r>
              <a:rPr lang="fr-BE" dirty="0" smtClean="0"/>
              <a:t>Décédé le</a:t>
            </a:r>
            <a:r>
              <a:rPr lang="fr-BE" dirty="0"/>
              <a:t> </a:t>
            </a:r>
            <a:r>
              <a:rPr lang="fr-BE" dirty="0" smtClean="0"/>
              <a:t>1 </a:t>
            </a:r>
            <a:r>
              <a:rPr lang="fr-BE" dirty="0"/>
              <a:t>novembre 1927</a:t>
            </a:r>
            <a:endParaRPr lang="fr-BE" dirty="0" smtClean="0"/>
          </a:p>
          <a:p>
            <a:pPr algn="ctr"/>
            <a:r>
              <a:rPr lang="fr-BE" dirty="0" smtClean="0"/>
              <a:t>Inhumé le</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Lieutenant,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51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31489" y="779526"/>
            <a:ext cx="4774570" cy="1200329"/>
          </a:xfrm>
          <a:prstGeom prst="rect">
            <a:avLst/>
          </a:prstGeom>
          <a:noFill/>
        </p:spPr>
        <p:txBody>
          <a:bodyPr wrap="square" rtlCol="0">
            <a:spAutoFit/>
          </a:bodyPr>
          <a:lstStyle/>
          <a:p>
            <a:r>
              <a:rPr lang="fr-BE" sz="7200" dirty="0" smtClean="0">
                <a:latin typeface="French Script MT" panose="03020402040607040605" pitchFamily="66" charset="0"/>
              </a:rPr>
              <a:t>Léon </a:t>
            </a:r>
            <a:r>
              <a:rPr lang="fr-BE" sz="7200" dirty="0" err="1" smtClean="0">
                <a:latin typeface="French Script MT" panose="03020402040607040605" pitchFamily="66" charset="0"/>
              </a:rPr>
              <a:t>Doutrepont</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737713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619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1886 – 40 ans</a:t>
            </a:r>
          </a:p>
          <a:p>
            <a:pPr algn="ctr"/>
            <a:r>
              <a:rPr lang="fr-BE" dirty="0" smtClean="0"/>
              <a:t>Décédé le </a:t>
            </a:r>
            <a:r>
              <a:rPr lang="fr-BE" dirty="0"/>
              <a:t>24 novembre </a:t>
            </a:r>
            <a:r>
              <a:rPr lang="fr-BE" dirty="0" smtClean="0"/>
              <a:t>1926</a:t>
            </a:r>
          </a:p>
          <a:p>
            <a:pPr algn="ctr"/>
            <a:r>
              <a:rPr lang="fr-BE" dirty="0" smtClean="0"/>
              <a:t>Inhumé le </a:t>
            </a:r>
          </a:p>
          <a:p>
            <a:pPr algn="ctr"/>
            <a:r>
              <a:rPr lang="fr-BE" dirty="0" smtClean="0"/>
              <a:t>Epoux de ?</a:t>
            </a:r>
          </a:p>
          <a:p>
            <a:pPr algn="ctr"/>
            <a:endParaRPr lang="fr-BE" dirty="0"/>
          </a:p>
          <a:p>
            <a:pPr algn="ctr"/>
            <a:r>
              <a:rPr lang="fr-BE" dirty="0" smtClean="0"/>
              <a:t>Régiment: 14</a:t>
            </a:r>
            <a:r>
              <a:rPr lang="fr-BE" baseline="30000" dirty="0" smtClean="0"/>
              <a:t>e</a:t>
            </a:r>
            <a:r>
              <a:rPr lang="fr-BE" dirty="0" smtClean="0"/>
              <a:t> de Ligne</a:t>
            </a:r>
          </a:p>
          <a:p>
            <a:pPr algn="ctr"/>
            <a:r>
              <a:rPr lang="fr-BE" dirty="0" smtClean="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43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81919" y="779526"/>
            <a:ext cx="4273709" cy="1200329"/>
          </a:xfrm>
          <a:prstGeom prst="rect">
            <a:avLst/>
          </a:prstGeom>
          <a:noFill/>
        </p:spPr>
        <p:txBody>
          <a:bodyPr wrap="square" rtlCol="0">
            <a:spAutoFit/>
          </a:bodyPr>
          <a:lstStyle/>
          <a:p>
            <a:r>
              <a:rPr lang="fr-BE" sz="7200" dirty="0" smtClean="0">
                <a:latin typeface="French Script MT" panose="03020402040607040605" pitchFamily="66" charset="0"/>
              </a:rPr>
              <a:t>Henri Dumont</a:t>
            </a:r>
          </a:p>
        </p:txBody>
      </p:sp>
    </p:spTree>
    <p:extLst>
      <p:ext uri="{BB962C8B-B14F-4D97-AF65-F5344CB8AC3E}">
        <p14:creationId xmlns:p14="http://schemas.microsoft.com/office/powerpoint/2010/main" val="24797676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62</a:t>
            </a:fld>
            <a:endParaRPr lang="fr-BE" dirty="0"/>
          </a:p>
        </p:txBody>
      </p:sp>
      <p:sp>
        <p:nvSpPr>
          <p:cNvPr id="5" name="ZoneTexte 4"/>
          <p:cNvSpPr txBox="1"/>
          <p:nvPr/>
        </p:nvSpPr>
        <p:spPr>
          <a:xfrm>
            <a:off x="1134346" y="779526"/>
            <a:ext cx="4177065" cy="1200329"/>
          </a:xfrm>
          <a:prstGeom prst="rect">
            <a:avLst/>
          </a:prstGeom>
          <a:noFill/>
        </p:spPr>
        <p:txBody>
          <a:bodyPr wrap="square" rtlCol="0">
            <a:spAutoFit/>
          </a:bodyPr>
          <a:lstStyle/>
          <a:p>
            <a:r>
              <a:rPr lang="fr-BE" sz="7200" dirty="0" smtClean="0">
                <a:latin typeface="French Script MT" panose="03020402040607040605" pitchFamily="66" charset="0"/>
              </a:rPr>
              <a:t>Henri Vliegen</a:t>
            </a:r>
            <a:endParaRPr lang="fr-BE" sz="7200" dirty="0">
              <a:latin typeface="French Script MT" panose="03020402040607040605" pitchFamily="66" charset="0"/>
            </a:endParaRPr>
          </a:p>
        </p:txBody>
      </p:sp>
      <p:sp>
        <p:nvSpPr>
          <p:cNvPr id="6" name="ZoneTexte 5"/>
          <p:cNvSpPr txBox="1"/>
          <p:nvPr/>
        </p:nvSpPr>
        <p:spPr>
          <a:xfrm>
            <a:off x="1506761" y="2365967"/>
            <a:ext cx="3432238" cy="2031325"/>
          </a:xfrm>
          <a:prstGeom prst="rect">
            <a:avLst/>
          </a:prstGeom>
          <a:noFill/>
        </p:spPr>
        <p:txBody>
          <a:bodyPr wrap="square" rtlCol="0">
            <a:spAutoFit/>
          </a:bodyPr>
          <a:lstStyle/>
          <a:p>
            <a:pPr algn="ctr"/>
            <a:r>
              <a:rPr lang="fr-BE" dirty="0" smtClean="0"/>
              <a:t>Né le </a:t>
            </a:r>
            <a:r>
              <a:rPr lang="fr-BE" dirty="0"/>
              <a:t>?</a:t>
            </a:r>
            <a:r>
              <a:rPr lang="fr-BE" dirty="0" smtClean="0"/>
              <a:t> – 54 ans</a:t>
            </a:r>
          </a:p>
          <a:p>
            <a:pPr algn="ctr"/>
            <a:r>
              <a:rPr lang="fr-BE" dirty="0" smtClean="0"/>
              <a:t>Décédé le ?</a:t>
            </a:r>
          </a:p>
          <a:p>
            <a:pPr algn="ctr"/>
            <a:r>
              <a:rPr lang="fr-BE" dirty="0" smtClean="0"/>
              <a:t>Inhumé le 29 décembre 1943</a:t>
            </a:r>
          </a:p>
          <a:p>
            <a:pPr algn="ctr"/>
            <a:r>
              <a:rPr lang="fr-BE" dirty="0" smtClean="0"/>
              <a:t>Époux de Madame Willems</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311771" y="3265695"/>
            <a:ext cx="2540508" cy="646331"/>
          </a:xfrm>
          <a:prstGeom prst="rect">
            <a:avLst/>
          </a:prstGeom>
          <a:noFill/>
        </p:spPr>
        <p:txBody>
          <a:bodyPr wrap="square" rtlCol="0">
            <a:spAutoFit/>
          </a:bodyPr>
          <a:lstStyle/>
          <a:p>
            <a:pPr algn="ctr"/>
            <a:r>
              <a:rPr lang="fr-BE" dirty="0" smtClean="0"/>
              <a:t>Parcelle 163 - A</a:t>
            </a:r>
          </a:p>
          <a:p>
            <a:pPr algn="ctr"/>
            <a:r>
              <a:rPr lang="fr-BE" dirty="0" smtClean="0"/>
              <a:t>Tombe 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749875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620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1889 – 51 ans</a:t>
            </a:r>
          </a:p>
          <a:p>
            <a:pPr algn="ctr"/>
            <a:r>
              <a:rPr lang="fr-BE" dirty="0" smtClean="0"/>
              <a:t>Décédé le </a:t>
            </a:r>
            <a:r>
              <a:rPr lang="fr-BE" dirty="0"/>
              <a:t>11 mars 1940</a:t>
            </a:r>
            <a:endParaRPr lang="fr-BE" dirty="0" smtClean="0"/>
          </a:p>
          <a:p>
            <a:pPr algn="ctr"/>
            <a:r>
              <a:rPr lang="fr-BE" dirty="0" smtClean="0"/>
              <a:t>Inhumé le</a:t>
            </a:r>
          </a:p>
          <a:p>
            <a:pPr algn="ctr"/>
            <a:r>
              <a:rPr lang="fr-BE" dirty="0" smtClean="0"/>
              <a:t>Epoux de Madame </a:t>
            </a:r>
            <a:r>
              <a:rPr lang="fr-BE" dirty="0" err="1" smtClean="0"/>
              <a:t>Lotty</a:t>
            </a:r>
            <a:endParaRPr lang="fr-BE" dirty="0" smtClean="0"/>
          </a:p>
          <a:p>
            <a:pPr algn="ctr"/>
            <a:endParaRPr lang="fr-BE" dirty="0"/>
          </a:p>
          <a:p>
            <a:pPr algn="ctr"/>
            <a:r>
              <a:rPr lang="fr-BE" dirty="0" smtClean="0"/>
              <a:t>Régiment: 2</a:t>
            </a:r>
            <a:r>
              <a:rPr lang="fr-BE" baseline="30000" dirty="0" smtClean="0"/>
              <a:t>e</a:t>
            </a:r>
            <a:r>
              <a:rPr lang="fr-BE" dirty="0" smtClean="0"/>
              <a:t> Carabiniers</a:t>
            </a:r>
          </a:p>
          <a:p>
            <a:pPr algn="ctr"/>
            <a:r>
              <a:rPr lang="fr-BE" dirty="0" smtClean="0"/>
              <a:t>Statut: Caporal,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102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19624" y="756263"/>
            <a:ext cx="3783943" cy="1200329"/>
          </a:xfrm>
          <a:prstGeom prst="rect">
            <a:avLst/>
          </a:prstGeom>
          <a:noFill/>
        </p:spPr>
        <p:txBody>
          <a:bodyPr wrap="square" rtlCol="0">
            <a:spAutoFit/>
          </a:bodyPr>
          <a:lstStyle/>
          <a:p>
            <a:r>
              <a:rPr lang="fr-BE" sz="7200" dirty="0" smtClean="0">
                <a:latin typeface="French Script MT" panose="03020402040607040605" pitchFamily="66" charset="0"/>
              </a:rPr>
              <a:t>Félix </a:t>
            </a:r>
            <a:r>
              <a:rPr lang="fr-BE" sz="7200" dirty="0" err="1" smtClean="0">
                <a:latin typeface="French Script MT" panose="03020402040607040605" pitchFamily="66" charset="0"/>
              </a:rPr>
              <a:t>Ernoult</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4547763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621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1877 – 61 ans</a:t>
            </a:r>
          </a:p>
          <a:p>
            <a:pPr algn="ctr"/>
            <a:r>
              <a:rPr lang="fr-BE" dirty="0" smtClean="0"/>
              <a:t>Décédé le </a:t>
            </a:r>
            <a:r>
              <a:rPr lang="fr-BE" dirty="0"/>
              <a:t>27 août 1938</a:t>
            </a:r>
            <a:endParaRPr lang="fr-BE" dirty="0" smtClean="0"/>
          </a:p>
          <a:p>
            <a:pPr algn="ctr"/>
            <a:r>
              <a:rPr lang="fr-BE" dirty="0" smtClean="0"/>
              <a:t>Inhumé le</a:t>
            </a:r>
          </a:p>
          <a:p>
            <a:pPr algn="ctr"/>
            <a:r>
              <a:rPr lang="fr-BE" dirty="0" smtClean="0"/>
              <a:t>Célibataire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80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86662" y="764395"/>
            <a:ext cx="3731265" cy="1200329"/>
          </a:xfrm>
          <a:prstGeom prst="rect">
            <a:avLst/>
          </a:prstGeom>
          <a:noFill/>
        </p:spPr>
        <p:txBody>
          <a:bodyPr wrap="square" rtlCol="0">
            <a:spAutoFit/>
          </a:bodyPr>
          <a:lstStyle/>
          <a:p>
            <a:r>
              <a:rPr lang="fr-BE" sz="7200" dirty="0" smtClean="0">
                <a:latin typeface="French Script MT" panose="03020402040607040605" pitchFamily="66" charset="0"/>
              </a:rPr>
              <a:t>Julien Fonck</a:t>
            </a:r>
          </a:p>
        </p:txBody>
      </p:sp>
    </p:spTree>
    <p:extLst>
      <p:ext uri="{BB962C8B-B14F-4D97-AF65-F5344CB8AC3E}">
        <p14:creationId xmlns:p14="http://schemas.microsoft.com/office/powerpoint/2010/main" val="3688707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622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1883 – 55 ans</a:t>
            </a:r>
          </a:p>
          <a:p>
            <a:pPr algn="ctr"/>
            <a:r>
              <a:rPr lang="fr-BE" dirty="0" smtClean="0"/>
              <a:t>Décédé le 19 </a:t>
            </a:r>
            <a:r>
              <a:rPr lang="fr-BE" dirty="0"/>
              <a:t>mai </a:t>
            </a:r>
            <a:r>
              <a:rPr lang="fr-BE" dirty="0" smtClean="0"/>
              <a:t>1938</a:t>
            </a:r>
          </a:p>
          <a:p>
            <a:pPr algn="ctr"/>
            <a:r>
              <a:rPr lang="fr-BE" dirty="0" smtClean="0"/>
              <a:t>Inhumé le </a:t>
            </a:r>
          </a:p>
          <a:p>
            <a:pPr algn="ctr"/>
            <a:r>
              <a:rPr lang="fr-BE" dirty="0" smtClean="0"/>
              <a:t>Epoux de Madame Bourguignon</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84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05922" y="779526"/>
            <a:ext cx="4425704" cy="1200329"/>
          </a:xfrm>
          <a:prstGeom prst="rect">
            <a:avLst/>
          </a:prstGeom>
          <a:noFill/>
        </p:spPr>
        <p:txBody>
          <a:bodyPr wrap="square" rtlCol="0">
            <a:spAutoFit/>
          </a:bodyPr>
          <a:lstStyle/>
          <a:p>
            <a:r>
              <a:rPr lang="fr-BE" sz="7200" dirty="0" smtClean="0">
                <a:latin typeface="French Script MT" panose="03020402040607040605" pitchFamily="66" charset="0"/>
              </a:rPr>
              <a:t>Emile </a:t>
            </a:r>
            <a:r>
              <a:rPr lang="fr-BE" sz="7200" dirty="0" err="1" smtClean="0">
                <a:latin typeface="French Script MT" panose="03020402040607040605" pitchFamily="66" charset="0"/>
              </a:rPr>
              <a:t>Formesyn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2740021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623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1 décembre 1886 – 29 ans</a:t>
            </a:r>
          </a:p>
          <a:p>
            <a:pPr algn="ctr"/>
            <a:r>
              <a:rPr lang="fr-BE" dirty="0" smtClean="0"/>
              <a:t>Décédé le</a:t>
            </a:r>
            <a:r>
              <a:rPr lang="fr-BE" dirty="0"/>
              <a:t> </a:t>
            </a:r>
            <a:r>
              <a:rPr lang="fr-BE" dirty="0" smtClean="0"/>
              <a:t>11 septembre 1914</a:t>
            </a:r>
          </a:p>
          <a:p>
            <a:pPr algn="ctr"/>
            <a:r>
              <a:rPr lang="fr-BE" dirty="0" smtClean="0"/>
              <a:t>Inhumé à </a:t>
            </a:r>
            <a:r>
              <a:rPr lang="fr-BE" dirty="0" err="1" smtClean="0"/>
              <a:t>Robermont</a:t>
            </a:r>
            <a:r>
              <a:rPr lang="fr-BE" dirty="0" smtClean="0"/>
              <a:t> en 1922</a:t>
            </a:r>
          </a:p>
          <a:p>
            <a:pPr algn="ctr"/>
            <a:r>
              <a:rPr lang="fr-BE" dirty="0" smtClean="0"/>
              <a:t>Epoux de ?</a:t>
            </a:r>
          </a:p>
          <a:p>
            <a:pPr algn="ctr"/>
            <a:endParaRPr lang="fr-BE" dirty="0"/>
          </a:p>
          <a:p>
            <a:pPr algn="ctr"/>
            <a:r>
              <a:rPr lang="fr-BE" dirty="0" smtClean="0"/>
              <a:t>Régiment: 11Li, 3Bn, 11Cie</a:t>
            </a:r>
          </a:p>
          <a:p>
            <a:pPr algn="ctr"/>
            <a:r>
              <a:rPr lang="fr-BE" dirty="0" smtClean="0"/>
              <a:t>Statut: Caporal</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22477" y="779526"/>
            <a:ext cx="4392594" cy="1200329"/>
          </a:xfrm>
          <a:prstGeom prst="rect">
            <a:avLst/>
          </a:prstGeom>
          <a:noFill/>
        </p:spPr>
        <p:txBody>
          <a:bodyPr wrap="square" rtlCol="0">
            <a:spAutoFit/>
          </a:bodyPr>
          <a:lstStyle/>
          <a:p>
            <a:r>
              <a:rPr lang="fr-BE" sz="7200" dirty="0" smtClean="0">
                <a:latin typeface="French Script MT" panose="03020402040607040605" pitchFamily="66" charset="0"/>
              </a:rPr>
              <a:t>Jean </a:t>
            </a:r>
            <a:r>
              <a:rPr lang="fr-BE" sz="7200" dirty="0" err="1" smtClean="0">
                <a:latin typeface="French Script MT" panose="03020402040607040605" pitchFamily="66" charset="0"/>
              </a:rPr>
              <a:t>Fraigneux</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41195477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624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6 octobre 1895 – 23 ans</a:t>
            </a:r>
          </a:p>
          <a:p>
            <a:pPr algn="ctr"/>
            <a:r>
              <a:rPr lang="fr-BE" dirty="0" smtClean="0"/>
              <a:t>Décédé le</a:t>
            </a:r>
            <a:r>
              <a:rPr lang="fr-BE" dirty="0"/>
              <a:t> 2</a:t>
            </a:r>
            <a:r>
              <a:rPr lang="fr-BE" dirty="0" smtClean="0"/>
              <a:t>5 novembre 1918</a:t>
            </a:r>
          </a:p>
          <a:p>
            <a:pPr algn="ctr"/>
            <a:r>
              <a:rPr lang="fr-BE" dirty="0" smtClean="0"/>
              <a:t>Inhumé à </a:t>
            </a:r>
            <a:r>
              <a:rPr lang="fr-BE" dirty="0" err="1" smtClean="0"/>
              <a:t>Robermont</a:t>
            </a:r>
            <a:r>
              <a:rPr lang="fr-BE" dirty="0" smtClean="0"/>
              <a:t> en 1921</a:t>
            </a:r>
          </a:p>
          <a:p>
            <a:pPr algn="ctr"/>
            <a:r>
              <a:rPr lang="fr-BE" dirty="0" smtClean="0"/>
              <a:t>Epoux de ?</a:t>
            </a:r>
          </a:p>
          <a:p>
            <a:pPr algn="ctr"/>
            <a:endParaRPr lang="fr-BE" dirty="0"/>
          </a:p>
          <a:p>
            <a:pPr algn="ctr"/>
            <a:r>
              <a:rPr lang="fr-BE" dirty="0" smtClean="0"/>
              <a:t>Régiment: 8</a:t>
            </a:r>
            <a:r>
              <a:rPr lang="fr-BE" baseline="30000" dirty="0" smtClean="0"/>
              <a:t>e</a:t>
            </a:r>
            <a:r>
              <a:rPr lang="fr-BE" dirty="0" smtClean="0"/>
              <a:t> d’Artillerie, 3Bat</a:t>
            </a:r>
          </a:p>
          <a:p>
            <a:pPr algn="ctr"/>
            <a:r>
              <a:rPr lang="fr-BE" dirty="0" smtClean="0"/>
              <a:t>Statut: S/Lieutenant auxiliaire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06321" y="779526"/>
            <a:ext cx="3911606" cy="1200329"/>
          </a:xfrm>
          <a:prstGeom prst="rect">
            <a:avLst/>
          </a:prstGeom>
          <a:noFill/>
        </p:spPr>
        <p:txBody>
          <a:bodyPr wrap="square" rtlCol="0">
            <a:spAutoFit/>
          </a:bodyPr>
          <a:lstStyle/>
          <a:p>
            <a:r>
              <a:rPr lang="fr-BE" sz="7200" dirty="0" smtClean="0">
                <a:latin typeface="French Script MT" panose="03020402040607040605" pitchFamily="66" charset="0"/>
              </a:rPr>
              <a:t>Marcel Frère</a:t>
            </a:r>
          </a:p>
        </p:txBody>
      </p:sp>
    </p:spTree>
    <p:extLst>
      <p:ext uri="{BB962C8B-B14F-4D97-AF65-F5344CB8AC3E}">
        <p14:creationId xmlns:p14="http://schemas.microsoft.com/office/powerpoint/2010/main" val="32960729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625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1897 – 21 ans</a:t>
            </a:r>
          </a:p>
          <a:p>
            <a:pPr algn="ctr"/>
            <a:r>
              <a:rPr lang="fr-BE" dirty="0" smtClean="0"/>
              <a:t>Décédé le</a:t>
            </a:r>
            <a:r>
              <a:rPr lang="fr-BE" dirty="0"/>
              <a:t> </a:t>
            </a:r>
            <a:r>
              <a:rPr lang="fr-BE" dirty="0" smtClean="0"/>
              <a:t>22 octobre 1918</a:t>
            </a:r>
          </a:p>
          <a:p>
            <a:pPr algn="ctr"/>
            <a:r>
              <a:rPr lang="fr-BE" dirty="0" smtClean="0"/>
              <a:t>Inhumé à </a:t>
            </a:r>
            <a:r>
              <a:rPr lang="fr-BE" dirty="0" err="1" smtClean="0"/>
              <a:t>Robermont</a:t>
            </a:r>
            <a:r>
              <a:rPr lang="fr-BE" dirty="0" smtClean="0"/>
              <a:t> en 1921</a:t>
            </a:r>
          </a:p>
          <a:p>
            <a:pPr algn="ctr"/>
            <a:r>
              <a:rPr lang="fr-BE" dirty="0" smtClean="0"/>
              <a:t>Epoux de ?</a:t>
            </a:r>
          </a:p>
          <a:p>
            <a:pPr algn="ctr"/>
            <a:endParaRPr lang="fr-BE" dirty="0"/>
          </a:p>
          <a:p>
            <a:pPr algn="ctr"/>
            <a:r>
              <a:rPr lang="fr-BE" dirty="0" smtClean="0"/>
              <a:t>Régiment: 12</a:t>
            </a:r>
            <a:r>
              <a:rPr lang="fr-BE" baseline="30000" dirty="0" smtClean="0"/>
              <a:t>e</a:t>
            </a:r>
            <a:r>
              <a:rPr lang="fr-BE" dirty="0" smtClean="0"/>
              <a:t> de Ligne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a:t>
            </a:r>
            <a:r>
              <a:rPr lang="fr-BE" dirty="0"/>
              <a:t>8</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46914" y="779526"/>
            <a:ext cx="4543719" cy="1200329"/>
          </a:xfrm>
          <a:prstGeom prst="rect">
            <a:avLst/>
          </a:prstGeom>
          <a:noFill/>
        </p:spPr>
        <p:txBody>
          <a:bodyPr wrap="square" rtlCol="0">
            <a:spAutoFit/>
          </a:bodyPr>
          <a:lstStyle/>
          <a:p>
            <a:r>
              <a:rPr lang="fr-BE" sz="7200" dirty="0" smtClean="0">
                <a:latin typeface="French Script MT" panose="03020402040607040605" pitchFamily="66" charset="0"/>
              </a:rPr>
              <a:t>Charles </a:t>
            </a:r>
            <a:r>
              <a:rPr lang="fr-BE" sz="7200" dirty="0" err="1" smtClean="0">
                <a:latin typeface="French Script MT" panose="03020402040607040605" pitchFamily="66" charset="0"/>
              </a:rPr>
              <a:t>Galabon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537630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626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1887 – 42 ans</a:t>
            </a:r>
          </a:p>
          <a:p>
            <a:pPr algn="ctr"/>
            <a:r>
              <a:rPr lang="fr-BE" dirty="0" smtClean="0"/>
              <a:t>Décédé le 18 </a:t>
            </a:r>
            <a:r>
              <a:rPr lang="fr-BE" dirty="0"/>
              <a:t>mars 1929</a:t>
            </a:r>
            <a:endParaRPr lang="fr-BE" dirty="0" smtClean="0"/>
          </a:p>
          <a:p>
            <a:pPr algn="ctr"/>
            <a:r>
              <a:rPr lang="fr-BE" dirty="0" smtClean="0"/>
              <a:t>Inhumé le</a:t>
            </a:r>
          </a:p>
          <a:p>
            <a:pPr algn="ctr"/>
            <a:r>
              <a:rPr lang="fr-BE" dirty="0" smtClean="0"/>
              <a:t>Epoux de ?</a:t>
            </a:r>
          </a:p>
          <a:p>
            <a:pPr algn="ctr"/>
            <a:endParaRPr lang="fr-BE" dirty="0"/>
          </a:p>
          <a:p>
            <a:pPr algn="ctr"/>
            <a:r>
              <a:rPr lang="fr-BE" dirty="0" smtClean="0"/>
              <a:t>Régiment: 1</a:t>
            </a:r>
            <a:r>
              <a:rPr lang="fr-BE" baseline="30000" dirty="0" smtClean="0"/>
              <a:t>er</a:t>
            </a:r>
            <a:r>
              <a:rPr lang="fr-BE" dirty="0" smtClean="0"/>
              <a:t> Chasseurs à Pied</a:t>
            </a:r>
          </a:p>
          <a:p>
            <a:pPr algn="ctr"/>
            <a:r>
              <a:rPr lang="fr-BE" dirty="0" smtClean="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70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11968" y="793185"/>
            <a:ext cx="4013611" cy="1200329"/>
          </a:xfrm>
          <a:prstGeom prst="rect">
            <a:avLst/>
          </a:prstGeom>
          <a:noFill/>
        </p:spPr>
        <p:txBody>
          <a:bodyPr wrap="square" rtlCol="0">
            <a:spAutoFit/>
          </a:bodyPr>
          <a:lstStyle/>
          <a:p>
            <a:r>
              <a:rPr lang="fr-BE" sz="7200" dirty="0" smtClean="0">
                <a:latin typeface="French Script MT" panose="03020402040607040605" pitchFamily="66" charset="0"/>
              </a:rPr>
              <a:t>Michel Gallet</a:t>
            </a:r>
          </a:p>
        </p:txBody>
      </p:sp>
    </p:spTree>
    <p:extLst>
      <p:ext uri="{BB962C8B-B14F-4D97-AF65-F5344CB8AC3E}">
        <p14:creationId xmlns:p14="http://schemas.microsoft.com/office/powerpoint/2010/main" val="2237249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627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6 juillet 1877 – 38 ans</a:t>
            </a:r>
          </a:p>
          <a:p>
            <a:pPr algn="ctr"/>
            <a:r>
              <a:rPr lang="fr-BE" dirty="0" smtClean="0"/>
              <a:t>Décédé le 2 octobre 1915</a:t>
            </a:r>
          </a:p>
          <a:p>
            <a:pPr algn="ctr"/>
            <a:r>
              <a:rPr lang="fr-BE" dirty="0" smtClean="0"/>
              <a:t>Inhumé à </a:t>
            </a:r>
            <a:r>
              <a:rPr lang="fr-BE" dirty="0" err="1" smtClean="0"/>
              <a:t>Robermont</a:t>
            </a:r>
            <a:r>
              <a:rPr lang="fr-BE" dirty="0" smtClean="0"/>
              <a:t> en 1921</a:t>
            </a:r>
          </a:p>
          <a:p>
            <a:pPr algn="ctr"/>
            <a:r>
              <a:rPr lang="fr-BE" dirty="0" smtClean="0"/>
              <a:t>Epoux de Madame </a:t>
            </a:r>
            <a:r>
              <a:rPr lang="fr-BE" dirty="0" err="1" smtClean="0"/>
              <a:t>Goffin</a:t>
            </a:r>
            <a:endParaRPr lang="fr-BE" dirty="0" smtClean="0"/>
          </a:p>
          <a:p>
            <a:pPr algn="ctr"/>
            <a:endParaRPr lang="fr-BE" dirty="0"/>
          </a:p>
          <a:p>
            <a:pPr algn="ctr"/>
            <a:r>
              <a:rPr lang="fr-BE" dirty="0" smtClean="0"/>
              <a:t>Régiment: 12</a:t>
            </a:r>
            <a:r>
              <a:rPr lang="fr-BE" baseline="30000" dirty="0" smtClean="0"/>
              <a:t>e</a:t>
            </a:r>
            <a:r>
              <a:rPr lang="fr-BE" dirty="0" smtClean="0"/>
              <a:t> de Ligne, 3Bn, 10Cie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a:t>
            </a:r>
            <a:r>
              <a:rPr lang="fr-BE" dirty="0"/>
              <a:t>2</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80092" y="793185"/>
            <a:ext cx="4877364" cy="1200329"/>
          </a:xfrm>
          <a:prstGeom prst="rect">
            <a:avLst/>
          </a:prstGeom>
          <a:noFill/>
        </p:spPr>
        <p:txBody>
          <a:bodyPr wrap="square" rtlCol="0">
            <a:spAutoFit/>
          </a:bodyPr>
          <a:lstStyle/>
          <a:p>
            <a:r>
              <a:rPr lang="fr-BE" sz="7200" dirty="0" smtClean="0">
                <a:latin typeface="French Script MT" panose="03020402040607040605" pitchFamily="66" charset="0"/>
              </a:rPr>
              <a:t>Joseph Grandjean</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4754981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628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 48 ans</a:t>
            </a:r>
          </a:p>
          <a:p>
            <a:pPr algn="ctr"/>
            <a:r>
              <a:rPr lang="fr-BE" dirty="0" smtClean="0"/>
              <a:t>Décédé le 25 </a:t>
            </a:r>
            <a:r>
              <a:rPr lang="fr-BE" dirty="0"/>
              <a:t>juillet </a:t>
            </a:r>
            <a:r>
              <a:rPr lang="fr-BE" dirty="0" smtClean="0"/>
              <a:t>1928</a:t>
            </a:r>
          </a:p>
          <a:p>
            <a:pPr algn="ctr"/>
            <a:r>
              <a:rPr lang="fr-BE" dirty="0" smtClean="0"/>
              <a:t>Inhumé le </a:t>
            </a:r>
          </a:p>
          <a:p>
            <a:pPr algn="ctr"/>
            <a:r>
              <a:rPr lang="fr-BE" dirty="0" smtClean="0"/>
              <a:t>Epoux de ?</a:t>
            </a:r>
          </a:p>
          <a:p>
            <a:pPr algn="ctr"/>
            <a:endParaRPr lang="fr-BE" dirty="0"/>
          </a:p>
          <a:p>
            <a:pPr algn="ctr"/>
            <a:r>
              <a:rPr lang="fr-BE" dirty="0" smtClean="0"/>
              <a:t>Régiment: 14</a:t>
            </a:r>
            <a:r>
              <a:rPr lang="fr-BE" baseline="30000" dirty="0" smtClean="0"/>
              <a:t>e</a:t>
            </a:r>
            <a:r>
              <a:rPr lang="fr-BE" dirty="0" smtClean="0"/>
              <a:t> de Ligne</a:t>
            </a:r>
          </a:p>
          <a:p>
            <a:pPr algn="ctr"/>
            <a:r>
              <a:rPr lang="fr-BE" dirty="0" smtClean="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61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45205" y="779526"/>
            <a:ext cx="3947138" cy="1200329"/>
          </a:xfrm>
          <a:prstGeom prst="rect">
            <a:avLst/>
          </a:prstGeom>
          <a:noFill/>
        </p:spPr>
        <p:txBody>
          <a:bodyPr wrap="square" rtlCol="0">
            <a:spAutoFit/>
          </a:bodyPr>
          <a:lstStyle/>
          <a:p>
            <a:r>
              <a:rPr lang="fr-BE" sz="7200" dirty="0" smtClean="0">
                <a:latin typeface="French Script MT" panose="03020402040607040605" pitchFamily="66" charset="0"/>
              </a:rPr>
              <a:t>Jean Grégoire</a:t>
            </a:r>
          </a:p>
        </p:txBody>
      </p:sp>
    </p:spTree>
    <p:extLst>
      <p:ext uri="{BB962C8B-B14F-4D97-AF65-F5344CB8AC3E}">
        <p14:creationId xmlns:p14="http://schemas.microsoft.com/office/powerpoint/2010/main" val="1388036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629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7 juillet 1893 – 23 ans</a:t>
            </a:r>
          </a:p>
          <a:p>
            <a:pPr algn="ctr"/>
            <a:r>
              <a:rPr lang="fr-BE" dirty="0" smtClean="0"/>
              <a:t>Décédé le</a:t>
            </a:r>
            <a:r>
              <a:rPr lang="fr-BE" dirty="0"/>
              <a:t> </a:t>
            </a:r>
            <a:r>
              <a:rPr lang="fr-BE" dirty="0" smtClean="0"/>
              <a:t>18 mars 1918</a:t>
            </a:r>
          </a:p>
          <a:p>
            <a:pPr algn="ctr"/>
            <a:r>
              <a:rPr lang="fr-BE" dirty="0" smtClean="0"/>
              <a:t>Inhumé à </a:t>
            </a:r>
            <a:r>
              <a:rPr lang="fr-BE" dirty="0" err="1" smtClean="0"/>
              <a:t>Robermont</a:t>
            </a:r>
            <a:r>
              <a:rPr lang="fr-BE" dirty="0" smtClean="0"/>
              <a:t> en 1921</a:t>
            </a:r>
          </a:p>
          <a:p>
            <a:pPr algn="ctr"/>
            <a:r>
              <a:rPr lang="fr-BE" dirty="0" smtClean="0"/>
              <a:t>Epoux de ?</a:t>
            </a:r>
          </a:p>
          <a:p>
            <a:pPr algn="ctr"/>
            <a:endParaRPr lang="fr-BE" dirty="0"/>
          </a:p>
          <a:p>
            <a:pPr algn="ctr"/>
            <a:r>
              <a:rPr lang="fr-BE" dirty="0" smtClean="0"/>
              <a:t>Régiment: 3</a:t>
            </a:r>
            <a:r>
              <a:rPr lang="fr-BE" baseline="30000" dirty="0" smtClean="0"/>
              <a:t>e</a:t>
            </a:r>
            <a:r>
              <a:rPr lang="fr-BE" dirty="0" smtClean="0"/>
              <a:t> Carabiniers, 3Bn, 9Cie</a:t>
            </a:r>
          </a:p>
          <a:p>
            <a:pPr algn="ctr"/>
            <a:r>
              <a:rPr lang="fr-BE" dirty="0" smtClean="0"/>
              <a:t>Statut: Sous-Lieutenant auxiliaire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34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19553" y="775281"/>
            <a:ext cx="4798441" cy="1200329"/>
          </a:xfrm>
          <a:prstGeom prst="rect">
            <a:avLst/>
          </a:prstGeom>
          <a:noFill/>
        </p:spPr>
        <p:txBody>
          <a:bodyPr wrap="square" rtlCol="0">
            <a:spAutoFit/>
          </a:bodyPr>
          <a:lstStyle/>
          <a:p>
            <a:r>
              <a:rPr lang="fr-BE" sz="7200" dirty="0" smtClean="0">
                <a:latin typeface="French Script MT" panose="03020402040607040605" pitchFamily="66" charset="0"/>
              </a:rPr>
              <a:t>Louis </a:t>
            </a:r>
            <a:r>
              <a:rPr lang="fr-BE" sz="7200" dirty="0" err="1" smtClean="0">
                <a:latin typeface="French Script MT" panose="03020402040607040605" pitchFamily="66" charset="0"/>
              </a:rPr>
              <a:t>Guilleaume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395405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63</a:t>
            </a:fld>
            <a:endParaRPr lang="fr-BE" dirty="0"/>
          </a:p>
        </p:txBody>
      </p:sp>
      <p:sp>
        <p:nvSpPr>
          <p:cNvPr id="5" name="ZoneTexte 4"/>
          <p:cNvSpPr txBox="1"/>
          <p:nvPr/>
        </p:nvSpPr>
        <p:spPr>
          <a:xfrm>
            <a:off x="59804" y="793508"/>
            <a:ext cx="6326150" cy="1200329"/>
          </a:xfrm>
          <a:prstGeom prst="rect">
            <a:avLst/>
          </a:prstGeom>
          <a:noFill/>
        </p:spPr>
        <p:txBody>
          <a:bodyPr wrap="square" rtlCol="0">
            <a:spAutoFit/>
          </a:bodyPr>
          <a:lstStyle/>
          <a:p>
            <a:r>
              <a:rPr lang="fr-BE" sz="7200" dirty="0" smtClean="0">
                <a:latin typeface="French Script MT" panose="03020402040607040605" pitchFamily="66" charset="0"/>
              </a:rPr>
              <a:t>Camille Van </a:t>
            </a:r>
            <a:r>
              <a:rPr lang="fr-BE" sz="7200" dirty="0" err="1" smtClean="0">
                <a:latin typeface="French Script MT" panose="03020402040607040605" pitchFamily="66" charset="0"/>
              </a:rPr>
              <a:t>Overmeire</a:t>
            </a:r>
            <a:endParaRPr lang="fr-BE" sz="7200" dirty="0">
              <a:latin typeface="French Script MT" panose="03020402040607040605" pitchFamily="66" charset="0"/>
            </a:endParaRPr>
          </a:p>
        </p:txBody>
      </p:sp>
      <p:sp>
        <p:nvSpPr>
          <p:cNvPr id="6" name="ZoneTexte 5"/>
          <p:cNvSpPr txBox="1"/>
          <p:nvPr/>
        </p:nvSpPr>
        <p:spPr>
          <a:xfrm>
            <a:off x="1506761" y="2365967"/>
            <a:ext cx="3432238" cy="2031325"/>
          </a:xfrm>
          <a:prstGeom prst="rect">
            <a:avLst/>
          </a:prstGeom>
          <a:noFill/>
        </p:spPr>
        <p:txBody>
          <a:bodyPr wrap="square" rtlCol="0">
            <a:spAutoFit/>
          </a:bodyPr>
          <a:lstStyle/>
          <a:p>
            <a:pPr algn="ctr"/>
            <a:r>
              <a:rPr lang="fr-BE" dirty="0" smtClean="0"/>
              <a:t>Né le ? – 63 ans</a:t>
            </a:r>
          </a:p>
          <a:p>
            <a:pPr algn="ctr"/>
            <a:r>
              <a:rPr lang="fr-BE" dirty="0" smtClean="0"/>
              <a:t>Décédé le ?</a:t>
            </a:r>
          </a:p>
          <a:p>
            <a:pPr algn="ctr"/>
            <a:r>
              <a:rPr lang="fr-BE" dirty="0" smtClean="0"/>
              <a:t>Inhumé le 14 mars 1945</a:t>
            </a:r>
          </a:p>
          <a:p>
            <a:pPr algn="ctr"/>
            <a:r>
              <a:rPr lang="fr-BE" dirty="0" smtClean="0"/>
              <a:t>Époux de Madame Talbot</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a:t>
            </a:r>
          </a:p>
          <a:p>
            <a:pPr algn="ctr"/>
            <a:r>
              <a:rPr lang="fr-BE" dirty="0" smtClean="0"/>
              <a:t>Tombe 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273358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630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1894 – 35 ans</a:t>
            </a:r>
          </a:p>
          <a:p>
            <a:pPr algn="ctr"/>
            <a:r>
              <a:rPr lang="fr-BE" dirty="0" smtClean="0"/>
              <a:t>Décédé le </a:t>
            </a:r>
            <a:r>
              <a:rPr lang="fr-BE" dirty="0"/>
              <a:t>19 février 1929</a:t>
            </a:r>
            <a:endParaRPr lang="fr-BE" dirty="0" smtClean="0"/>
          </a:p>
          <a:p>
            <a:pPr algn="ctr"/>
            <a:r>
              <a:rPr lang="fr-BE" dirty="0" smtClean="0"/>
              <a:t>Inhumé le</a:t>
            </a:r>
          </a:p>
          <a:p>
            <a:pPr algn="ctr"/>
            <a:r>
              <a:rPr lang="fr-BE" dirty="0" smtClean="0"/>
              <a:t>Epoux de ?</a:t>
            </a:r>
          </a:p>
          <a:p>
            <a:pPr algn="ctr"/>
            <a:endParaRPr lang="fr-BE" dirty="0"/>
          </a:p>
          <a:p>
            <a:pPr algn="ctr"/>
            <a:r>
              <a:rPr lang="fr-BE" dirty="0" smtClean="0"/>
              <a:t>Régiment: 7</a:t>
            </a:r>
            <a:r>
              <a:rPr lang="fr-BE" baseline="30000" dirty="0" smtClean="0"/>
              <a:t>e</a:t>
            </a:r>
            <a:r>
              <a:rPr lang="fr-BE" dirty="0" smtClean="0"/>
              <a:t> de Ligne</a:t>
            </a:r>
          </a:p>
          <a:p>
            <a:pPr algn="ctr"/>
            <a:r>
              <a:rPr lang="fr-BE" dirty="0" smtClean="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68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95715" y="779526"/>
            <a:ext cx="4846117" cy="1200329"/>
          </a:xfrm>
          <a:prstGeom prst="rect">
            <a:avLst/>
          </a:prstGeom>
          <a:noFill/>
        </p:spPr>
        <p:txBody>
          <a:bodyPr wrap="square" rtlCol="0">
            <a:spAutoFit/>
          </a:bodyPr>
          <a:lstStyle/>
          <a:p>
            <a:r>
              <a:rPr lang="fr-BE" sz="7200" dirty="0" smtClean="0">
                <a:latin typeface="French Script MT" panose="03020402040607040605" pitchFamily="66" charset="0"/>
              </a:rPr>
              <a:t>Théophile </a:t>
            </a:r>
            <a:r>
              <a:rPr lang="fr-BE" sz="7200" dirty="0" err="1" smtClean="0">
                <a:latin typeface="French Script MT" panose="03020402040607040605" pitchFamily="66" charset="0"/>
              </a:rPr>
              <a:t>Guisset</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614157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631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1886 – 43 ans</a:t>
            </a:r>
          </a:p>
          <a:p>
            <a:pPr algn="ctr"/>
            <a:r>
              <a:rPr lang="fr-BE" dirty="0" smtClean="0"/>
              <a:t>Décédé le </a:t>
            </a:r>
            <a:r>
              <a:rPr lang="fr-BE" dirty="0"/>
              <a:t>29 mai 1929</a:t>
            </a:r>
            <a:endParaRPr lang="fr-BE" dirty="0" smtClean="0"/>
          </a:p>
          <a:p>
            <a:pPr algn="ctr"/>
            <a:r>
              <a:rPr lang="fr-BE" dirty="0" smtClean="0"/>
              <a:t>Inhumé le</a:t>
            </a:r>
          </a:p>
          <a:p>
            <a:pPr algn="ctr"/>
            <a:r>
              <a:rPr lang="fr-BE" dirty="0" smtClean="0"/>
              <a:t>Epoux de ?</a:t>
            </a:r>
          </a:p>
          <a:p>
            <a:pPr algn="ctr"/>
            <a:endParaRPr lang="fr-BE" dirty="0"/>
          </a:p>
          <a:p>
            <a:pPr algn="ctr"/>
            <a:r>
              <a:rPr lang="fr-BE" dirty="0" smtClean="0"/>
              <a:t>Régiment: 10</a:t>
            </a:r>
            <a:r>
              <a:rPr lang="fr-BE" baseline="30000" dirty="0" smtClean="0"/>
              <a:t>e</a:t>
            </a:r>
            <a:r>
              <a:rPr lang="fr-BE" dirty="0" smtClean="0"/>
              <a:t> de Ligne</a:t>
            </a:r>
          </a:p>
          <a:p>
            <a:pPr algn="ctr"/>
            <a:r>
              <a:rPr lang="fr-BE" dirty="0" smtClean="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74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96800" y="779526"/>
            <a:ext cx="4843947" cy="1200329"/>
          </a:xfrm>
          <a:prstGeom prst="rect">
            <a:avLst/>
          </a:prstGeom>
          <a:noFill/>
        </p:spPr>
        <p:txBody>
          <a:bodyPr wrap="square" rtlCol="0">
            <a:spAutoFit/>
          </a:bodyPr>
          <a:lstStyle/>
          <a:p>
            <a:r>
              <a:rPr lang="fr-BE" sz="7200" dirty="0" smtClean="0">
                <a:latin typeface="French Script MT" panose="03020402040607040605" pitchFamily="66" charset="0"/>
              </a:rPr>
              <a:t>Emile </a:t>
            </a:r>
            <a:r>
              <a:rPr lang="fr-BE" sz="7200" dirty="0" err="1" smtClean="0">
                <a:latin typeface="French Script MT" panose="03020402040607040605" pitchFamily="66" charset="0"/>
              </a:rPr>
              <a:t>Hauteclair</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9179515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632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1874 – 40 ans</a:t>
            </a:r>
          </a:p>
          <a:p>
            <a:pPr algn="ctr"/>
            <a:r>
              <a:rPr lang="fr-BE" dirty="0" smtClean="0"/>
              <a:t>Décédé le 15 novembre 1914</a:t>
            </a:r>
          </a:p>
          <a:p>
            <a:pPr algn="ctr"/>
            <a:r>
              <a:rPr lang="fr-BE" dirty="0" smtClean="0"/>
              <a:t>Inhumé à </a:t>
            </a:r>
            <a:r>
              <a:rPr lang="fr-BE" dirty="0" err="1" smtClean="0"/>
              <a:t>Robermont</a:t>
            </a:r>
            <a:r>
              <a:rPr lang="fr-BE" dirty="0" smtClean="0"/>
              <a:t> en 1924</a:t>
            </a:r>
          </a:p>
          <a:p>
            <a:pPr algn="ctr"/>
            <a:r>
              <a:rPr lang="fr-BE" dirty="0" smtClean="0"/>
              <a:t>Epoux de ?</a:t>
            </a:r>
          </a:p>
          <a:p>
            <a:pPr algn="ctr"/>
            <a:endParaRPr lang="fr-BE" dirty="0"/>
          </a:p>
          <a:p>
            <a:pPr algn="ctr"/>
            <a:r>
              <a:rPr lang="fr-BE" dirty="0" smtClean="0"/>
              <a:t>Régiment: Artillerie</a:t>
            </a:r>
          </a:p>
          <a:p>
            <a:pPr algn="ctr"/>
            <a:r>
              <a:rPr lang="fr-BE" dirty="0" smtClean="0"/>
              <a:t>Statut: Commandant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40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55997" y="775281"/>
            <a:ext cx="4582803" cy="1200329"/>
          </a:xfrm>
          <a:prstGeom prst="rect">
            <a:avLst/>
          </a:prstGeom>
          <a:noFill/>
        </p:spPr>
        <p:txBody>
          <a:bodyPr wrap="square" rtlCol="0">
            <a:spAutoFit/>
          </a:bodyPr>
          <a:lstStyle/>
          <a:p>
            <a:r>
              <a:rPr lang="fr-BE" sz="7200" dirty="0" smtClean="0">
                <a:latin typeface="French Script MT" panose="03020402040607040605" pitchFamily="66" charset="0"/>
              </a:rPr>
              <a:t>Emile </a:t>
            </a:r>
            <a:r>
              <a:rPr lang="fr-BE" sz="7200" dirty="0" err="1" smtClean="0">
                <a:latin typeface="French Script MT" panose="03020402040607040605" pitchFamily="66" charset="0"/>
              </a:rPr>
              <a:t>Hautecler</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4901811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633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1893 – 27 ans</a:t>
            </a:r>
          </a:p>
          <a:p>
            <a:pPr algn="ctr"/>
            <a:r>
              <a:rPr lang="fr-BE" dirty="0" smtClean="0"/>
              <a:t>Décédé le</a:t>
            </a:r>
            <a:r>
              <a:rPr lang="fr-BE" dirty="0"/>
              <a:t> </a:t>
            </a:r>
            <a:r>
              <a:rPr lang="fr-BE" dirty="0" smtClean="0"/>
              <a:t>14 juin 1920</a:t>
            </a:r>
          </a:p>
          <a:p>
            <a:pPr algn="ctr"/>
            <a:r>
              <a:rPr lang="fr-BE" dirty="0" smtClean="0"/>
              <a:t>Inhumé le ?</a:t>
            </a:r>
          </a:p>
          <a:p>
            <a:pPr algn="ctr"/>
            <a:r>
              <a:rPr lang="fr-BE" dirty="0" smtClean="0"/>
              <a:t>Epoux de ?</a:t>
            </a:r>
          </a:p>
          <a:p>
            <a:pPr algn="ctr"/>
            <a:endParaRPr lang="fr-BE" dirty="0"/>
          </a:p>
          <a:p>
            <a:pPr algn="ctr"/>
            <a:r>
              <a:rPr lang="fr-BE" dirty="0" smtClean="0"/>
              <a:t>Régiment:</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06720" y="779526"/>
            <a:ext cx="4824108" cy="1200329"/>
          </a:xfrm>
          <a:prstGeom prst="rect">
            <a:avLst/>
          </a:prstGeom>
          <a:noFill/>
        </p:spPr>
        <p:txBody>
          <a:bodyPr wrap="square" rtlCol="0">
            <a:spAutoFit/>
          </a:bodyPr>
          <a:lstStyle/>
          <a:p>
            <a:r>
              <a:rPr lang="fr-BE" sz="7200" dirty="0" smtClean="0">
                <a:latin typeface="French Script MT" panose="03020402040607040605" pitchFamily="66" charset="0"/>
              </a:rPr>
              <a:t>Clément </a:t>
            </a:r>
            <a:r>
              <a:rPr lang="fr-BE" sz="7200" dirty="0" err="1" smtClean="0">
                <a:latin typeface="French Script MT" panose="03020402040607040605" pitchFamily="66" charset="0"/>
              </a:rPr>
              <a:t>Hebrand</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097478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634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1891 – 47 ans</a:t>
            </a:r>
          </a:p>
          <a:p>
            <a:pPr algn="ctr"/>
            <a:r>
              <a:rPr lang="fr-BE" dirty="0" smtClean="0"/>
              <a:t>Décédé le 30 </a:t>
            </a:r>
            <a:r>
              <a:rPr lang="fr-BE" dirty="0"/>
              <a:t>novembre </a:t>
            </a:r>
            <a:r>
              <a:rPr lang="fr-BE" dirty="0" smtClean="0"/>
              <a:t>1938</a:t>
            </a:r>
          </a:p>
          <a:p>
            <a:pPr algn="ctr"/>
            <a:r>
              <a:rPr lang="fr-BE" dirty="0" smtClean="0"/>
              <a:t>Inhumé le </a:t>
            </a:r>
          </a:p>
          <a:p>
            <a:pPr algn="ctr"/>
            <a:r>
              <a:rPr lang="fr-BE" dirty="0" smtClean="0"/>
              <a:t>Epoux de Madame </a:t>
            </a:r>
            <a:r>
              <a:rPr lang="fr-BE" dirty="0" err="1" smtClean="0"/>
              <a:t>Schönofen</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83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47782" y="779526"/>
            <a:ext cx="4541983" cy="1200329"/>
          </a:xfrm>
          <a:prstGeom prst="rect">
            <a:avLst/>
          </a:prstGeom>
          <a:noFill/>
        </p:spPr>
        <p:txBody>
          <a:bodyPr wrap="square" rtlCol="0">
            <a:spAutoFit/>
          </a:bodyPr>
          <a:lstStyle/>
          <a:p>
            <a:r>
              <a:rPr lang="fr-BE" sz="7200" dirty="0" smtClean="0">
                <a:latin typeface="French Script MT" panose="03020402040607040605" pitchFamily="66" charset="0"/>
              </a:rPr>
              <a:t>Frédéric </a:t>
            </a:r>
            <a:r>
              <a:rPr lang="fr-BE" sz="7200" dirty="0" err="1" smtClean="0">
                <a:latin typeface="French Script MT" panose="03020402040607040605" pitchFamily="66" charset="0"/>
              </a:rPr>
              <a:t>Hellem</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898415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635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1881 – 47 ans</a:t>
            </a:r>
          </a:p>
          <a:p>
            <a:pPr algn="ctr"/>
            <a:r>
              <a:rPr lang="fr-BE" dirty="0" smtClean="0"/>
              <a:t>Décédé le</a:t>
            </a:r>
            <a:r>
              <a:rPr lang="fr-BE" dirty="0"/>
              <a:t> </a:t>
            </a:r>
            <a:r>
              <a:rPr lang="fr-BE" dirty="0" smtClean="0"/>
              <a:t>31 </a:t>
            </a:r>
            <a:r>
              <a:rPr lang="fr-BE" dirty="0"/>
              <a:t>janvier 1928</a:t>
            </a:r>
            <a:endParaRPr lang="fr-BE" dirty="0" smtClean="0"/>
          </a:p>
          <a:p>
            <a:pPr algn="ctr"/>
            <a:r>
              <a:rPr lang="fr-BE" dirty="0" smtClean="0"/>
              <a:t>Inhumé le</a:t>
            </a:r>
          </a:p>
          <a:p>
            <a:pPr algn="ctr"/>
            <a:r>
              <a:rPr lang="fr-BE" dirty="0" smtClean="0"/>
              <a:t>Epoux de ?</a:t>
            </a:r>
          </a:p>
          <a:p>
            <a:pPr algn="ctr"/>
            <a:endParaRPr lang="fr-BE" dirty="0"/>
          </a:p>
          <a:p>
            <a:pPr algn="ctr"/>
            <a:r>
              <a:rPr lang="fr-BE" dirty="0" smtClean="0"/>
              <a:t>Régiment: 16</a:t>
            </a:r>
            <a:r>
              <a:rPr lang="fr-BE" baseline="30000" dirty="0" smtClean="0"/>
              <a:t>e</a:t>
            </a:r>
            <a:r>
              <a:rPr lang="fr-BE" dirty="0" smtClean="0"/>
              <a:t> de Ligne</a:t>
            </a:r>
          </a:p>
          <a:p>
            <a:pPr algn="ctr"/>
            <a:r>
              <a:rPr lang="fr-BE" dirty="0" smtClean="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54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34990" y="693702"/>
            <a:ext cx="4367567" cy="1200329"/>
          </a:xfrm>
          <a:prstGeom prst="rect">
            <a:avLst/>
          </a:prstGeom>
          <a:noFill/>
        </p:spPr>
        <p:txBody>
          <a:bodyPr wrap="square" rtlCol="0">
            <a:spAutoFit/>
          </a:bodyPr>
          <a:lstStyle/>
          <a:p>
            <a:r>
              <a:rPr lang="fr-BE" sz="7200" dirty="0" smtClean="0">
                <a:latin typeface="French Script MT" panose="03020402040607040605" pitchFamily="66" charset="0"/>
              </a:rPr>
              <a:t>Philippe </a:t>
            </a:r>
            <a:r>
              <a:rPr lang="fr-BE" sz="7200" dirty="0" err="1" smtClean="0">
                <a:latin typeface="French Script MT" panose="03020402040607040605" pitchFamily="66" charset="0"/>
              </a:rPr>
              <a:t>Henet</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6650976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636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1888 – 40 ans</a:t>
            </a:r>
          </a:p>
          <a:p>
            <a:pPr algn="ctr"/>
            <a:r>
              <a:rPr lang="fr-BE" dirty="0" smtClean="0"/>
              <a:t>Décédé le 26 mai 1928</a:t>
            </a:r>
          </a:p>
          <a:p>
            <a:pPr algn="ctr"/>
            <a:r>
              <a:rPr lang="fr-BE" dirty="0" smtClean="0"/>
              <a:t>Inhumé le</a:t>
            </a:r>
          </a:p>
          <a:p>
            <a:pPr algn="ctr"/>
            <a:r>
              <a:rPr lang="fr-BE" dirty="0" smtClean="0"/>
              <a:t>Epoux de ?</a:t>
            </a:r>
          </a:p>
          <a:p>
            <a:pPr algn="ctr"/>
            <a:endParaRPr lang="fr-BE" dirty="0"/>
          </a:p>
          <a:p>
            <a:pPr algn="ctr"/>
            <a:r>
              <a:rPr lang="fr-BE" dirty="0" smtClean="0"/>
              <a:t>Régiment: 1</a:t>
            </a:r>
            <a:r>
              <a:rPr lang="fr-BE" baseline="30000" dirty="0" smtClean="0"/>
              <a:t>er</a:t>
            </a:r>
            <a:r>
              <a:rPr lang="fr-BE" dirty="0" smtClean="0"/>
              <a:t> de Ligne</a:t>
            </a:r>
          </a:p>
          <a:p>
            <a:pPr algn="ctr"/>
            <a:r>
              <a:rPr lang="fr-BE" dirty="0" smtClean="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59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45827" y="779526"/>
            <a:ext cx="5145894" cy="1200329"/>
          </a:xfrm>
          <a:prstGeom prst="rect">
            <a:avLst/>
          </a:prstGeom>
          <a:noFill/>
        </p:spPr>
        <p:txBody>
          <a:bodyPr wrap="square" rtlCol="0">
            <a:spAutoFit/>
          </a:bodyPr>
          <a:lstStyle/>
          <a:p>
            <a:r>
              <a:rPr lang="fr-BE" sz="7200" dirty="0" smtClean="0">
                <a:latin typeface="French Script MT" panose="03020402040607040605" pitchFamily="66" charset="0"/>
              </a:rPr>
              <a:t>Constant </a:t>
            </a:r>
            <a:r>
              <a:rPr lang="fr-BE" sz="7200" dirty="0" err="1" smtClean="0">
                <a:latin typeface="French Script MT" panose="03020402040607040605" pitchFamily="66" charset="0"/>
              </a:rPr>
              <a:t>Henrotin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5579782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637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1892 – 26 ans</a:t>
            </a:r>
          </a:p>
          <a:p>
            <a:pPr algn="ctr"/>
            <a:r>
              <a:rPr lang="fr-BE" dirty="0" smtClean="0"/>
              <a:t>Décédé le</a:t>
            </a:r>
            <a:r>
              <a:rPr lang="fr-BE" dirty="0"/>
              <a:t> </a:t>
            </a:r>
            <a:r>
              <a:rPr lang="fr-BE" dirty="0" smtClean="0"/>
              <a:t>2 décembre 1918</a:t>
            </a:r>
          </a:p>
          <a:p>
            <a:pPr algn="ctr"/>
            <a:r>
              <a:rPr lang="fr-BE" dirty="0" smtClean="0"/>
              <a:t>Inhumé à </a:t>
            </a:r>
            <a:r>
              <a:rPr lang="fr-BE" dirty="0" err="1" smtClean="0"/>
              <a:t>Robermont</a:t>
            </a:r>
            <a:r>
              <a:rPr lang="fr-BE" dirty="0" smtClean="0"/>
              <a:t> en 1921</a:t>
            </a:r>
          </a:p>
          <a:p>
            <a:pPr algn="ctr"/>
            <a:r>
              <a:rPr lang="fr-BE" dirty="0" smtClean="0"/>
              <a:t>Epoux de ?</a:t>
            </a:r>
          </a:p>
          <a:p>
            <a:pPr algn="ctr"/>
            <a:endParaRPr lang="fr-BE" dirty="0"/>
          </a:p>
          <a:p>
            <a:pPr algn="ctr"/>
            <a:r>
              <a:rPr lang="fr-BE" dirty="0" smtClean="0"/>
              <a:t>Régiment: 1</a:t>
            </a:r>
            <a:r>
              <a:rPr lang="fr-BE" baseline="30000" dirty="0" smtClean="0"/>
              <a:t>er</a:t>
            </a:r>
            <a:r>
              <a:rPr lang="fr-BE" dirty="0" smtClean="0"/>
              <a:t> Guides</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50777" y="779526"/>
            <a:ext cx="5135993" cy="1200329"/>
          </a:xfrm>
          <a:prstGeom prst="rect">
            <a:avLst/>
          </a:prstGeom>
          <a:noFill/>
        </p:spPr>
        <p:txBody>
          <a:bodyPr wrap="square" rtlCol="0">
            <a:spAutoFit/>
          </a:bodyPr>
          <a:lstStyle/>
          <a:p>
            <a:r>
              <a:rPr lang="fr-BE" sz="7200" dirty="0" smtClean="0">
                <a:latin typeface="French Script MT" panose="03020402040607040605" pitchFamily="66" charset="0"/>
              </a:rPr>
              <a:t>Marcel </a:t>
            </a:r>
            <a:r>
              <a:rPr lang="fr-BE" sz="7200" dirty="0" err="1" smtClean="0">
                <a:latin typeface="French Script MT" panose="03020402040607040605" pitchFamily="66" charset="0"/>
              </a:rPr>
              <a:t>Henrottin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42799481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638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1887 – 39 ans</a:t>
            </a:r>
          </a:p>
          <a:p>
            <a:pPr algn="ctr"/>
            <a:r>
              <a:rPr lang="fr-BE" dirty="0" smtClean="0"/>
              <a:t>Décédé le</a:t>
            </a:r>
            <a:r>
              <a:rPr lang="fr-BE" dirty="0"/>
              <a:t> </a:t>
            </a:r>
            <a:r>
              <a:rPr lang="fr-BE" dirty="0" smtClean="0"/>
              <a:t>18 </a:t>
            </a:r>
            <a:r>
              <a:rPr lang="fr-BE" dirty="0"/>
              <a:t>janvier 1926</a:t>
            </a:r>
            <a:endParaRPr lang="fr-BE" dirty="0" smtClean="0"/>
          </a:p>
          <a:p>
            <a:pPr algn="ctr"/>
            <a:r>
              <a:rPr lang="fr-BE" dirty="0" smtClean="0"/>
              <a:t>Inhumé le</a:t>
            </a:r>
          </a:p>
          <a:p>
            <a:pPr algn="ctr"/>
            <a:r>
              <a:rPr lang="fr-BE" dirty="0" smtClean="0"/>
              <a:t>Epoux de ?</a:t>
            </a:r>
          </a:p>
          <a:p>
            <a:pPr algn="ctr"/>
            <a:endParaRPr lang="fr-BE" dirty="0"/>
          </a:p>
          <a:p>
            <a:pPr algn="ctr"/>
            <a:r>
              <a:rPr lang="fr-BE" dirty="0" smtClean="0"/>
              <a:t>Régiment: </a:t>
            </a:r>
            <a:r>
              <a:rPr lang="fr-BE" dirty="0"/>
              <a:t>3</a:t>
            </a:r>
            <a:r>
              <a:rPr lang="fr-BE" dirty="0" smtClean="0"/>
              <a:t>4</a:t>
            </a:r>
            <a:r>
              <a:rPr lang="fr-BE" baseline="30000" dirty="0" smtClean="0"/>
              <a:t>e</a:t>
            </a:r>
            <a:r>
              <a:rPr lang="fr-BE" dirty="0" smtClean="0"/>
              <a:t> de Ligne</a:t>
            </a:r>
          </a:p>
          <a:p>
            <a:pPr algn="ctr"/>
            <a:r>
              <a:rPr lang="fr-BE" dirty="0" smtClean="0"/>
              <a:t>Statut: S/Officier,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63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87576" y="779526"/>
            <a:ext cx="4262395" cy="1200329"/>
          </a:xfrm>
          <a:prstGeom prst="rect">
            <a:avLst/>
          </a:prstGeom>
          <a:noFill/>
        </p:spPr>
        <p:txBody>
          <a:bodyPr wrap="square" rtlCol="0">
            <a:spAutoFit/>
          </a:bodyPr>
          <a:lstStyle/>
          <a:p>
            <a:r>
              <a:rPr lang="fr-BE" sz="7200" dirty="0" smtClean="0">
                <a:latin typeface="French Script MT" panose="03020402040607040605" pitchFamily="66" charset="0"/>
              </a:rPr>
              <a:t>Joseph </a:t>
            </a:r>
            <a:r>
              <a:rPr lang="fr-BE" sz="7200" dirty="0" err="1" smtClean="0">
                <a:latin typeface="French Script MT" panose="03020402040607040605" pitchFamily="66" charset="0"/>
              </a:rPr>
              <a:t>Herpin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5389979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639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12 août 1901 – 17 ans</a:t>
            </a:r>
          </a:p>
          <a:p>
            <a:pPr algn="ctr"/>
            <a:r>
              <a:rPr lang="fr-BE" dirty="0" smtClean="0"/>
              <a:t>Décédé le 26 août 1918</a:t>
            </a:r>
          </a:p>
          <a:p>
            <a:pPr algn="ctr"/>
            <a:r>
              <a:rPr lang="fr-BE" dirty="0" smtClean="0"/>
              <a:t>Inhumé à </a:t>
            </a:r>
            <a:r>
              <a:rPr lang="fr-BE" dirty="0" err="1" smtClean="0"/>
              <a:t>Robermont</a:t>
            </a:r>
            <a:r>
              <a:rPr lang="fr-BE" dirty="0" smtClean="0"/>
              <a:t> en 1921</a:t>
            </a:r>
          </a:p>
          <a:p>
            <a:pPr algn="ctr"/>
            <a:r>
              <a:rPr lang="fr-BE" dirty="0" smtClean="0"/>
              <a:t>Epoux de ?</a:t>
            </a:r>
          </a:p>
          <a:p>
            <a:pPr algn="ctr"/>
            <a:endParaRPr lang="fr-BE" dirty="0"/>
          </a:p>
          <a:p>
            <a:pPr algn="ctr"/>
            <a:r>
              <a:rPr lang="fr-BE" dirty="0" smtClean="0"/>
              <a:t>Régiment: 15</a:t>
            </a:r>
            <a:r>
              <a:rPr lang="fr-BE" baseline="30000" dirty="0" smtClean="0"/>
              <a:t>e</a:t>
            </a:r>
            <a:r>
              <a:rPr lang="fr-BE" dirty="0" smtClean="0"/>
              <a:t> d’Artillerie, 1Gr, 3Bat</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35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71693" y="779526"/>
            <a:ext cx="5294161" cy="1200329"/>
          </a:xfrm>
          <a:prstGeom prst="rect">
            <a:avLst/>
          </a:prstGeom>
          <a:noFill/>
        </p:spPr>
        <p:txBody>
          <a:bodyPr wrap="square" rtlCol="0">
            <a:spAutoFit/>
          </a:bodyPr>
          <a:lstStyle/>
          <a:p>
            <a:r>
              <a:rPr lang="fr-BE" sz="7200" dirty="0" smtClean="0">
                <a:latin typeface="French Script MT" panose="03020402040607040605" pitchFamily="66" charset="0"/>
              </a:rPr>
              <a:t>Willy </a:t>
            </a:r>
            <a:r>
              <a:rPr lang="fr-BE" sz="7200" dirty="0" err="1" smtClean="0">
                <a:latin typeface="French Script MT" panose="03020402040607040605" pitchFamily="66" charset="0"/>
              </a:rPr>
              <a:t>Heuvelmans</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5725634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64</a:t>
            </a:fld>
            <a:endParaRPr lang="fr-BE" dirty="0"/>
          </a:p>
        </p:txBody>
      </p:sp>
      <p:sp>
        <p:nvSpPr>
          <p:cNvPr id="5" name="ZoneTexte 4"/>
          <p:cNvSpPr txBox="1"/>
          <p:nvPr/>
        </p:nvSpPr>
        <p:spPr>
          <a:xfrm>
            <a:off x="1233481" y="779526"/>
            <a:ext cx="3978796" cy="1200329"/>
          </a:xfrm>
          <a:prstGeom prst="rect">
            <a:avLst/>
          </a:prstGeom>
          <a:noFill/>
        </p:spPr>
        <p:txBody>
          <a:bodyPr wrap="square" rtlCol="0">
            <a:spAutoFit/>
          </a:bodyPr>
          <a:lstStyle/>
          <a:p>
            <a:r>
              <a:rPr lang="fr-BE" sz="7200" dirty="0" smtClean="0">
                <a:latin typeface="French Script MT" panose="03020402040607040605" pitchFamily="66" charset="0"/>
              </a:rPr>
              <a:t>Henri </a:t>
            </a:r>
            <a:r>
              <a:rPr lang="fr-BE" sz="7200" dirty="0" err="1" smtClean="0">
                <a:latin typeface="French Script MT" panose="03020402040607040605" pitchFamily="66" charset="0"/>
              </a:rPr>
              <a:t>Wilkin</a:t>
            </a:r>
            <a:endParaRPr lang="fr-BE" sz="7200" dirty="0">
              <a:latin typeface="French Script MT" panose="03020402040607040605" pitchFamily="66" charset="0"/>
            </a:endParaRPr>
          </a:p>
        </p:txBody>
      </p:sp>
      <p:sp>
        <p:nvSpPr>
          <p:cNvPr id="6" name="ZoneTexte 5"/>
          <p:cNvSpPr txBox="1"/>
          <p:nvPr/>
        </p:nvSpPr>
        <p:spPr>
          <a:xfrm>
            <a:off x="1506761" y="2365967"/>
            <a:ext cx="3432238" cy="2031325"/>
          </a:xfrm>
          <a:prstGeom prst="rect">
            <a:avLst/>
          </a:prstGeom>
          <a:noFill/>
        </p:spPr>
        <p:txBody>
          <a:bodyPr wrap="square" rtlCol="0">
            <a:spAutoFit/>
          </a:bodyPr>
          <a:lstStyle/>
          <a:p>
            <a:pPr algn="ctr"/>
            <a:r>
              <a:rPr lang="fr-BE" dirty="0" smtClean="0"/>
              <a:t>Né le ? – 65 ans</a:t>
            </a:r>
          </a:p>
          <a:p>
            <a:pPr algn="ctr"/>
            <a:r>
              <a:rPr lang="fr-BE" dirty="0" smtClean="0"/>
              <a:t>Décédé le ?</a:t>
            </a:r>
          </a:p>
          <a:p>
            <a:pPr algn="ctr"/>
            <a:r>
              <a:rPr lang="fr-BE" dirty="0" smtClean="0"/>
              <a:t>Inhumé le 26 juin 1945</a:t>
            </a:r>
          </a:p>
          <a:p>
            <a:pPr algn="ctr"/>
            <a:r>
              <a:rPr lang="fr-BE" dirty="0" smtClean="0"/>
              <a:t>Époux de Madame </a:t>
            </a:r>
            <a:r>
              <a:rPr lang="fr-BE" dirty="0" err="1" smtClean="0"/>
              <a:t>Quernel</a:t>
            </a:r>
            <a:endParaRPr lang="fr-BE" dirty="0" smtClean="0"/>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265695"/>
            <a:ext cx="2633472" cy="646331"/>
          </a:xfrm>
          <a:prstGeom prst="rect">
            <a:avLst/>
          </a:prstGeom>
          <a:noFill/>
        </p:spPr>
        <p:txBody>
          <a:bodyPr wrap="square" rtlCol="0">
            <a:spAutoFit/>
          </a:bodyPr>
          <a:lstStyle/>
          <a:p>
            <a:pPr algn="ctr"/>
            <a:r>
              <a:rPr lang="fr-BE" dirty="0" smtClean="0"/>
              <a:t>Parcelle 163 - A</a:t>
            </a:r>
          </a:p>
          <a:p>
            <a:pPr algn="ctr"/>
            <a:r>
              <a:rPr lang="fr-BE" dirty="0" smtClean="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8134"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861413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640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1874 – 66 ans</a:t>
            </a:r>
          </a:p>
          <a:p>
            <a:pPr algn="ctr"/>
            <a:r>
              <a:rPr lang="fr-BE" dirty="0" smtClean="0"/>
              <a:t>Décédé le 16 </a:t>
            </a:r>
            <a:r>
              <a:rPr lang="fr-BE" dirty="0"/>
              <a:t>janvier 1940</a:t>
            </a:r>
            <a:endParaRPr lang="fr-BE" dirty="0" smtClean="0"/>
          </a:p>
          <a:p>
            <a:pPr algn="ctr"/>
            <a:r>
              <a:rPr lang="fr-BE" dirty="0" smtClean="0"/>
              <a:t>Inhumé le</a:t>
            </a:r>
          </a:p>
          <a:p>
            <a:pPr algn="ctr"/>
            <a:r>
              <a:rPr lang="fr-BE" dirty="0" smtClean="0"/>
              <a:t>Epoux de Madame André</a:t>
            </a:r>
          </a:p>
          <a:p>
            <a:pPr algn="ctr"/>
            <a:endParaRPr lang="fr-BE" dirty="0"/>
          </a:p>
          <a:p>
            <a:pPr algn="ctr"/>
            <a:r>
              <a:rPr lang="fr-BE" dirty="0" smtClean="0"/>
              <a:t>Régiment: 3</a:t>
            </a:r>
            <a:r>
              <a:rPr lang="fr-BE" baseline="30000" dirty="0" smtClean="0"/>
              <a:t>e</a:t>
            </a:r>
            <a:r>
              <a:rPr lang="fr-BE" dirty="0" smtClean="0"/>
              <a:t> d’Artillerie</a:t>
            </a:r>
          </a:p>
          <a:p>
            <a:pPr algn="ctr"/>
            <a:r>
              <a:rPr lang="fr-BE" dirty="0" smtClean="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98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583944" y="779526"/>
            <a:ext cx="5669660" cy="1200329"/>
          </a:xfrm>
          <a:prstGeom prst="rect">
            <a:avLst/>
          </a:prstGeom>
          <a:noFill/>
        </p:spPr>
        <p:txBody>
          <a:bodyPr wrap="square" rtlCol="0">
            <a:spAutoFit/>
          </a:bodyPr>
          <a:lstStyle/>
          <a:p>
            <a:r>
              <a:rPr lang="fr-BE" sz="7200" dirty="0" smtClean="0">
                <a:latin typeface="French Script MT" panose="03020402040607040605" pitchFamily="66" charset="0"/>
              </a:rPr>
              <a:t>Jean-Pierre </a:t>
            </a:r>
            <a:r>
              <a:rPr lang="fr-BE" sz="7200" dirty="0" err="1" smtClean="0">
                <a:latin typeface="French Script MT" panose="03020402040607040605" pitchFamily="66" charset="0"/>
              </a:rPr>
              <a:t>Hubeau</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6950519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641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1886 – 42 ans</a:t>
            </a:r>
          </a:p>
          <a:p>
            <a:pPr algn="ctr"/>
            <a:r>
              <a:rPr lang="fr-BE" dirty="0" smtClean="0"/>
              <a:t>Décédé le 28 </a:t>
            </a:r>
            <a:r>
              <a:rPr lang="fr-BE" dirty="0"/>
              <a:t>novembre </a:t>
            </a:r>
            <a:r>
              <a:rPr lang="fr-BE" dirty="0" smtClean="0"/>
              <a:t>1928</a:t>
            </a:r>
          </a:p>
          <a:p>
            <a:pPr algn="ctr"/>
            <a:r>
              <a:rPr lang="fr-BE" dirty="0" smtClean="0"/>
              <a:t>Inhumé le </a:t>
            </a:r>
          </a:p>
          <a:p>
            <a:pPr algn="ctr"/>
            <a:r>
              <a:rPr lang="fr-BE" dirty="0" smtClean="0"/>
              <a:t>Epoux de ?</a:t>
            </a:r>
          </a:p>
          <a:p>
            <a:pPr algn="ctr"/>
            <a:endParaRPr lang="fr-BE" dirty="0"/>
          </a:p>
          <a:p>
            <a:pPr algn="ctr"/>
            <a:r>
              <a:rPr lang="fr-BE" dirty="0" smtClean="0"/>
              <a:t>Régiment: 3</a:t>
            </a:r>
            <a:r>
              <a:rPr lang="fr-BE" baseline="30000" dirty="0" smtClean="0"/>
              <a:t>e</a:t>
            </a:r>
            <a:r>
              <a:rPr lang="fr-BE" dirty="0" smtClean="0"/>
              <a:t> d’Artillerie</a:t>
            </a:r>
          </a:p>
          <a:p>
            <a:pPr algn="ctr"/>
            <a:r>
              <a:rPr lang="fr-BE" dirty="0" smtClean="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65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97205" y="779526"/>
            <a:ext cx="3443138" cy="1200329"/>
          </a:xfrm>
          <a:prstGeom prst="rect">
            <a:avLst/>
          </a:prstGeom>
          <a:noFill/>
        </p:spPr>
        <p:txBody>
          <a:bodyPr wrap="square" rtlCol="0">
            <a:spAutoFit/>
          </a:bodyPr>
          <a:lstStyle/>
          <a:p>
            <a:r>
              <a:rPr lang="fr-BE" sz="7200" dirty="0" smtClean="0">
                <a:latin typeface="French Script MT" panose="03020402040607040605" pitchFamily="66" charset="0"/>
              </a:rPr>
              <a:t>Omer Jacob</a:t>
            </a:r>
          </a:p>
        </p:txBody>
      </p:sp>
    </p:spTree>
    <p:extLst>
      <p:ext uri="{BB962C8B-B14F-4D97-AF65-F5344CB8AC3E}">
        <p14:creationId xmlns:p14="http://schemas.microsoft.com/office/powerpoint/2010/main" val="3640037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642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1892 – 25 ans</a:t>
            </a:r>
          </a:p>
          <a:p>
            <a:pPr algn="ctr"/>
            <a:r>
              <a:rPr lang="fr-BE" dirty="0" smtClean="0"/>
              <a:t>Décédé le</a:t>
            </a:r>
            <a:r>
              <a:rPr lang="fr-BE" dirty="0"/>
              <a:t> </a:t>
            </a:r>
            <a:r>
              <a:rPr lang="fr-BE" dirty="0" smtClean="0"/>
              <a:t>10 juillet 1917</a:t>
            </a:r>
          </a:p>
          <a:p>
            <a:pPr algn="ctr"/>
            <a:r>
              <a:rPr lang="fr-BE" dirty="0" smtClean="0"/>
              <a:t>Inhumé à </a:t>
            </a:r>
            <a:r>
              <a:rPr lang="fr-BE" dirty="0" err="1" smtClean="0"/>
              <a:t>Robermont</a:t>
            </a:r>
            <a:r>
              <a:rPr lang="fr-BE" dirty="0" smtClean="0"/>
              <a:t> en 1921</a:t>
            </a:r>
          </a:p>
          <a:p>
            <a:pPr algn="ctr"/>
            <a:r>
              <a:rPr lang="fr-BE" dirty="0" smtClean="0"/>
              <a:t>Epoux de ?</a:t>
            </a:r>
          </a:p>
          <a:p>
            <a:pPr algn="ctr"/>
            <a:endParaRPr lang="fr-BE" dirty="0"/>
          </a:p>
          <a:p>
            <a:pPr algn="ctr"/>
            <a:r>
              <a:rPr lang="fr-BE" dirty="0" smtClean="0"/>
              <a:t>Régiment: 11</a:t>
            </a:r>
            <a:r>
              <a:rPr lang="fr-BE" baseline="30000" dirty="0" smtClean="0"/>
              <a:t>e</a:t>
            </a:r>
            <a:r>
              <a:rPr lang="fr-BE" dirty="0" smtClean="0"/>
              <a:t> de Ligne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76120" y="779526"/>
            <a:ext cx="5285308" cy="1200329"/>
          </a:xfrm>
          <a:prstGeom prst="rect">
            <a:avLst/>
          </a:prstGeom>
          <a:noFill/>
        </p:spPr>
        <p:txBody>
          <a:bodyPr wrap="square" rtlCol="0">
            <a:spAutoFit/>
          </a:bodyPr>
          <a:lstStyle/>
          <a:p>
            <a:r>
              <a:rPr lang="fr-BE" sz="7200" dirty="0" smtClean="0">
                <a:latin typeface="French Script MT" panose="03020402040607040605" pitchFamily="66" charset="0"/>
              </a:rPr>
              <a:t>Joseph </a:t>
            </a:r>
            <a:r>
              <a:rPr lang="fr-BE" sz="7200" dirty="0" err="1" smtClean="0">
                <a:latin typeface="French Script MT" panose="03020402040607040605" pitchFamily="66" charset="0"/>
              </a:rPr>
              <a:t>Jacquemain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6945791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643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24 mars 1886 – 31 ans</a:t>
            </a:r>
          </a:p>
          <a:p>
            <a:pPr algn="ctr"/>
            <a:r>
              <a:rPr lang="fr-BE" dirty="0" smtClean="0"/>
              <a:t>Décédé le</a:t>
            </a:r>
            <a:r>
              <a:rPr lang="fr-BE" dirty="0"/>
              <a:t> </a:t>
            </a:r>
            <a:r>
              <a:rPr lang="fr-BE" dirty="0" smtClean="0"/>
              <a:t>15 janvier 1918</a:t>
            </a:r>
          </a:p>
          <a:p>
            <a:pPr algn="ctr"/>
            <a:r>
              <a:rPr lang="fr-BE" dirty="0" smtClean="0"/>
              <a:t>Inhumé à </a:t>
            </a:r>
            <a:r>
              <a:rPr lang="fr-BE" dirty="0" err="1" smtClean="0"/>
              <a:t>Robermont</a:t>
            </a:r>
            <a:r>
              <a:rPr lang="fr-BE" dirty="0" smtClean="0"/>
              <a:t> en 1921</a:t>
            </a:r>
          </a:p>
          <a:p>
            <a:pPr algn="ctr"/>
            <a:r>
              <a:rPr lang="fr-BE" dirty="0" smtClean="0"/>
              <a:t>Epoux de Madame </a:t>
            </a:r>
            <a:r>
              <a:rPr lang="fr-BE" dirty="0" err="1" smtClean="0"/>
              <a:t>Delnemre</a:t>
            </a:r>
            <a:endParaRPr lang="fr-BE" dirty="0" smtClean="0"/>
          </a:p>
          <a:p>
            <a:pPr algn="ctr"/>
            <a:endParaRPr lang="fr-BE" dirty="0"/>
          </a:p>
          <a:p>
            <a:pPr algn="ctr"/>
            <a:r>
              <a:rPr lang="fr-BE" dirty="0" smtClean="0"/>
              <a:t>Régiment: 2</a:t>
            </a:r>
            <a:r>
              <a:rPr lang="fr-BE" baseline="30000" dirty="0" smtClean="0"/>
              <a:t>e</a:t>
            </a:r>
            <a:r>
              <a:rPr lang="fr-BE" dirty="0" smtClean="0"/>
              <a:t> Lanciers</a:t>
            </a:r>
          </a:p>
          <a:p>
            <a:pPr algn="ctr"/>
            <a:r>
              <a:rPr lang="fr-BE" dirty="0" smtClean="0"/>
              <a:t>Statut: Soldat, Volontaire de Carrière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02898" y="779526"/>
            <a:ext cx="4831752" cy="1200329"/>
          </a:xfrm>
          <a:prstGeom prst="rect">
            <a:avLst/>
          </a:prstGeom>
          <a:noFill/>
        </p:spPr>
        <p:txBody>
          <a:bodyPr wrap="square" rtlCol="0">
            <a:spAutoFit/>
          </a:bodyPr>
          <a:lstStyle/>
          <a:p>
            <a:r>
              <a:rPr lang="fr-BE" sz="7200" dirty="0" smtClean="0">
                <a:latin typeface="French Script MT" panose="03020402040607040605" pitchFamily="66" charset="0"/>
              </a:rPr>
              <a:t>Théodore Janssen</a:t>
            </a:r>
          </a:p>
        </p:txBody>
      </p:sp>
    </p:spTree>
    <p:extLst>
      <p:ext uri="{BB962C8B-B14F-4D97-AF65-F5344CB8AC3E}">
        <p14:creationId xmlns:p14="http://schemas.microsoft.com/office/powerpoint/2010/main" val="1217043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644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1877 – 51 ans</a:t>
            </a:r>
          </a:p>
          <a:p>
            <a:pPr algn="ctr"/>
            <a:r>
              <a:rPr lang="fr-BE" dirty="0" smtClean="0"/>
              <a:t>Décédé le </a:t>
            </a:r>
            <a:r>
              <a:rPr lang="fr-BE" dirty="0"/>
              <a:t>14 août </a:t>
            </a:r>
            <a:r>
              <a:rPr lang="fr-BE" dirty="0" smtClean="0"/>
              <a:t>1928</a:t>
            </a:r>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3</a:t>
            </a:r>
            <a:r>
              <a:rPr lang="fr-BE" dirty="0" smtClean="0"/>
              <a:t>4</a:t>
            </a:r>
            <a:r>
              <a:rPr lang="fr-BE" baseline="30000" dirty="0" smtClean="0"/>
              <a:t>e</a:t>
            </a:r>
            <a:r>
              <a:rPr lang="fr-BE" dirty="0" smtClean="0"/>
              <a:t> de Ligne</a:t>
            </a:r>
          </a:p>
          <a:p>
            <a:pPr algn="ctr"/>
            <a:r>
              <a:rPr lang="fr-BE" dirty="0" smtClean="0"/>
              <a:t>Statut: S/Officier,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62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47805" y="779526"/>
            <a:ext cx="4541938" cy="1200329"/>
          </a:xfrm>
          <a:prstGeom prst="rect">
            <a:avLst/>
          </a:prstGeom>
          <a:noFill/>
        </p:spPr>
        <p:txBody>
          <a:bodyPr wrap="square" rtlCol="0">
            <a:spAutoFit/>
          </a:bodyPr>
          <a:lstStyle/>
          <a:p>
            <a:r>
              <a:rPr lang="fr-BE" sz="7200" dirty="0" smtClean="0">
                <a:latin typeface="French Script MT" panose="03020402040607040605" pitchFamily="66" charset="0"/>
              </a:rPr>
              <a:t>Joseph Janssens</a:t>
            </a:r>
          </a:p>
        </p:txBody>
      </p:sp>
    </p:spTree>
    <p:extLst>
      <p:ext uri="{BB962C8B-B14F-4D97-AF65-F5344CB8AC3E}">
        <p14:creationId xmlns:p14="http://schemas.microsoft.com/office/powerpoint/2010/main" val="3075595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645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1896 – 20 ans</a:t>
            </a:r>
          </a:p>
          <a:p>
            <a:pPr algn="ctr"/>
            <a:r>
              <a:rPr lang="fr-BE" dirty="0" smtClean="0"/>
              <a:t>Décédé le</a:t>
            </a:r>
            <a:r>
              <a:rPr lang="fr-BE" dirty="0"/>
              <a:t> </a:t>
            </a:r>
            <a:r>
              <a:rPr lang="fr-BE" dirty="0" smtClean="0"/>
              <a:t>2 mai 1916</a:t>
            </a:r>
          </a:p>
          <a:p>
            <a:pPr algn="ctr"/>
            <a:r>
              <a:rPr lang="fr-BE" dirty="0" smtClean="0"/>
              <a:t>Inhumé à </a:t>
            </a:r>
            <a:r>
              <a:rPr lang="fr-BE" dirty="0" err="1" smtClean="0"/>
              <a:t>Robermont</a:t>
            </a:r>
            <a:r>
              <a:rPr lang="fr-BE" dirty="0" smtClean="0"/>
              <a:t> en 1921</a:t>
            </a:r>
          </a:p>
          <a:p>
            <a:pPr algn="ctr"/>
            <a:r>
              <a:rPr lang="fr-BE" dirty="0" smtClean="0"/>
              <a:t>Epoux de ?</a:t>
            </a:r>
          </a:p>
          <a:p>
            <a:pPr algn="ctr"/>
            <a:endParaRPr lang="fr-BE" dirty="0"/>
          </a:p>
          <a:p>
            <a:pPr algn="ctr"/>
            <a:r>
              <a:rPr lang="fr-BE" dirty="0" smtClean="0"/>
              <a:t>Régiment: 13Li</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a:t>
            </a:r>
            <a:r>
              <a:rPr lang="fr-BE" dirty="0"/>
              <a:t>7</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02752" y="764395"/>
            <a:ext cx="3832043" cy="1200329"/>
          </a:xfrm>
          <a:prstGeom prst="rect">
            <a:avLst/>
          </a:prstGeom>
          <a:noFill/>
        </p:spPr>
        <p:txBody>
          <a:bodyPr wrap="square" rtlCol="0">
            <a:spAutoFit/>
          </a:bodyPr>
          <a:lstStyle/>
          <a:p>
            <a:r>
              <a:rPr lang="fr-BE" sz="7200" dirty="0" smtClean="0">
                <a:latin typeface="French Script MT" panose="03020402040607040605" pitchFamily="66" charset="0"/>
              </a:rPr>
              <a:t>Lucien </a:t>
            </a:r>
            <a:r>
              <a:rPr lang="fr-BE" sz="7200" dirty="0" err="1" smtClean="0">
                <a:latin typeface="French Script MT" panose="03020402040607040605" pitchFamily="66" charset="0"/>
              </a:rPr>
              <a:t>Jonlet</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7055900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646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1889 – 33 ans</a:t>
            </a:r>
          </a:p>
          <a:p>
            <a:pPr algn="ctr"/>
            <a:r>
              <a:rPr lang="fr-BE" dirty="0" smtClean="0"/>
              <a:t>Décédé le 12 </a:t>
            </a:r>
            <a:r>
              <a:rPr lang="fr-BE" dirty="0"/>
              <a:t>octobre 1922</a:t>
            </a:r>
            <a:endParaRPr lang="fr-BE" dirty="0" smtClean="0"/>
          </a:p>
          <a:p>
            <a:pPr algn="ctr"/>
            <a:r>
              <a:rPr lang="fr-BE" dirty="0" smtClean="0"/>
              <a:t>Inhumé à </a:t>
            </a:r>
            <a:r>
              <a:rPr lang="fr-BE" dirty="0" err="1" smtClean="0"/>
              <a:t>Robermont</a:t>
            </a:r>
            <a:r>
              <a:rPr lang="fr-BE" dirty="0" smtClean="0"/>
              <a:t> en 1926</a:t>
            </a:r>
          </a:p>
          <a:p>
            <a:pPr algn="ctr"/>
            <a:r>
              <a:rPr lang="fr-BE" dirty="0" smtClean="0"/>
              <a:t>Epoux de ?</a:t>
            </a:r>
          </a:p>
          <a:p>
            <a:pPr algn="ctr"/>
            <a:endParaRPr lang="fr-BE" dirty="0"/>
          </a:p>
          <a:p>
            <a:pPr algn="ctr"/>
            <a:r>
              <a:rPr lang="fr-BE" dirty="0" smtClean="0"/>
              <a:t>Régiment: </a:t>
            </a:r>
          </a:p>
          <a:p>
            <a:pPr algn="ctr"/>
            <a:r>
              <a:rPr lang="fr-BE" dirty="0" smtClean="0"/>
              <a:t>Statut: Artilleur</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87244" y="779526"/>
            <a:ext cx="4463060" cy="1200329"/>
          </a:xfrm>
          <a:prstGeom prst="rect">
            <a:avLst/>
          </a:prstGeom>
          <a:noFill/>
        </p:spPr>
        <p:txBody>
          <a:bodyPr wrap="square" rtlCol="0">
            <a:spAutoFit/>
          </a:bodyPr>
          <a:lstStyle/>
          <a:p>
            <a:r>
              <a:rPr lang="fr-BE" sz="7200" dirty="0" smtClean="0">
                <a:latin typeface="French Script MT" panose="03020402040607040605" pitchFamily="66" charset="0"/>
              </a:rPr>
              <a:t>Alfred </a:t>
            </a:r>
            <a:r>
              <a:rPr lang="fr-BE" sz="7200" dirty="0" err="1" smtClean="0">
                <a:latin typeface="French Script MT" panose="03020402040607040605" pitchFamily="66" charset="0"/>
              </a:rPr>
              <a:t>Julsonnet</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40055811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647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1879 – 49 ans</a:t>
            </a:r>
          </a:p>
          <a:p>
            <a:pPr algn="ctr"/>
            <a:r>
              <a:rPr lang="fr-BE" dirty="0" smtClean="0"/>
              <a:t>Décédé le</a:t>
            </a:r>
            <a:r>
              <a:rPr lang="fr-BE" dirty="0"/>
              <a:t> </a:t>
            </a:r>
            <a:r>
              <a:rPr lang="fr-BE" dirty="0" smtClean="0"/>
              <a:t>19 </a:t>
            </a:r>
            <a:r>
              <a:rPr lang="fr-BE" dirty="0"/>
              <a:t>mai 1928</a:t>
            </a:r>
            <a:endParaRPr lang="fr-BE" dirty="0" smtClean="0"/>
          </a:p>
          <a:p>
            <a:pPr algn="ctr"/>
            <a:r>
              <a:rPr lang="fr-BE" dirty="0" smtClean="0"/>
              <a:t>Inhumé le</a:t>
            </a:r>
          </a:p>
          <a:p>
            <a:pPr algn="ctr"/>
            <a:r>
              <a:rPr lang="fr-BE" dirty="0" smtClean="0"/>
              <a:t>Epoux de ?</a:t>
            </a:r>
          </a:p>
          <a:p>
            <a:pPr algn="ctr"/>
            <a:endParaRPr lang="fr-BE" dirty="0"/>
          </a:p>
          <a:p>
            <a:pPr algn="ctr"/>
            <a:r>
              <a:rPr lang="fr-BE" dirty="0" smtClean="0"/>
              <a:t>Régiment: ?</a:t>
            </a:r>
          </a:p>
          <a:p>
            <a:pPr algn="ctr"/>
            <a:r>
              <a:rPr lang="fr-BE" dirty="0" smtClean="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57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701299" y="775281"/>
            <a:ext cx="3434949" cy="1200329"/>
          </a:xfrm>
          <a:prstGeom prst="rect">
            <a:avLst/>
          </a:prstGeom>
          <a:noFill/>
        </p:spPr>
        <p:txBody>
          <a:bodyPr wrap="square" rtlCol="0">
            <a:spAutoFit/>
          </a:bodyPr>
          <a:lstStyle/>
          <a:p>
            <a:r>
              <a:rPr lang="fr-BE" sz="7200" dirty="0" smtClean="0">
                <a:latin typeface="French Script MT" panose="03020402040607040605" pitchFamily="66" charset="0"/>
              </a:rPr>
              <a:t>Henri </a:t>
            </a:r>
            <a:r>
              <a:rPr lang="fr-BE" sz="7200" dirty="0" err="1" smtClean="0">
                <a:latin typeface="French Script MT" panose="03020402040607040605" pitchFamily="66" charset="0"/>
              </a:rPr>
              <a:t>Keil</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4133602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648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1894 – 35 ans</a:t>
            </a:r>
          </a:p>
          <a:p>
            <a:pPr algn="ctr"/>
            <a:r>
              <a:rPr lang="fr-BE" dirty="0" smtClean="0"/>
              <a:t>Décédé le 31 </a:t>
            </a:r>
            <a:r>
              <a:rPr lang="fr-BE" dirty="0"/>
              <a:t>mars </a:t>
            </a:r>
            <a:r>
              <a:rPr lang="fr-BE" dirty="0" smtClean="0"/>
              <a:t>1929</a:t>
            </a:r>
          </a:p>
          <a:p>
            <a:pPr algn="ctr"/>
            <a:r>
              <a:rPr lang="fr-BE" dirty="0" smtClean="0"/>
              <a:t>Inhumé le </a:t>
            </a:r>
          </a:p>
          <a:p>
            <a:pPr algn="ctr"/>
            <a:r>
              <a:rPr lang="fr-BE" dirty="0" smtClean="0"/>
              <a:t>Epoux de ?</a:t>
            </a:r>
          </a:p>
          <a:p>
            <a:pPr algn="ctr"/>
            <a:endParaRPr lang="fr-BE" dirty="0"/>
          </a:p>
          <a:p>
            <a:pPr algn="ctr"/>
            <a:r>
              <a:rPr lang="fr-BE" dirty="0" smtClean="0"/>
              <a:t>Régiment: 15</a:t>
            </a:r>
            <a:r>
              <a:rPr lang="fr-BE" baseline="30000" dirty="0" smtClean="0"/>
              <a:t>e</a:t>
            </a:r>
            <a:r>
              <a:rPr lang="fr-BE" dirty="0" smtClean="0"/>
              <a:t> d’Artillerie</a:t>
            </a:r>
          </a:p>
          <a:p>
            <a:pPr algn="ctr"/>
            <a:r>
              <a:rPr lang="fr-BE" dirty="0" smtClean="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71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33215" y="779526"/>
            <a:ext cx="4771118" cy="1200329"/>
          </a:xfrm>
          <a:prstGeom prst="rect">
            <a:avLst/>
          </a:prstGeom>
          <a:noFill/>
        </p:spPr>
        <p:txBody>
          <a:bodyPr wrap="square" rtlCol="0">
            <a:spAutoFit/>
          </a:bodyPr>
          <a:lstStyle/>
          <a:p>
            <a:r>
              <a:rPr lang="fr-BE" sz="7200" dirty="0" smtClean="0">
                <a:latin typeface="French Script MT" panose="03020402040607040605" pitchFamily="66" charset="0"/>
              </a:rPr>
              <a:t>Philippe </a:t>
            </a:r>
            <a:r>
              <a:rPr lang="fr-BE" sz="7200" dirty="0" err="1" smtClean="0">
                <a:latin typeface="French Script MT" panose="03020402040607040605" pitchFamily="66" charset="0"/>
              </a:rPr>
              <a:t>Krynen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4063998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649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1893 – 34 ans</a:t>
            </a:r>
          </a:p>
          <a:p>
            <a:pPr algn="ctr"/>
            <a:r>
              <a:rPr lang="fr-BE" dirty="0" smtClean="0"/>
              <a:t>Décédé le</a:t>
            </a:r>
            <a:r>
              <a:rPr lang="fr-BE" dirty="0"/>
              <a:t> </a:t>
            </a:r>
            <a:r>
              <a:rPr lang="fr-BE" dirty="0" smtClean="0"/>
              <a:t>13 </a:t>
            </a:r>
            <a:r>
              <a:rPr lang="fr-BE" dirty="0"/>
              <a:t>mars 1927</a:t>
            </a:r>
            <a:endParaRPr lang="fr-BE" dirty="0" smtClean="0"/>
          </a:p>
          <a:p>
            <a:pPr algn="ctr"/>
            <a:r>
              <a:rPr lang="fr-BE" dirty="0" smtClean="0"/>
              <a:t>Inhumé le</a:t>
            </a:r>
          </a:p>
          <a:p>
            <a:pPr algn="ctr"/>
            <a:r>
              <a:rPr lang="fr-BE" dirty="0" smtClean="0"/>
              <a:t>Epoux de ?</a:t>
            </a:r>
          </a:p>
          <a:p>
            <a:pPr algn="ctr"/>
            <a:endParaRPr lang="fr-BE" dirty="0"/>
          </a:p>
          <a:p>
            <a:pPr algn="ctr"/>
            <a:r>
              <a:rPr lang="fr-BE" dirty="0" smtClean="0"/>
              <a:t>Régiment: Artillerie</a:t>
            </a:r>
          </a:p>
          <a:p>
            <a:pPr algn="ctr"/>
            <a:r>
              <a:rPr lang="fr-BE" dirty="0" smtClean="0"/>
              <a:t>Statut: Adjudant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45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08778" y="779526"/>
            <a:ext cx="4619991" cy="1200329"/>
          </a:xfrm>
          <a:prstGeom prst="rect">
            <a:avLst/>
          </a:prstGeom>
          <a:noFill/>
        </p:spPr>
        <p:txBody>
          <a:bodyPr wrap="square" rtlCol="0">
            <a:spAutoFit/>
          </a:bodyPr>
          <a:lstStyle/>
          <a:p>
            <a:r>
              <a:rPr lang="fr-BE" sz="7200" dirty="0" smtClean="0">
                <a:latin typeface="French Script MT" panose="03020402040607040605" pitchFamily="66" charset="0"/>
              </a:rPr>
              <a:t>Auguste </a:t>
            </a:r>
            <a:r>
              <a:rPr lang="fr-BE" sz="7200" dirty="0" err="1" smtClean="0">
                <a:latin typeface="French Script MT" panose="03020402040607040605" pitchFamily="66" charset="0"/>
              </a:rPr>
              <a:t>Lambot</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583924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65</a:t>
            </a:fld>
            <a:endParaRPr lang="fr-BE" dirty="0"/>
          </a:p>
        </p:txBody>
      </p:sp>
      <p:sp>
        <p:nvSpPr>
          <p:cNvPr id="5" name="ZoneTexte 4"/>
          <p:cNvSpPr txBox="1"/>
          <p:nvPr/>
        </p:nvSpPr>
        <p:spPr>
          <a:xfrm>
            <a:off x="1348191" y="779526"/>
            <a:ext cx="3541351" cy="1200329"/>
          </a:xfrm>
          <a:prstGeom prst="rect">
            <a:avLst/>
          </a:prstGeom>
          <a:noFill/>
        </p:spPr>
        <p:txBody>
          <a:bodyPr wrap="square" rtlCol="0">
            <a:spAutoFit/>
          </a:bodyPr>
          <a:lstStyle/>
          <a:p>
            <a:r>
              <a:rPr lang="fr-BE" sz="7200" dirty="0" smtClean="0">
                <a:latin typeface="French Script MT" panose="03020402040607040605" pitchFamily="66" charset="0"/>
              </a:rPr>
              <a:t>Paul </a:t>
            </a:r>
            <a:r>
              <a:rPr lang="fr-BE" sz="7200" dirty="0" err="1" smtClean="0">
                <a:latin typeface="French Script MT" panose="03020402040607040605" pitchFamily="66" charset="0"/>
              </a:rPr>
              <a:t>Yerme</a:t>
            </a:r>
            <a:endParaRPr lang="fr-BE" sz="7200" dirty="0">
              <a:latin typeface="French Script MT" panose="03020402040607040605" pitchFamily="66" charset="0"/>
            </a:endParaRPr>
          </a:p>
        </p:txBody>
      </p:sp>
      <p:sp>
        <p:nvSpPr>
          <p:cNvPr id="6" name="ZoneTexte 5"/>
          <p:cNvSpPr txBox="1"/>
          <p:nvPr/>
        </p:nvSpPr>
        <p:spPr>
          <a:xfrm>
            <a:off x="1402747" y="2296200"/>
            <a:ext cx="3432238" cy="2031325"/>
          </a:xfrm>
          <a:prstGeom prst="rect">
            <a:avLst/>
          </a:prstGeom>
          <a:noFill/>
        </p:spPr>
        <p:txBody>
          <a:bodyPr wrap="square" rtlCol="0">
            <a:spAutoFit/>
          </a:bodyPr>
          <a:lstStyle/>
          <a:p>
            <a:pPr algn="ctr"/>
            <a:r>
              <a:rPr lang="fr-BE" dirty="0" smtClean="0"/>
              <a:t>Né le ? – 53 ans</a:t>
            </a:r>
          </a:p>
          <a:p>
            <a:pPr algn="ctr"/>
            <a:r>
              <a:rPr lang="fr-BE" dirty="0" smtClean="0"/>
              <a:t>Décédé le ?</a:t>
            </a:r>
          </a:p>
          <a:p>
            <a:pPr algn="ctr"/>
            <a:r>
              <a:rPr lang="fr-BE" dirty="0" smtClean="0"/>
              <a:t>Inhumé le 12 novembre 1943</a:t>
            </a:r>
          </a:p>
          <a:p>
            <a:pPr algn="ctr"/>
            <a:r>
              <a:rPr lang="fr-BE" dirty="0" smtClean="0"/>
              <a:t>Époux de Madame </a:t>
            </a:r>
            <a:r>
              <a:rPr lang="fr-BE" dirty="0" err="1" smtClean="0"/>
              <a:t>Perée</a:t>
            </a:r>
            <a:endParaRPr lang="fr-BE" dirty="0" smtClean="0"/>
          </a:p>
          <a:p>
            <a:pPr algn="ctr"/>
            <a:endParaRPr lang="fr-BE" dirty="0"/>
          </a:p>
          <a:p>
            <a:pPr algn="ctr"/>
            <a:r>
              <a:rPr lang="fr-BE" dirty="0" smtClean="0"/>
              <a:t>Soldat au 11</a:t>
            </a:r>
            <a:r>
              <a:rPr lang="fr-BE" baseline="30000" dirty="0" smtClean="0"/>
              <a:t>e</a:t>
            </a:r>
            <a:r>
              <a:rPr lang="fr-BE" dirty="0" smtClean="0"/>
              <a:t> Régiment d’Artillerie</a:t>
            </a:r>
          </a:p>
          <a:p>
            <a:pPr algn="ctr"/>
            <a:r>
              <a:rPr lang="fr-BE" dirty="0" smtClean="0"/>
              <a:t>Invalide de Guerre</a:t>
            </a:r>
            <a:endParaRPr lang="fr-BE" dirty="0"/>
          </a:p>
        </p:txBody>
      </p:sp>
      <p:sp>
        <p:nvSpPr>
          <p:cNvPr id="11" name="ZoneTexte 10"/>
          <p:cNvSpPr txBox="1"/>
          <p:nvPr/>
        </p:nvSpPr>
        <p:spPr>
          <a:xfrm>
            <a:off x="7317867" y="3265695"/>
            <a:ext cx="2528316" cy="646331"/>
          </a:xfrm>
          <a:prstGeom prst="rect">
            <a:avLst/>
          </a:prstGeom>
          <a:noFill/>
        </p:spPr>
        <p:txBody>
          <a:bodyPr wrap="square" rtlCol="0">
            <a:spAutoFit/>
          </a:bodyPr>
          <a:lstStyle/>
          <a:p>
            <a:pPr algn="ctr"/>
            <a:r>
              <a:rPr lang="fr-BE" dirty="0" smtClean="0"/>
              <a:t>Parcelle 163 - A</a:t>
            </a:r>
          </a:p>
          <a:p>
            <a:pPr algn="ctr"/>
            <a:r>
              <a:rPr lang="fr-BE" dirty="0" smtClean="0"/>
              <a:t>Tombe 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1722"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6" name="Titre 1"/>
          <p:cNvSpPr txBox="1">
            <a:spLocks/>
          </p:cNvSpPr>
          <p:nvPr/>
        </p:nvSpPr>
        <p:spPr>
          <a:xfrm rot="16200000">
            <a:off x="9062357" y="2914792"/>
            <a:ext cx="5303521" cy="84255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fr-BE"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8687900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650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1881 – 58 ans</a:t>
            </a:r>
          </a:p>
          <a:p>
            <a:pPr algn="ctr"/>
            <a:r>
              <a:rPr lang="fr-BE" dirty="0" smtClean="0"/>
              <a:t>Décédé le 23 </a:t>
            </a:r>
            <a:r>
              <a:rPr lang="fr-BE" dirty="0"/>
              <a:t>mai 1939</a:t>
            </a:r>
            <a:endParaRPr lang="fr-BE" dirty="0" smtClean="0"/>
          </a:p>
          <a:p>
            <a:pPr algn="ctr"/>
            <a:r>
              <a:rPr lang="fr-BE" dirty="0" smtClean="0"/>
              <a:t>Inhumé le</a:t>
            </a:r>
          </a:p>
          <a:p>
            <a:pPr algn="ctr"/>
            <a:r>
              <a:rPr lang="fr-BE" dirty="0" smtClean="0"/>
              <a:t>Epoux de </a:t>
            </a:r>
            <a:r>
              <a:rPr lang="fr-BE" dirty="0"/>
              <a:t>?</a:t>
            </a:r>
            <a:endParaRPr lang="fr-BE" dirty="0" smtClean="0"/>
          </a:p>
          <a:p>
            <a:pPr algn="ctr"/>
            <a:endParaRPr lang="fr-BE" dirty="0"/>
          </a:p>
          <a:p>
            <a:pPr algn="ctr"/>
            <a:r>
              <a:rPr lang="fr-BE" dirty="0" smtClean="0"/>
              <a:t>Régiment: 13</a:t>
            </a:r>
            <a:r>
              <a:rPr lang="fr-BE" baseline="30000" dirty="0" smtClean="0"/>
              <a:t>e</a:t>
            </a:r>
            <a:r>
              <a:rPr lang="fr-BE" dirty="0" smtClean="0"/>
              <a:t> de Ligne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89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51878" y="779526"/>
            <a:ext cx="4733791" cy="1200329"/>
          </a:xfrm>
          <a:prstGeom prst="rect">
            <a:avLst/>
          </a:prstGeom>
          <a:noFill/>
        </p:spPr>
        <p:txBody>
          <a:bodyPr wrap="square" rtlCol="0">
            <a:spAutoFit/>
          </a:bodyPr>
          <a:lstStyle/>
          <a:p>
            <a:r>
              <a:rPr lang="fr-BE" sz="7200" dirty="0" smtClean="0">
                <a:latin typeface="French Script MT" panose="03020402040607040605" pitchFamily="66" charset="0"/>
              </a:rPr>
              <a:t>Jean Lambrechts</a:t>
            </a:r>
          </a:p>
        </p:txBody>
      </p:sp>
    </p:spTree>
    <p:extLst>
      <p:ext uri="{BB962C8B-B14F-4D97-AF65-F5344CB8AC3E}">
        <p14:creationId xmlns:p14="http://schemas.microsoft.com/office/powerpoint/2010/main" val="593588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651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1891 – 49 ans</a:t>
            </a:r>
          </a:p>
          <a:p>
            <a:pPr algn="ctr"/>
            <a:r>
              <a:rPr lang="fr-BE" dirty="0" smtClean="0"/>
              <a:t>Décédé le 31 </a:t>
            </a:r>
            <a:r>
              <a:rPr lang="fr-BE" dirty="0"/>
              <a:t>janvier 1940</a:t>
            </a:r>
            <a:endParaRPr lang="fr-BE" dirty="0" smtClean="0"/>
          </a:p>
          <a:p>
            <a:pPr algn="ctr"/>
            <a:r>
              <a:rPr lang="fr-BE" dirty="0" smtClean="0"/>
              <a:t>Inhumé le</a:t>
            </a:r>
          </a:p>
          <a:p>
            <a:pPr algn="ctr"/>
            <a:r>
              <a:rPr lang="fr-BE" dirty="0" smtClean="0">
                <a:solidFill>
                  <a:srgbClr val="FF0000"/>
                </a:solidFill>
              </a:rPr>
              <a:t>Exhumé le 4 janvier 1969</a:t>
            </a:r>
          </a:p>
          <a:p>
            <a:pPr algn="ctr"/>
            <a:endParaRPr lang="fr-BE" dirty="0"/>
          </a:p>
          <a:p>
            <a:pPr algn="ctr"/>
            <a:r>
              <a:rPr lang="fr-BE" dirty="0" smtClean="0"/>
              <a:t>Régiment: 12</a:t>
            </a:r>
            <a:r>
              <a:rPr lang="fr-BE" baseline="30000" dirty="0" smtClean="0"/>
              <a:t>e</a:t>
            </a:r>
            <a:r>
              <a:rPr lang="fr-BE" dirty="0" smtClean="0"/>
              <a:t> de Ligne</a:t>
            </a:r>
          </a:p>
          <a:p>
            <a:pPr algn="ctr"/>
            <a:r>
              <a:rPr lang="fr-BE" dirty="0" smtClean="0"/>
              <a:t>Statut: Caporal,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99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96789" y="779526"/>
            <a:ext cx="5043970" cy="1200329"/>
          </a:xfrm>
          <a:prstGeom prst="rect">
            <a:avLst/>
          </a:prstGeom>
          <a:noFill/>
        </p:spPr>
        <p:txBody>
          <a:bodyPr wrap="square" rtlCol="0">
            <a:spAutoFit/>
          </a:bodyPr>
          <a:lstStyle/>
          <a:p>
            <a:r>
              <a:rPr lang="fr-BE" sz="7200" dirty="0" smtClean="0">
                <a:latin typeface="French Script MT" panose="03020402040607040605" pitchFamily="66" charset="0"/>
              </a:rPr>
              <a:t>René </a:t>
            </a:r>
            <a:r>
              <a:rPr lang="fr-BE" sz="7200" dirty="0" err="1" smtClean="0">
                <a:latin typeface="French Script MT" panose="03020402040607040605" pitchFamily="66" charset="0"/>
              </a:rPr>
              <a:t>Largefeuille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072496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652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1881 – 46 ans</a:t>
            </a:r>
          </a:p>
          <a:p>
            <a:pPr algn="ctr"/>
            <a:r>
              <a:rPr lang="fr-BE" dirty="0" smtClean="0"/>
              <a:t>Décédé le</a:t>
            </a:r>
            <a:r>
              <a:rPr lang="fr-BE" dirty="0"/>
              <a:t> </a:t>
            </a:r>
            <a:r>
              <a:rPr lang="fr-BE" dirty="0" smtClean="0"/>
              <a:t>26 </a:t>
            </a:r>
            <a:r>
              <a:rPr lang="fr-BE" dirty="0"/>
              <a:t>août 1927</a:t>
            </a:r>
            <a:endParaRPr lang="fr-BE" dirty="0" smtClean="0"/>
          </a:p>
          <a:p>
            <a:pPr algn="ctr"/>
            <a:r>
              <a:rPr lang="fr-BE" dirty="0" smtClean="0"/>
              <a:t>Inhumé le</a:t>
            </a:r>
          </a:p>
          <a:p>
            <a:pPr algn="ctr"/>
            <a:r>
              <a:rPr lang="fr-BE" dirty="0" smtClean="0"/>
              <a:t>Epoux de ?</a:t>
            </a:r>
          </a:p>
          <a:p>
            <a:pPr algn="ctr"/>
            <a:endParaRPr lang="fr-BE" dirty="0"/>
          </a:p>
          <a:p>
            <a:pPr algn="ctr"/>
            <a:r>
              <a:rPr lang="fr-BE" dirty="0" smtClean="0"/>
              <a:t>Régiment: 2</a:t>
            </a:r>
            <a:r>
              <a:rPr lang="fr-BE" baseline="30000" dirty="0" smtClean="0"/>
              <a:t>e</a:t>
            </a:r>
            <a:r>
              <a:rPr lang="fr-BE" dirty="0" smtClean="0"/>
              <a:t> Grenadiers</a:t>
            </a:r>
          </a:p>
          <a:p>
            <a:pPr algn="ctr"/>
            <a:r>
              <a:rPr lang="fr-BE" dirty="0" smtClean="0"/>
              <a:t>Statut: Caporal</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50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79916" y="779526"/>
            <a:ext cx="4477716" cy="1200329"/>
          </a:xfrm>
          <a:prstGeom prst="rect">
            <a:avLst/>
          </a:prstGeom>
          <a:noFill/>
        </p:spPr>
        <p:txBody>
          <a:bodyPr wrap="square" rtlCol="0">
            <a:spAutoFit/>
          </a:bodyPr>
          <a:lstStyle/>
          <a:p>
            <a:r>
              <a:rPr lang="fr-BE" sz="7200" dirty="0" smtClean="0">
                <a:latin typeface="French Script MT" panose="03020402040607040605" pitchFamily="66" charset="0"/>
              </a:rPr>
              <a:t>Auguste </a:t>
            </a:r>
            <a:r>
              <a:rPr lang="fr-BE" sz="7200" dirty="0" err="1" smtClean="0">
                <a:latin typeface="French Script MT" panose="03020402040607040605" pitchFamily="66" charset="0"/>
              </a:rPr>
              <a:t>Lavallé</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398992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653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1892 – 36 ans</a:t>
            </a:r>
          </a:p>
          <a:p>
            <a:pPr algn="ctr"/>
            <a:r>
              <a:rPr lang="fr-BE" dirty="0" smtClean="0"/>
              <a:t>Décédé le</a:t>
            </a:r>
            <a:r>
              <a:rPr lang="fr-BE" dirty="0"/>
              <a:t> </a:t>
            </a:r>
            <a:r>
              <a:rPr lang="fr-BE" dirty="0" smtClean="0"/>
              <a:t>27 </a:t>
            </a:r>
            <a:r>
              <a:rPr lang="fr-BE" dirty="0"/>
              <a:t>avril 1928</a:t>
            </a:r>
            <a:endParaRPr lang="fr-BE" dirty="0" smtClean="0"/>
          </a:p>
          <a:p>
            <a:pPr algn="ctr"/>
            <a:r>
              <a:rPr lang="fr-BE" dirty="0" smtClean="0"/>
              <a:t>Inhumé le</a:t>
            </a:r>
          </a:p>
          <a:p>
            <a:pPr algn="ctr"/>
            <a:r>
              <a:rPr lang="fr-BE" dirty="0" smtClean="0"/>
              <a:t>Epoux de ?</a:t>
            </a:r>
          </a:p>
          <a:p>
            <a:pPr algn="ctr"/>
            <a:endParaRPr lang="fr-BE" dirty="0"/>
          </a:p>
          <a:p>
            <a:pPr algn="ctr"/>
            <a:r>
              <a:rPr lang="fr-BE" dirty="0" smtClean="0"/>
              <a:t>Régiment: 2</a:t>
            </a:r>
            <a:r>
              <a:rPr lang="fr-BE" baseline="30000" dirty="0" smtClean="0"/>
              <a:t>e</a:t>
            </a:r>
            <a:r>
              <a:rPr lang="fr-BE" dirty="0" smtClean="0"/>
              <a:t> Lanciers</a:t>
            </a:r>
          </a:p>
          <a:p>
            <a:pPr algn="ctr"/>
            <a:r>
              <a:rPr lang="fr-BE" dirty="0" smtClean="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55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41412" y="767148"/>
            <a:ext cx="3554724" cy="1200329"/>
          </a:xfrm>
          <a:prstGeom prst="rect">
            <a:avLst/>
          </a:prstGeom>
          <a:noFill/>
        </p:spPr>
        <p:txBody>
          <a:bodyPr wrap="square" rtlCol="0">
            <a:spAutoFit/>
          </a:bodyPr>
          <a:lstStyle/>
          <a:p>
            <a:r>
              <a:rPr lang="fr-BE" sz="7200" dirty="0" smtClean="0">
                <a:latin typeface="French Script MT" panose="03020402040607040605" pitchFamily="66" charset="0"/>
              </a:rPr>
              <a:t>José </a:t>
            </a:r>
            <a:r>
              <a:rPr lang="fr-BE" sz="7200" dirty="0" err="1" smtClean="0">
                <a:latin typeface="French Script MT" panose="03020402040607040605" pitchFamily="66" charset="0"/>
              </a:rPr>
              <a:t>Lefever</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552168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654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1895 – 45 ans</a:t>
            </a:r>
          </a:p>
          <a:p>
            <a:pPr algn="ctr"/>
            <a:r>
              <a:rPr lang="fr-BE" dirty="0" smtClean="0"/>
              <a:t>Décédé le 5 </a:t>
            </a:r>
            <a:r>
              <a:rPr lang="fr-BE" dirty="0"/>
              <a:t>janvier 1940</a:t>
            </a:r>
            <a:endParaRPr lang="fr-BE" dirty="0" smtClean="0"/>
          </a:p>
          <a:p>
            <a:pPr algn="ctr"/>
            <a:r>
              <a:rPr lang="fr-BE" dirty="0" smtClean="0"/>
              <a:t>Inhumé le</a:t>
            </a:r>
          </a:p>
          <a:p>
            <a:pPr algn="ctr"/>
            <a:r>
              <a:rPr lang="fr-BE" dirty="0" smtClean="0"/>
              <a:t>Epoux de Madame </a:t>
            </a:r>
            <a:r>
              <a:rPr lang="fr-BE" dirty="0" err="1" smtClean="0"/>
              <a:t>Vandewalle</a:t>
            </a:r>
            <a:endParaRPr lang="fr-BE" dirty="0" smtClean="0"/>
          </a:p>
          <a:p>
            <a:pPr algn="ctr"/>
            <a:endParaRPr lang="fr-BE" dirty="0"/>
          </a:p>
          <a:p>
            <a:pPr algn="ctr"/>
            <a:r>
              <a:rPr lang="fr-BE" dirty="0" smtClean="0"/>
              <a:t>Régiment: 6</a:t>
            </a:r>
            <a:r>
              <a:rPr lang="fr-BE" baseline="30000" dirty="0" smtClean="0"/>
              <a:t>e</a:t>
            </a:r>
            <a:r>
              <a:rPr lang="fr-BE" dirty="0" smtClean="0"/>
              <a:t> de Ligne</a:t>
            </a:r>
          </a:p>
          <a:p>
            <a:pPr algn="ctr"/>
            <a:r>
              <a:rPr lang="fr-BE" dirty="0" smtClean="0"/>
              <a:t>Statut: Caporal,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96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15390" y="779526"/>
            <a:ext cx="4014553" cy="1200329"/>
          </a:xfrm>
          <a:prstGeom prst="rect">
            <a:avLst/>
          </a:prstGeom>
          <a:noFill/>
        </p:spPr>
        <p:txBody>
          <a:bodyPr wrap="square" rtlCol="0">
            <a:spAutoFit/>
          </a:bodyPr>
          <a:lstStyle/>
          <a:p>
            <a:r>
              <a:rPr lang="fr-BE" sz="7200" dirty="0" smtClean="0">
                <a:latin typeface="French Script MT" panose="03020402040607040605" pitchFamily="66" charset="0"/>
              </a:rPr>
              <a:t>Jules Léonard</a:t>
            </a:r>
          </a:p>
        </p:txBody>
      </p:sp>
    </p:spTree>
    <p:extLst>
      <p:ext uri="{BB962C8B-B14F-4D97-AF65-F5344CB8AC3E}">
        <p14:creationId xmlns:p14="http://schemas.microsoft.com/office/powerpoint/2010/main" val="3676956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655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1 juin 1890 – 24 ans</a:t>
            </a:r>
          </a:p>
          <a:p>
            <a:pPr algn="ctr"/>
            <a:r>
              <a:rPr lang="fr-BE" dirty="0" smtClean="0"/>
              <a:t>Décédé le</a:t>
            </a:r>
            <a:r>
              <a:rPr lang="fr-BE" dirty="0"/>
              <a:t> </a:t>
            </a:r>
            <a:r>
              <a:rPr lang="fr-BE" dirty="0" smtClean="0"/>
              <a:t>26 septembre 1914</a:t>
            </a:r>
          </a:p>
          <a:p>
            <a:pPr algn="ctr"/>
            <a:r>
              <a:rPr lang="fr-BE" dirty="0" smtClean="0"/>
              <a:t>Inhumé le 13 septembre 1921</a:t>
            </a:r>
          </a:p>
          <a:p>
            <a:pPr algn="ctr"/>
            <a:r>
              <a:rPr lang="fr-BE" dirty="0" smtClean="0"/>
              <a:t>Epoux de ?</a:t>
            </a:r>
          </a:p>
          <a:p>
            <a:pPr algn="ctr"/>
            <a:endParaRPr lang="fr-BE" dirty="0"/>
          </a:p>
          <a:p>
            <a:pPr algn="ctr"/>
            <a:r>
              <a:rPr lang="fr-BE" dirty="0" smtClean="0"/>
              <a:t>Régiment: 8</a:t>
            </a:r>
            <a:r>
              <a:rPr lang="fr-BE" baseline="30000" dirty="0" smtClean="0"/>
              <a:t>e</a:t>
            </a:r>
            <a:r>
              <a:rPr lang="fr-BE" dirty="0" smtClean="0"/>
              <a:t> de Ligne, 1Bn, 2Cie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17063" y="779526"/>
            <a:ext cx="5003422" cy="1200329"/>
          </a:xfrm>
          <a:prstGeom prst="rect">
            <a:avLst/>
          </a:prstGeom>
          <a:noFill/>
        </p:spPr>
        <p:txBody>
          <a:bodyPr wrap="square" rtlCol="0">
            <a:spAutoFit/>
          </a:bodyPr>
          <a:lstStyle/>
          <a:p>
            <a:r>
              <a:rPr lang="fr-BE" sz="7200" dirty="0" smtClean="0">
                <a:latin typeface="French Script MT" panose="03020402040607040605" pitchFamily="66" charset="0"/>
              </a:rPr>
              <a:t>Maurice Léonard</a:t>
            </a:r>
          </a:p>
        </p:txBody>
      </p:sp>
    </p:spTree>
    <p:extLst>
      <p:ext uri="{BB962C8B-B14F-4D97-AF65-F5344CB8AC3E}">
        <p14:creationId xmlns:p14="http://schemas.microsoft.com/office/powerpoint/2010/main" val="4705648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656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22 décembre 1895 – 20 ans</a:t>
            </a:r>
          </a:p>
          <a:p>
            <a:pPr algn="ctr"/>
            <a:r>
              <a:rPr lang="fr-BE" dirty="0" smtClean="0"/>
              <a:t>Décédé le</a:t>
            </a:r>
            <a:r>
              <a:rPr lang="fr-BE" dirty="0"/>
              <a:t> </a:t>
            </a:r>
            <a:r>
              <a:rPr lang="fr-BE" dirty="0" smtClean="0"/>
              <a:t>24 mars 1916</a:t>
            </a:r>
          </a:p>
          <a:p>
            <a:pPr algn="ctr"/>
            <a:r>
              <a:rPr lang="fr-BE" dirty="0" smtClean="0"/>
              <a:t>Inhumé le 13 juin 1920</a:t>
            </a:r>
          </a:p>
          <a:p>
            <a:pPr algn="ctr"/>
            <a:r>
              <a:rPr lang="fr-BE" dirty="0" smtClean="0"/>
              <a:t>Epoux de ?</a:t>
            </a:r>
          </a:p>
          <a:p>
            <a:pPr algn="ctr"/>
            <a:endParaRPr lang="fr-BE" dirty="0"/>
          </a:p>
          <a:p>
            <a:pPr algn="ctr"/>
            <a:r>
              <a:rPr lang="fr-BE" dirty="0" smtClean="0"/>
              <a:t>Régiment: 5Li, CI n°5</a:t>
            </a:r>
          </a:p>
          <a:p>
            <a:pPr algn="ctr"/>
            <a:r>
              <a:rPr lang="fr-BE" dirty="0" smtClean="0"/>
              <a:t>Statut: Caporal, Mat 59820</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90549" y="779526"/>
            <a:ext cx="4456450" cy="1200329"/>
          </a:xfrm>
          <a:prstGeom prst="rect">
            <a:avLst/>
          </a:prstGeom>
          <a:noFill/>
        </p:spPr>
        <p:txBody>
          <a:bodyPr wrap="square" rtlCol="0">
            <a:spAutoFit/>
          </a:bodyPr>
          <a:lstStyle/>
          <a:p>
            <a:r>
              <a:rPr lang="fr-BE" sz="7200" dirty="0" smtClean="0">
                <a:latin typeface="French Script MT" panose="03020402040607040605" pitchFamily="66" charset="0"/>
              </a:rPr>
              <a:t>Marcel </a:t>
            </a:r>
            <a:r>
              <a:rPr lang="fr-BE" sz="7200" dirty="0" err="1" smtClean="0">
                <a:latin typeface="French Script MT" panose="03020402040607040605" pitchFamily="66" charset="0"/>
              </a:rPr>
              <a:t>Libotte</a:t>
            </a:r>
            <a:endParaRPr lang="fr-BE" sz="7200" dirty="0" smtClean="0">
              <a:latin typeface="French Script MT" panose="03020402040607040605" pitchFamily="66" charset="0"/>
            </a:endParaRPr>
          </a:p>
        </p:txBody>
      </p:sp>
      <p:sp>
        <p:nvSpPr>
          <p:cNvPr id="17" name="Rectangle 16"/>
          <p:cNvSpPr/>
          <p:nvPr/>
        </p:nvSpPr>
        <p:spPr>
          <a:xfrm rot="17859918">
            <a:off x="4417847" y="2990774"/>
            <a:ext cx="3203121" cy="954107"/>
          </a:xfrm>
          <a:prstGeom prst="rect">
            <a:avLst/>
          </a:prstGeom>
          <a:noFill/>
        </p:spPr>
        <p:txBody>
          <a:bodyPr wrap="none" lIns="91440" tIns="45720" rIns="91440" bIns="45720">
            <a:spAutoFit/>
            <a:scene3d>
              <a:camera prst="isometricOffAxis1Right"/>
              <a:lightRig rig="harsh" dir="t"/>
            </a:scene3d>
            <a:sp3d extrusionH="57150" prstMaterial="matte">
              <a:bevelT w="63500" h="12700" prst="angle"/>
              <a:contourClr>
                <a:schemeClr val="bg1">
                  <a:lumMod val="65000"/>
                </a:schemeClr>
              </a:contourClr>
            </a:sp3d>
          </a:bodyPr>
          <a:lstStyle/>
          <a:p>
            <a:pPr algn="ctr"/>
            <a:r>
              <a:rPr lang="fr-FR" sz="2800" b="1" dirty="0" smtClean="0">
                <a:ln/>
                <a:solidFill>
                  <a:schemeClr val="accent3"/>
                </a:solidFill>
              </a:rPr>
              <a:t>Ecrivain Combattant</a:t>
            </a:r>
          </a:p>
          <a:p>
            <a:pPr algn="ctr"/>
            <a:r>
              <a:rPr lang="fr-FR" sz="2800" b="1" cap="none" spc="0" dirty="0" smtClean="0">
                <a:ln/>
                <a:solidFill>
                  <a:schemeClr val="accent3"/>
                </a:solidFill>
                <a:effectLst/>
              </a:rPr>
              <a:t>14-18</a:t>
            </a:r>
            <a:endParaRPr lang="fr-FR" sz="2800" b="1" cap="none" spc="0" dirty="0">
              <a:ln/>
              <a:solidFill>
                <a:schemeClr val="accent3"/>
              </a:solidFill>
              <a:effectLst/>
            </a:endParaRPr>
          </a:p>
        </p:txBody>
      </p:sp>
    </p:spTree>
    <p:extLst>
      <p:ext uri="{BB962C8B-B14F-4D97-AF65-F5344CB8AC3E}">
        <p14:creationId xmlns:p14="http://schemas.microsoft.com/office/powerpoint/2010/main" val="507070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657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a:t>
            </a:r>
            <a:r>
              <a:rPr lang="fr-BE" smtClean="0"/>
              <a:t>en 1890 </a:t>
            </a:r>
            <a:r>
              <a:rPr lang="fr-BE" dirty="0" smtClean="0"/>
              <a:t>– 49 ans</a:t>
            </a:r>
          </a:p>
          <a:p>
            <a:pPr algn="ctr"/>
            <a:r>
              <a:rPr lang="fr-BE" dirty="0" smtClean="0"/>
              <a:t>Décédé le </a:t>
            </a:r>
            <a:r>
              <a:rPr lang="fr-BE" dirty="0"/>
              <a:t>6 décembre 1939</a:t>
            </a:r>
            <a:endParaRPr lang="fr-BE" dirty="0" smtClean="0"/>
          </a:p>
          <a:p>
            <a:pPr algn="ctr"/>
            <a:r>
              <a:rPr lang="fr-BE" dirty="0" smtClean="0"/>
              <a:t>Inhumé le</a:t>
            </a:r>
          </a:p>
          <a:p>
            <a:pPr algn="ctr"/>
            <a:r>
              <a:rPr lang="fr-BE" dirty="0" smtClean="0"/>
              <a:t>Epoux de Madame </a:t>
            </a:r>
            <a:r>
              <a:rPr lang="fr-BE" dirty="0" err="1" smtClean="0"/>
              <a:t>Mohren</a:t>
            </a:r>
            <a:endParaRPr lang="fr-BE" dirty="0" smtClean="0"/>
          </a:p>
          <a:p>
            <a:pPr algn="ctr"/>
            <a:endParaRPr lang="fr-BE" dirty="0"/>
          </a:p>
          <a:p>
            <a:pPr algn="ctr"/>
            <a:r>
              <a:rPr lang="fr-BE" dirty="0" smtClean="0"/>
              <a:t>Régiment: 12</a:t>
            </a:r>
            <a:r>
              <a:rPr lang="fr-BE" baseline="30000" dirty="0" smtClean="0"/>
              <a:t>e</a:t>
            </a:r>
            <a:r>
              <a:rPr lang="fr-BE" dirty="0" smtClean="0"/>
              <a:t> de Ligne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95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15390" y="779526"/>
            <a:ext cx="3806767" cy="1200329"/>
          </a:xfrm>
          <a:prstGeom prst="rect">
            <a:avLst/>
          </a:prstGeom>
          <a:noFill/>
        </p:spPr>
        <p:txBody>
          <a:bodyPr wrap="square" rtlCol="0">
            <a:spAutoFit/>
          </a:bodyPr>
          <a:lstStyle/>
          <a:p>
            <a:r>
              <a:rPr lang="fr-BE" sz="7200" dirty="0" smtClean="0">
                <a:latin typeface="French Script MT" panose="03020402040607040605" pitchFamily="66" charset="0"/>
              </a:rPr>
              <a:t>Jean </a:t>
            </a:r>
            <a:r>
              <a:rPr lang="fr-BE" sz="7200" dirty="0" err="1" smtClean="0">
                <a:latin typeface="French Script MT" panose="03020402040607040605" pitchFamily="66" charset="0"/>
              </a:rPr>
              <a:t>Lochten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845798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658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1888 – 52 ans</a:t>
            </a:r>
          </a:p>
          <a:p>
            <a:pPr algn="ctr"/>
            <a:r>
              <a:rPr lang="fr-BE" dirty="0" smtClean="0"/>
              <a:t>Décédé le</a:t>
            </a:r>
            <a:r>
              <a:rPr lang="fr-BE" dirty="0"/>
              <a:t> </a:t>
            </a:r>
            <a:r>
              <a:rPr lang="fr-BE" dirty="0" smtClean="0"/>
              <a:t>11 </a:t>
            </a:r>
            <a:r>
              <a:rPr lang="fr-BE" dirty="0"/>
              <a:t>mars </a:t>
            </a:r>
            <a:r>
              <a:rPr lang="fr-BE" dirty="0" smtClean="0"/>
              <a:t>1940</a:t>
            </a:r>
          </a:p>
          <a:p>
            <a:pPr algn="ctr"/>
            <a:r>
              <a:rPr lang="fr-BE" dirty="0" smtClean="0"/>
              <a:t>Inhumé le  </a:t>
            </a:r>
          </a:p>
          <a:p>
            <a:pPr algn="ctr"/>
            <a:r>
              <a:rPr lang="fr-BE" dirty="0" smtClean="0"/>
              <a:t>Célibataire</a:t>
            </a:r>
          </a:p>
          <a:p>
            <a:pPr algn="ctr"/>
            <a:endParaRPr lang="fr-BE" dirty="0"/>
          </a:p>
          <a:p>
            <a:pPr algn="ctr"/>
            <a:r>
              <a:rPr lang="fr-BE" dirty="0" smtClean="0"/>
              <a:t>Régiment: </a:t>
            </a:r>
            <a:r>
              <a:rPr lang="fr-BE" dirty="0"/>
              <a:t>?</a:t>
            </a:r>
            <a:endParaRPr lang="fr-BE" dirty="0" smtClean="0"/>
          </a:p>
          <a:p>
            <a:pPr algn="ctr"/>
            <a:r>
              <a:rPr lang="fr-BE" dirty="0" smtClean="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101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86771" y="693702"/>
            <a:ext cx="4064006" cy="1200329"/>
          </a:xfrm>
          <a:prstGeom prst="rect">
            <a:avLst/>
          </a:prstGeom>
          <a:noFill/>
        </p:spPr>
        <p:txBody>
          <a:bodyPr wrap="square" rtlCol="0">
            <a:spAutoFit/>
          </a:bodyPr>
          <a:lstStyle/>
          <a:p>
            <a:r>
              <a:rPr lang="fr-BE" sz="7200" dirty="0" smtClean="0">
                <a:latin typeface="French Script MT" panose="03020402040607040605" pitchFamily="66" charset="0"/>
              </a:rPr>
              <a:t>Antoine </a:t>
            </a:r>
            <a:r>
              <a:rPr lang="fr-BE" sz="7200" dirty="0" err="1" smtClean="0">
                <a:latin typeface="French Script MT" panose="03020402040607040605" pitchFamily="66" charset="0"/>
              </a:rPr>
              <a:t>Looze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4007035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659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14 février 1881 – 34 ans</a:t>
            </a:r>
          </a:p>
          <a:p>
            <a:pPr algn="ctr"/>
            <a:r>
              <a:rPr lang="fr-BE" dirty="0" smtClean="0"/>
              <a:t>Décédé le</a:t>
            </a:r>
            <a:r>
              <a:rPr lang="fr-BE" dirty="0"/>
              <a:t> </a:t>
            </a:r>
            <a:r>
              <a:rPr lang="fr-BE" dirty="0" smtClean="0"/>
              <a:t>13 août 1915</a:t>
            </a:r>
          </a:p>
          <a:p>
            <a:pPr algn="ctr"/>
            <a:r>
              <a:rPr lang="fr-BE" dirty="0" smtClean="0"/>
              <a:t>Inhumé le 26 mai 1921</a:t>
            </a:r>
          </a:p>
          <a:p>
            <a:pPr algn="ctr"/>
            <a:r>
              <a:rPr lang="fr-BE" dirty="0" smtClean="0"/>
              <a:t>Epoux de ?</a:t>
            </a:r>
          </a:p>
          <a:p>
            <a:pPr algn="ctr"/>
            <a:endParaRPr lang="fr-BE" dirty="0"/>
          </a:p>
          <a:p>
            <a:pPr algn="ctr"/>
            <a:r>
              <a:rPr lang="fr-BE" dirty="0" smtClean="0"/>
              <a:t>Régiment: 13</a:t>
            </a:r>
            <a:r>
              <a:rPr lang="fr-BE" baseline="30000" dirty="0" smtClean="0"/>
              <a:t>e</a:t>
            </a:r>
            <a:r>
              <a:rPr lang="fr-BE" dirty="0" smtClean="0"/>
              <a:t> de Ligne, 3Bn, 9Cie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56626" y="775281"/>
            <a:ext cx="4724296" cy="1200329"/>
          </a:xfrm>
          <a:prstGeom prst="rect">
            <a:avLst/>
          </a:prstGeom>
          <a:noFill/>
        </p:spPr>
        <p:txBody>
          <a:bodyPr wrap="square" rtlCol="0">
            <a:spAutoFit/>
          </a:bodyPr>
          <a:lstStyle/>
          <a:p>
            <a:r>
              <a:rPr lang="fr-BE" sz="7200" dirty="0" smtClean="0">
                <a:latin typeface="French Script MT" panose="03020402040607040605" pitchFamily="66" charset="0"/>
              </a:rPr>
              <a:t>Emile Malherbe</a:t>
            </a:r>
          </a:p>
        </p:txBody>
      </p:sp>
    </p:spTree>
    <p:extLst>
      <p:ext uri="{BB962C8B-B14F-4D97-AF65-F5344CB8AC3E}">
        <p14:creationId xmlns:p14="http://schemas.microsoft.com/office/powerpoint/2010/main" val="2633274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normAutofit lnSpcReduction="10000"/>
          </a:bodyPr>
          <a:lstStyle/>
          <a:p>
            <a:fld id="{F3DBC0B5-7AF0-4C72-BAA1-305516A547BF}" type="slidenum">
              <a:rPr lang="fr-BE" smtClean="0"/>
              <a:t>66</a:t>
            </a:fld>
            <a:endParaRPr lang="fr-BE" dirty="0"/>
          </a:p>
        </p:txBody>
      </p:sp>
      <p:pic>
        <p:nvPicPr>
          <p:cNvPr id="5" name="Image 4"/>
          <p:cNvPicPr>
            <a:picLocks noChangeAspect="1"/>
          </p:cNvPicPr>
          <p:nvPr/>
        </p:nvPicPr>
        <p:blipFill>
          <a:blip r:embed="rId2"/>
          <a:stretch>
            <a:fillRect/>
          </a:stretch>
        </p:blipFill>
        <p:spPr>
          <a:xfrm rot="-5400000">
            <a:off x="3395169" y="-1051191"/>
            <a:ext cx="6051885" cy="8988621"/>
          </a:xfrm>
          <a:prstGeom prst="rect">
            <a:avLst/>
          </a:prstGeom>
        </p:spPr>
      </p:pic>
      <p:sp>
        <p:nvSpPr>
          <p:cNvPr id="6" name="Titre 1"/>
          <p:cNvSpPr txBox="1">
            <a:spLocks/>
          </p:cNvSpPr>
          <p:nvPr/>
        </p:nvSpPr>
        <p:spPr>
          <a:xfrm rot="16200000">
            <a:off x="-1357815" y="3021842"/>
            <a:ext cx="5303521" cy="842554"/>
          </a:xfrm>
          <a:prstGeom prst="rect">
            <a:avLst/>
          </a:prstGeom>
        </p:spPr>
        <p:txBody>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pPr algn="ctr"/>
            <a:r>
              <a:rPr lang="fr-BE" dirty="0" smtClean="0">
                <a:latin typeface="Blackadder ITC" panose="04020505051007020D02" pitchFamily="82" charset="0"/>
              </a:rPr>
              <a:t>Parcelle 163-A - bis</a:t>
            </a:r>
            <a:endParaRPr lang="fr-BE" dirty="0">
              <a:latin typeface="Blackadder ITC" panose="04020505051007020D02" pitchFamily="82" charset="0"/>
            </a:endParaRPr>
          </a:p>
        </p:txBody>
      </p:sp>
      <p:sp>
        <p:nvSpPr>
          <p:cNvPr id="7" name="Demi-tour 6">
            <a:hlinkClick r:id="rId3" action="ppaction://hlinksldjump"/>
          </p:cNvPr>
          <p:cNvSpPr/>
          <p:nvPr/>
        </p:nvSpPr>
        <p:spPr>
          <a:xfrm rot="10800000" flipH="1">
            <a:off x="11527562" y="17477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7745313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660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1888 – 52 ans</a:t>
            </a:r>
          </a:p>
          <a:p>
            <a:pPr algn="ctr"/>
            <a:r>
              <a:rPr lang="fr-BE" dirty="0" smtClean="0"/>
              <a:t>Décédé le</a:t>
            </a:r>
            <a:r>
              <a:rPr lang="fr-BE" dirty="0"/>
              <a:t> </a:t>
            </a:r>
            <a:r>
              <a:rPr lang="fr-BE" dirty="0" smtClean="0"/>
              <a:t>22 </a:t>
            </a:r>
            <a:r>
              <a:rPr lang="fr-BE" dirty="0"/>
              <a:t>août 1940</a:t>
            </a:r>
            <a:endParaRPr lang="fr-BE" dirty="0" smtClean="0"/>
          </a:p>
          <a:p>
            <a:pPr algn="ctr"/>
            <a:r>
              <a:rPr lang="fr-BE" dirty="0" smtClean="0"/>
              <a:t>Inhumé le</a:t>
            </a:r>
          </a:p>
          <a:p>
            <a:pPr algn="ctr"/>
            <a:r>
              <a:rPr lang="fr-BE" dirty="0" smtClean="0"/>
              <a:t>Epoux de Madame Colas</a:t>
            </a:r>
          </a:p>
          <a:p>
            <a:pPr algn="ctr"/>
            <a:endParaRPr lang="fr-BE" dirty="0"/>
          </a:p>
          <a:p>
            <a:pPr algn="ctr"/>
            <a:r>
              <a:rPr lang="fr-BE" dirty="0" smtClean="0"/>
              <a:t>Régiment: 14</a:t>
            </a:r>
            <a:r>
              <a:rPr lang="fr-BE" baseline="30000" dirty="0" smtClean="0"/>
              <a:t>e</a:t>
            </a:r>
            <a:r>
              <a:rPr lang="fr-BE" dirty="0" smtClean="0"/>
              <a:t> de Ligne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106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85661" y="779526"/>
            <a:ext cx="4466225" cy="1200329"/>
          </a:xfrm>
          <a:prstGeom prst="rect">
            <a:avLst/>
          </a:prstGeom>
          <a:noFill/>
        </p:spPr>
        <p:txBody>
          <a:bodyPr wrap="square" rtlCol="0">
            <a:spAutoFit/>
          </a:bodyPr>
          <a:lstStyle/>
          <a:p>
            <a:r>
              <a:rPr lang="fr-BE" sz="7200" dirty="0" smtClean="0">
                <a:latin typeface="French Script MT" panose="03020402040607040605" pitchFamily="66" charset="0"/>
              </a:rPr>
              <a:t>Jean </a:t>
            </a:r>
            <a:r>
              <a:rPr lang="fr-BE" sz="7200" dirty="0" err="1" smtClean="0">
                <a:latin typeface="French Script MT" panose="03020402040607040605" pitchFamily="66" charset="0"/>
              </a:rPr>
              <a:t>Marchoul</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227416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661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1878 – 62 ans</a:t>
            </a:r>
          </a:p>
          <a:p>
            <a:pPr algn="ctr"/>
            <a:r>
              <a:rPr lang="fr-BE" dirty="0" smtClean="0"/>
              <a:t>Décédé le</a:t>
            </a:r>
            <a:r>
              <a:rPr lang="fr-BE" dirty="0"/>
              <a:t> </a:t>
            </a:r>
            <a:r>
              <a:rPr lang="fr-BE" dirty="0" smtClean="0"/>
              <a:t>18 </a:t>
            </a:r>
            <a:r>
              <a:rPr lang="fr-BE" dirty="0"/>
              <a:t>avril 1940</a:t>
            </a:r>
            <a:endParaRPr lang="fr-BE" dirty="0" smtClean="0"/>
          </a:p>
          <a:p>
            <a:pPr algn="ctr"/>
            <a:r>
              <a:rPr lang="fr-BE" dirty="0" smtClean="0"/>
              <a:t>Inhumé le</a:t>
            </a:r>
          </a:p>
          <a:p>
            <a:pPr algn="ctr"/>
            <a:r>
              <a:rPr lang="fr-BE" dirty="0" smtClean="0"/>
              <a:t>Epoux de Madame </a:t>
            </a:r>
            <a:r>
              <a:rPr lang="fr-BE" dirty="0" err="1" smtClean="0"/>
              <a:t>Haid</a:t>
            </a:r>
            <a:endParaRPr lang="fr-BE" dirty="0" smtClean="0"/>
          </a:p>
          <a:p>
            <a:pPr algn="ctr"/>
            <a:endParaRPr lang="fr-BE" dirty="0"/>
          </a:p>
          <a:p>
            <a:pPr algn="ctr"/>
            <a:r>
              <a:rPr lang="fr-BE" dirty="0" smtClean="0"/>
              <a:t>Régiment: ?</a:t>
            </a:r>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104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51702" y="779526"/>
            <a:ext cx="5134143" cy="1200329"/>
          </a:xfrm>
          <a:prstGeom prst="rect">
            <a:avLst/>
          </a:prstGeom>
          <a:noFill/>
        </p:spPr>
        <p:txBody>
          <a:bodyPr wrap="square" rtlCol="0">
            <a:spAutoFit/>
          </a:bodyPr>
          <a:lstStyle/>
          <a:p>
            <a:r>
              <a:rPr lang="fr-BE" sz="7200" dirty="0" smtClean="0">
                <a:latin typeface="French Script MT" panose="03020402040607040605" pitchFamily="66" charset="0"/>
              </a:rPr>
              <a:t>Lambert </a:t>
            </a:r>
            <a:r>
              <a:rPr lang="fr-BE" sz="7200" dirty="0" err="1" smtClean="0">
                <a:latin typeface="French Script MT" panose="03020402040607040605" pitchFamily="66" charset="0"/>
              </a:rPr>
              <a:t>Massart</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5615678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662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21 mars 1889 – 29 ans</a:t>
            </a:r>
          </a:p>
          <a:p>
            <a:pPr algn="ctr"/>
            <a:r>
              <a:rPr lang="fr-BE" dirty="0" smtClean="0"/>
              <a:t>Décédé le</a:t>
            </a:r>
            <a:r>
              <a:rPr lang="fr-BE" dirty="0"/>
              <a:t> </a:t>
            </a:r>
            <a:r>
              <a:rPr lang="fr-BE" dirty="0" smtClean="0"/>
              <a:t>2 novembre 1918</a:t>
            </a:r>
          </a:p>
          <a:p>
            <a:pPr algn="ctr"/>
            <a:r>
              <a:rPr lang="fr-BE" dirty="0" smtClean="0"/>
              <a:t>Inhumé à </a:t>
            </a:r>
            <a:r>
              <a:rPr lang="fr-BE" dirty="0" err="1" smtClean="0"/>
              <a:t>Robermont</a:t>
            </a:r>
            <a:r>
              <a:rPr lang="fr-BE" dirty="0" smtClean="0"/>
              <a:t> en 1921</a:t>
            </a:r>
          </a:p>
          <a:p>
            <a:pPr algn="ctr"/>
            <a:r>
              <a:rPr lang="fr-BE" dirty="0" smtClean="0"/>
              <a:t>Epoux de ?</a:t>
            </a:r>
          </a:p>
          <a:p>
            <a:pPr algn="ctr"/>
            <a:endParaRPr lang="fr-BE" dirty="0"/>
          </a:p>
          <a:p>
            <a:pPr algn="ctr"/>
            <a:r>
              <a:rPr lang="fr-BE" dirty="0" smtClean="0"/>
              <a:t>Régiment: 5</a:t>
            </a:r>
            <a:r>
              <a:rPr lang="fr-BE" baseline="30000" dirty="0" smtClean="0"/>
              <a:t>e</a:t>
            </a:r>
            <a:r>
              <a:rPr lang="fr-BE" dirty="0" smtClean="0"/>
              <a:t> de Ligne, 2Bn, 5Cie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38330" y="779526"/>
            <a:ext cx="4960888" cy="1200329"/>
          </a:xfrm>
          <a:prstGeom prst="rect">
            <a:avLst/>
          </a:prstGeom>
          <a:noFill/>
        </p:spPr>
        <p:txBody>
          <a:bodyPr wrap="square" rtlCol="0">
            <a:spAutoFit/>
          </a:bodyPr>
          <a:lstStyle/>
          <a:p>
            <a:r>
              <a:rPr lang="fr-BE" sz="7200" dirty="0" smtClean="0">
                <a:latin typeface="French Script MT" panose="03020402040607040605" pitchFamily="66" charset="0"/>
              </a:rPr>
              <a:t>Marcel Mathias</a:t>
            </a:r>
          </a:p>
        </p:txBody>
      </p:sp>
    </p:spTree>
    <p:extLst>
      <p:ext uri="{BB962C8B-B14F-4D97-AF65-F5344CB8AC3E}">
        <p14:creationId xmlns:p14="http://schemas.microsoft.com/office/powerpoint/2010/main" val="16644587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663</a:t>
            </a:fld>
            <a:endParaRPr lang="fr-BE" dirty="0"/>
          </a:p>
        </p:txBody>
      </p:sp>
      <p:sp>
        <p:nvSpPr>
          <p:cNvPr id="6" name="ZoneTexte 5"/>
          <p:cNvSpPr txBox="1"/>
          <p:nvPr/>
        </p:nvSpPr>
        <p:spPr>
          <a:xfrm>
            <a:off x="1408170" y="2250032"/>
            <a:ext cx="4021205" cy="2031325"/>
          </a:xfrm>
          <a:prstGeom prst="rect">
            <a:avLst/>
          </a:prstGeom>
          <a:noFill/>
        </p:spPr>
        <p:txBody>
          <a:bodyPr wrap="square" rtlCol="0">
            <a:spAutoFit/>
          </a:bodyPr>
          <a:lstStyle/>
          <a:p>
            <a:pPr algn="ctr"/>
            <a:r>
              <a:rPr lang="fr-BE" dirty="0" smtClean="0"/>
              <a:t>Né le 19 octobre 1896 – 20 ans</a:t>
            </a:r>
          </a:p>
          <a:p>
            <a:pPr algn="ctr"/>
            <a:r>
              <a:rPr lang="fr-BE" dirty="0" smtClean="0"/>
              <a:t>Décédé le 20 octobre 1915</a:t>
            </a:r>
          </a:p>
          <a:p>
            <a:pPr algn="ctr"/>
            <a:r>
              <a:rPr lang="fr-BE" dirty="0" smtClean="0"/>
              <a:t>Inhumé à </a:t>
            </a:r>
            <a:r>
              <a:rPr lang="fr-BE" dirty="0" err="1" smtClean="0"/>
              <a:t>Robermont</a:t>
            </a:r>
            <a:r>
              <a:rPr lang="fr-BE" dirty="0" smtClean="0"/>
              <a:t> en 1921</a:t>
            </a:r>
          </a:p>
          <a:p>
            <a:pPr algn="ctr"/>
            <a:r>
              <a:rPr lang="fr-BE" dirty="0" smtClean="0"/>
              <a:t>Epoux de ?</a:t>
            </a:r>
          </a:p>
          <a:p>
            <a:pPr algn="ctr"/>
            <a:endParaRPr lang="fr-BE" dirty="0"/>
          </a:p>
          <a:p>
            <a:pPr algn="ctr"/>
            <a:r>
              <a:rPr lang="fr-BE" dirty="0" smtClean="0"/>
              <a:t>Régiment: 1</a:t>
            </a:r>
            <a:r>
              <a:rPr lang="fr-BE" baseline="30000" dirty="0" smtClean="0"/>
              <a:t>er</a:t>
            </a:r>
            <a:r>
              <a:rPr lang="fr-BE" dirty="0" smtClean="0"/>
              <a:t> Chasseurs à Pied, 2Bn, 5Cie</a:t>
            </a:r>
          </a:p>
          <a:p>
            <a:pPr algn="ctr"/>
            <a:r>
              <a:rPr lang="fr-BE" dirty="0" smtClean="0"/>
              <a:t>Statut: Caporal, volontaire de carrière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55997" y="775281"/>
            <a:ext cx="4725553" cy="1200329"/>
          </a:xfrm>
          <a:prstGeom prst="rect">
            <a:avLst/>
          </a:prstGeom>
          <a:noFill/>
        </p:spPr>
        <p:txBody>
          <a:bodyPr wrap="square" rtlCol="0">
            <a:spAutoFit/>
          </a:bodyPr>
          <a:lstStyle/>
          <a:p>
            <a:r>
              <a:rPr lang="fr-BE" sz="7200" dirty="0" smtClean="0">
                <a:latin typeface="French Script MT" panose="03020402040607040605" pitchFamily="66" charset="0"/>
              </a:rPr>
              <a:t>Léon </a:t>
            </a:r>
            <a:r>
              <a:rPr lang="fr-BE" sz="7200" dirty="0" err="1" smtClean="0">
                <a:latin typeface="French Script MT" panose="03020402040607040605" pitchFamily="66" charset="0"/>
              </a:rPr>
              <a:t>Mehauden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672415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664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20 novembre 1892 – 22 ans</a:t>
            </a:r>
          </a:p>
          <a:p>
            <a:pPr algn="ctr"/>
            <a:r>
              <a:rPr lang="fr-BE" dirty="0" smtClean="0"/>
              <a:t>Décédé le 17 février 1915</a:t>
            </a:r>
          </a:p>
          <a:p>
            <a:pPr algn="ctr"/>
            <a:r>
              <a:rPr lang="fr-BE" dirty="0" smtClean="0"/>
              <a:t>Inhumé à </a:t>
            </a:r>
            <a:r>
              <a:rPr lang="fr-BE" dirty="0" err="1" smtClean="0"/>
              <a:t>Robermont</a:t>
            </a:r>
            <a:r>
              <a:rPr lang="fr-BE" dirty="0" smtClean="0"/>
              <a:t> en 1921</a:t>
            </a:r>
          </a:p>
          <a:p>
            <a:pPr algn="ctr"/>
            <a:r>
              <a:rPr lang="fr-BE" dirty="0" smtClean="0"/>
              <a:t>Epoux de ?</a:t>
            </a:r>
          </a:p>
          <a:p>
            <a:pPr algn="ctr"/>
            <a:endParaRPr lang="fr-BE" dirty="0"/>
          </a:p>
          <a:p>
            <a:pPr algn="ctr"/>
            <a:r>
              <a:rPr lang="fr-BE" dirty="0" smtClean="0"/>
              <a:t>Régiment: 2</a:t>
            </a:r>
            <a:r>
              <a:rPr lang="fr-BE" baseline="30000" dirty="0" smtClean="0"/>
              <a:t>e</a:t>
            </a:r>
            <a:r>
              <a:rPr lang="fr-BE" dirty="0" smtClean="0"/>
              <a:t> Guides, 2Gr, 3Esc</a:t>
            </a:r>
          </a:p>
          <a:p>
            <a:pPr algn="ctr"/>
            <a:r>
              <a:rPr lang="fr-BE" dirty="0" smtClean="0"/>
              <a:t>Statut: Brigadier cycliste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38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27372" y="797052"/>
            <a:ext cx="4582803" cy="1200329"/>
          </a:xfrm>
          <a:prstGeom prst="rect">
            <a:avLst/>
          </a:prstGeom>
          <a:noFill/>
        </p:spPr>
        <p:txBody>
          <a:bodyPr wrap="square" rtlCol="0">
            <a:spAutoFit/>
          </a:bodyPr>
          <a:lstStyle/>
          <a:p>
            <a:r>
              <a:rPr lang="fr-BE" sz="7200" dirty="0" smtClean="0">
                <a:latin typeface="French Script MT" panose="03020402040607040605" pitchFamily="66" charset="0"/>
              </a:rPr>
              <a:t>Albert Moreaux</a:t>
            </a:r>
          </a:p>
        </p:txBody>
      </p:sp>
    </p:spTree>
    <p:extLst>
      <p:ext uri="{BB962C8B-B14F-4D97-AF65-F5344CB8AC3E}">
        <p14:creationId xmlns:p14="http://schemas.microsoft.com/office/powerpoint/2010/main" val="4004143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665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29 juin 1874 – 41 ans</a:t>
            </a:r>
          </a:p>
          <a:p>
            <a:pPr algn="ctr"/>
            <a:r>
              <a:rPr lang="fr-BE" dirty="0" smtClean="0"/>
              <a:t>Décédé le</a:t>
            </a:r>
            <a:r>
              <a:rPr lang="fr-BE" dirty="0"/>
              <a:t> </a:t>
            </a:r>
            <a:r>
              <a:rPr lang="fr-BE" dirty="0" smtClean="0"/>
              <a:t>7 mai 1916</a:t>
            </a:r>
          </a:p>
          <a:p>
            <a:pPr algn="ctr"/>
            <a:r>
              <a:rPr lang="fr-BE" dirty="0" smtClean="0"/>
              <a:t>Inhumé le 20 mai 1921</a:t>
            </a:r>
          </a:p>
          <a:p>
            <a:pPr algn="ctr"/>
            <a:r>
              <a:rPr lang="fr-BE" dirty="0" smtClean="0"/>
              <a:t>Epoux de Madame </a:t>
            </a:r>
            <a:r>
              <a:rPr lang="fr-BE" dirty="0" err="1" smtClean="0"/>
              <a:t>Weyland</a:t>
            </a:r>
            <a:endParaRPr lang="fr-BE" dirty="0" smtClean="0"/>
          </a:p>
          <a:p>
            <a:pPr algn="ctr"/>
            <a:endParaRPr lang="fr-BE" dirty="0"/>
          </a:p>
          <a:p>
            <a:pPr algn="ctr"/>
            <a:r>
              <a:rPr lang="fr-BE" dirty="0" smtClean="0"/>
              <a:t>Régiment: 10</a:t>
            </a:r>
            <a:r>
              <a:rPr lang="fr-BE" baseline="30000" dirty="0" smtClean="0"/>
              <a:t>e</a:t>
            </a:r>
            <a:r>
              <a:rPr lang="fr-BE" dirty="0" smtClean="0"/>
              <a:t> de Ligne, 4Bn, 15Cie</a:t>
            </a:r>
          </a:p>
          <a:p>
            <a:pPr algn="ctr"/>
            <a:r>
              <a:rPr lang="fr-BE" dirty="0" smtClean="0"/>
              <a:t>Statut: Commandant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59803" y="775281"/>
            <a:ext cx="4717942" cy="1200329"/>
          </a:xfrm>
          <a:prstGeom prst="rect">
            <a:avLst/>
          </a:prstGeom>
          <a:noFill/>
        </p:spPr>
        <p:txBody>
          <a:bodyPr wrap="square" rtlCol="0">
            <a:spAutoFit/>
          </a:bodyPr>
          <a:lstStyle/>
          <a:p>
            <a:r>
              <a:rPr lang="fr-BE" sz="7200" dirty="0" smtClean="0">
                <a:latin typeface="French Script MT" panose="03020402040607040605" pitchFamily="66" charset="0"/>
              </a:rPr>
              <a:t>Fernand </a:t>
            </a:r>
            <a:r>
              <a:rPr lang="fr-BE" sz="7200" dirty="0" err="1" smtClean="0">
                <a:latin typeface="French Script MT" panose="03020402040607040605" pitchFamily="66" charset="0"/>
              </a:rPr>
              <a:t>Nestler</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1916459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666</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smtClean="0"/>
              <a:t>Né en 1874 – 66 ans</a:t>
            </a:r>
          </a:p>
          <a:p>
            <a:pPr algn="ctr"/>
            <a:r>
              <a:rPr lang="fr-BE" dirty="0" smtClean="0"/>
              <a:t>Décédé le 12 </a:t>
            </a:r>
            <a:r>
              <a:rPr lang="fr-BE" dirty="0"/>
              <a:t>janvier 1940</a:t>
            </a:r>
            <a:endParaRPr lang="fr-BE" dirty="0" smtClean="0"/>
          </a:p>
          <a:p>
            <a:pPr algn="ctr"/>
            <a:r>
              <a:rPr lang="fr-BE" dirty="0" smtClean="0"/>
              <a:t>Inhumé le</a:t>
            </a:r>
          </a:p>
          <a:p>
            <a:pPr algn="ctr"/>
            <a:r>
              <a:rPr lang="fr-BE" dirty="0" smtClean="0"/>
              <a:t>Epoux de Madame Lecoq</a:t>
            </a:r>
          </a:p>
          <a:p>
            <a:pPr algn="ctr"/>
            <a:endParaRPr lang="fr-BE" dirty="0"/>
          </a:p>
          <a:p>
            <a:pPr algn="ctr"/>
            <a:r>
              <a:rPr lang="fr-BE" dirty="0" smtClean="0"/>
              <a:t>Régiment: 1</a:t>
            </a:r>
            <a:r>
              <a:rPr lang="fr-BE" baseline="30000" dirty="0" smtClean="0"/>
              <a:t>er</a:t>
            </a:r>
            <a:r>
              <a:rPr lang="fr-BE" dirty="0" smtClean="0"/>
              <a:t> Lanciers</a:t>
            </a:r>
          </a:p>
          <a:p>
            <a:pPr algn="ctr"/>
            <a:r>
              <a:rPr lang="fr-BE" dirty="0" smtClean="0"/>
              <a:t>Statut: Maréchal de Logis, </a:t>
            </a:r>
          </a:p>
          <a:p>
            <a:pPr algn="ctr"/>
            <a:r>
              <a:rPr lang="fr-BE" dirty="0" smtClean="0"/>
              <a:t>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97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25054" y="779526"/>
            <a:ext cx="4787439" cy="1200329"/>
          </a:xfrm>
          <a:prstGeom prst="rect">
            <a:avLst/>
          </a:prstGeom>
          <a:noFill/>
        </p:spPr>
        <p:txBody>
          <a:bodyPr wrap="square" rtlCol="0">
            <a:spAutoFit/>
          </a:bodyPr>
          <a:lstStyle/>
          <a:p>
            <a:r>
              <a:rPr lang="fr-BE" sz="7200" dirty="0" smtClean="0">
                <a:latin typeface="French Script MT" panose="03020402040607040605" pitchFamily="66" charset="0"/>
              </a:rPr>
              <a:t>Lucien </a:t>
            </a:r>
            <a:r>
              <a:rPr lang="fr-BE" sz="7200" dirty="0" err="1" smtClean="0">
                <a:latin typeface="French Script MT" panose="03020402040607040605" pitchFamily="66" charset="0"/>
              </a:rPr>
              <a:t>Neufcour</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9386329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667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1882 – 57 ans</a:t>
            </a:r>
          </a:p>
          <a:p>
            <a:pPr algn="ctr"/>
            <a:r>
              <a:rPr lang="fr-BE" dirty="0" smtClean="0"/>
              <a:t>Décédé le 2 </a:t>
            </a:r>
            <a:r>
              <a:rPr lang="fr-BE" dirty="0"/>
              <a:t>septembre </a:t>
            </a:r>
            <a:r>
              <a:rPr lang="fr-BE" dirty="0" smtClean="0"/>
              <a:t>1939</a:t>
            </a:r>
          </a:p>
          <a:p>
            <a:pPr algn="ctr"/>
            <a:r>
              <a:rPr lang="fr-BE" dirty="0" smtClean="0"/>
              <a:t>Inhumé le </a:t>
            </a:r>
          </a:p>
          <a:p>
            <a:pPr algn="ctr"/>
            <a:r>
              <a:rPr lang="fr-BE" dirty="0" smtClean="0"/>
              <a:t>Epoux de ?</a:t>
            </a:r>
          </a:p>
          <a:p>
            <a:pPr algn="ctr"/>
            <a:endParaRPr lang="fr-BE" dirty="0"/>
          </a:p>
          <a:p>
            <a:pPr algn="ctr"/>
            <a:r>
              <a:rPr lang="fr-BE" dirty="0" smtClean="0"/>
              <a:t>Régiment: 14</a:t>
            </a:r>
            <a:r>
              <a:rPr lang="fr-BE" baseline="30000" dirty="0" smtClean="0"/>
              <a:t>e</a:t>
            </a:r>
            <a:r>
              <a:rPr lang="fr-BE" dirty="0" smtClean="0"/>
              <a:t> de Ligne</a:t>
            </a:r>
          </a:p>
          <a:p>
            <a:pPr algn="ctr"/>
            <a:r>
              <a:rPr lang="fr-BE" dirty="0" smtClean="0"/>
              <a:t>Statut: Adjudant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91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08341" y="779526"/>
            <a:ext cx="4020865" cy="1200329"/>
          </a:xfrm>
          <a:prstGeom prst="rect">
            <a:avLst/>
          </a:prstGeom>
          <a:noFill/>
        </p:spPr>
        <p:txBody>
          <a:bodyPr wrap="square" rtlCol="0">
            <a:spAutoFit/>
          </a:bodyPr>
          <a:lstStyle/>
          <a:p>
            <a:r>
              <a:rPr lang="fr-BE" sz="7200" dirty="0" smtClean="0">
                <a:latin typeface="French Script MT" panose="03020402040607040605" pitchFamily="66" charset="0"/>
              </a:rPr>
              <a:t>Léon Nicolas</a:t>
            </a:r>
          </a:p>
        </p:txBody>
      </p:sp>
    </p:spTree>
    <p:extLst>
      <p:ext uri="{BB962C8B-B14F-4D97-AF65-F5344CB8AC3E}">
        <p14:creationId xmlns:p14="http://schemas.microsoft.com/office/powerpoint/2010/main" val="4260564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668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1876 – 63 ans</a:t>
            </a:r>
          </a:p>
          <a:p>
            <a:pPr algn="ctr"/>
            <a:r>
              <a:rPr lang="fr-BE" dirty="0" smtClean="0"/>
              <a:t>Décédé le 9 </a:t>
            </a:r>
            <a:r>
              <a:rPr lang="fr-BE" dirty="0"/>
              <a:t>novembre 1939</a:t>
            </a:r>
            <a:endParaRPr lang="fr-BE" dirty="0" smtClean="0"/>
          </a:p>
          <a:p>
            <a:pPr algn="ctr"/>
            <a:r>
              <a:rPr lang="fr-BE" dirty="0" smtClean="0"/>
              <a:t>Inhumé le</a:t>
            </a:r>
          </a:p>
          <a:p>
            <a:pPr algn="ctr"/>
            <a:r>
              <a:rPr lang="fr-BE" dirty="0" smtClean="0"/>
              <a:t>Epoux de Madame </a:t>
            </a:r>
            <a:r>
              <a:rPr lang="fr-BE" dirty="0" err="1" smtClean="0"/>
              <a:t>Schulgen</a:t>
            </a:r>
            <a:endParaRPr lang="fr-BE" dirty="0" smtClean="0"/>
          </a:p>
          <a:p>
            <a:pPr algn="ctr"/>
            <a:endParaRPr lang="fr-BE" dirty="0"/>
          </a:p>
          <a:p>
            <a:pPr algn="ctr"/>
            <a:r>
              <a:rPr lang="fr-BE" dirty="0" smtClean="0"/>
              <a:t>Régiment: 4</a:t>
            </a:r>
            <a:r>
              <a:rPr lang="fr-BE" baseline="30000" dirty="0" smtClean="0"/>
              <a:t>e</a:t>
            </a:r>
            <a:r>
              <a:rPr lang="fr-BE" dirty="0" smtClean="0"/>
              <a:t> Chasseurs à Pied</a:t>
            </a:r>
          </a:p>
          <a:p>
            <a:pPr algn="ctr"/>
            <a:r>
              <a:rPr lang="fr-BE" dirty="0" smtClean="0"/>
              <a:t>Statut: Caporal,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94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36091" y="779526"/>
            <a:ext cx="3565366" cy="1200329"/>
          </a:xfrm>
          <a:prstGeom prst="rect">
            <a:avLst/>
          </a:prstGeom>
          <a:noFill/>
        </p:spPr>
        <p:txBody>
          <a:bodyPr wrap="square" rtlCol="0">
            <a:spAutoFit/>
          </a:bodyPr>
          <a:lstStyle/>
          <a:p>
            <a:r>
              <a:rPr lang="fr-BE" sz="7200" dirty="0" smtClean="0">
                <a:latin typeface="French Script MT" panose="03020402040607040605" pitchFamily="66" charset="0"/>
              </a:rPr>
              <a:t>Auguste </a:t>
            </a:r>
            <a:r>
              <a:rPr lang="fr-BE" sz="7200" dirty="0" err="1" smtClean="0">
                <a:latin typeface="French Script MT" panose="03020402040607040605" pitchFamily="66" charset="0"/>
              </a:rPr>
              <a:t>Ory</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3810090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669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9 janvier 1893 – 22 ans</a:t>
            </a:r>
          </a:p>
          <a:p>
            <a:pPr algn="ctr"/>
            <a:r>
              <a:rPr lang="fr-BE" dirty="0" smtClean="0"/>
              <a:t>Décédé le</a:t>
            </a:r>
            <a:r>
              <a:rPr lang="fr-BE" dirty="0"/>
              <a:t> </a:t>
            </a:r>
            <a:r>
              <a:rPr lang="fr-BE" dirty="0" smtClean="0"/>
              <a:t>13 août 1915</a:t>
            </a:r>
          </a:p>
          <a:p>
            <a:pPr algn="ctr"/>
            <a:r>
              <a:rPr lang="fr-BE" dirty="0" smtClean="0"/>
              <a:t>Inhumé le 20 mai 1921</a:t>
            </a:r>
          </a:p>
          <a:p>
            <a:pPr algn="ctr"/>
            <a:r>
              <a:rPr lang="fr-BE" dirty="0" smtClean="0"/>
              <a:t>Epoux de Madame Damoiseau</a:t>
            </a:r>
          </a:p>
          <a:p>
            <a:pPr algn="ctr"/>
            <a:endParaRPr lang="fr-BE" dirty="0"/>
          </a:p>
          <a:p>
            <a:pPr algn="ctr"/>
            <a:r>
              <a:rPr lang="fr-BE" dirty="0" smtClean="0"/>
              <a:t>Régiment: 13</a:t>
            </a:r>
            <a:r>
              <a:rPr lang="fr-BE" baseline="30000" dirty="0" smtClean="0"/>
              <a:t>e</a:t>
            </a:r>
            <a:r>
              <a:rPr lang="fr-BE" dirty="0" smtClean="0"/>
              <a:t> de Ligne, 3Bn, 9Cie</a:t>
            </a:r>
          </a:p>
          <a:p>
            <a:pPr algn="ctr"/>
            <a:r>
              <a:rPr lang="fr-BE" dirty="0" smtClean="0"/>
              <a:t>Statut: Soldat CS 1916</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681372" y="779526"/>
            <a:ext cx="5474803" cy="1200329"/>
          </a:xfrm>
          <a:prstGeom prst="rect">
            <a:avLst/>
          </a:prstGeom>
          <a:noFill/>
        </p:spPr>
        <p:txBody>
          <a:bodyPr wrap="square" rtlCol="0">
            <a:spAutoFit/>
          </a:bodyPr>
          <a:lstStyle/>
          <a:p>
            <a:r>
              <a:rPr lang="fr-BE" sz="7200" dirty="0" smtClean="0">
                <a:latin typeface="French Script MT" panose="03020402040607040605" pitchFamily="66" charset="0"/>
              </a:rPr>
              <a:t>Lambert Parmentier</a:t>
            </a:r>
          </a:p>
        </p:txBody>
      </p:sp>
    </p:spTree>
    <p:extLst>
      <p:ext uri="{BB962C8B-B14F-4D97-AF65-F5344CB8AC3E}">
        <p14:creationId xmlns:p14="http://schemas.microsoft.com/office/powerpoint/2010/main" val="6887576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67</a:t>
            </a:fld>
            <a:endParaRPr lang="fr-BE" dirty="0"/>
          </a:p>
        </p:txBody>
      </p:sp>
      <p:sp>
        <p:nvSpPr>
          <p:cNvPr id="5" name="ZoneTexte 4"/>
          <p:cNvSpPr txBox="1"/>
          <p:nvPr/>
        </p:nvSpPr>
        <p:spPr>
          <a:xfrm>
            <a:off x="1659500" y="779526"/>
            <a:ext cx="3456321" cy="1200329"/>
          </a:xfrm>
          <a:prstGeom prst="rect">
            <a:avLst/>
          </a:prstGeom>
          <a:noFill/>
        </p:spPr>
        <p:txBody>
          <a:bodyPr wrap="square" rtlCol="0">
            <a:spAutoFit/>
          </a:bodyPr>
          <a:lstStyle/>
          <a:p>
            <a:r>
              <a:rPr lang="fr-BE" sz="7200" dirty="0" smtClean="0">
                <a:latin typeface="French Script MT" panose="03020402040607040605" pitchFamily="66" charset="0"/>
              </a:rPr>
              <a:t>Félix Allard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59 ans</a:t>
            </a:r>
          </a:p>
          <a:p>
            <a:pPr algn="ctr"/>
            <a:r>
              <a:rPr lang="fr-BE" dirty="0" smtClean="0"/>
              <a:t>Décédé le ?</a:t>
            </a:r>
          </a:p>
          <a:p>
            <a:pPr algn="ctr"/>
            <a:r>
              <a:rPr lang="fr-BE" dirty="0" smtClean="0"/>
              <a:t>Inhumé le  31 octobre 1950</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2955794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670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27 février 1867 – 51 ans</a:t>
            </a:r>
          </a:p>
          <a:p>
            <a:pPr algn="ctr"/>
            <a:r>
              <a:rPr lang="fr-BE" dirty="0" smtClean="0"/>
              <a:t>Décédé le</a:t>
            </a:r>
            <a:r>
              <a:rPr lang="fr-BE" dirty="0"/>
              <a:t> </a:t>
            </a:r>
            <a:r>
              <a:rPr lang="fr-BE" dirty="0" smtClean="0"/>
              <a:t>8 janvier 1919</a:t>
            </a:r>
          </a:p>
          <a:p>
            <a:pPr algn="ctr"/>
            <a:r>
              <a:rPr lang="fr-BE" dirty="0" smtClean="0"/>
              <a:t>Inhumé le 1 février 1923</a:t>
            </a:r>
          </a:p>
          <a:p>
            <a:pPr algn="ctr"/>
            <a:r>
              <a:rPr lang="fr-BE" dirty="0" smtClean="0"/>
              <a:t>Epoux de Madame </a:t>
            </a:r>
            <a:r>
              <a:rPr lang="fr-BE" dirty="0" err="1" smtClean="0"/>
              <a:t>Pureur</a:t>
            </a:r>
            <a:endParaRPr lang="fr-BE" dirty="0" smtClean="0"/>
          </a:p>
          <a:p>
            <a:pPr algn="ctr"/>
            <a:endParaRPr lang="fr-BE" dirty="0"/>
          </a:p>
          <a:p>
            <a:pPr algn="ctr"/>
            <a:r>
              <a:rPr lang="fr-BE" dirty="0" smtClean="0"/>
              <a:t>Régiment: 1</a:t>
            </a:r>
            <a:r>
              <a:rPr lang="fr-BE" baseline="30000" dirty="0" smtClean="0"/>
              <a:t>er</a:t>
            </a:r>
            <a:r>
              <a:rPr lang="fr-BE" dirty="0" smtClean="0"/>
              <a:t> de Ligne</a:t>
            </a:r>
          </a:p>
          <a:p>
            <a:pPr algn="ctr"/>
            <a:r>
              <a:rPr lang="fr-BE" dirty="0" smtClean="0"/>
              <a:t>Statut: Commandant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39569" y="779526"/>
            <a:ext cx="3758410" cy="1200329"/>
          </a:xfrm>
          <a:prstGeom prst="rect">
            <a:avLst/>
          </a:prstGeom>
          <a:noFill/>
        </p:spPr>
        <p:txBody>
          <a:bodyPr wrap="square" rtlCol="0">
            <a:spAutoFit/>
          </a:bodyPr>
          <a:lstStyle/>
          <a:p>
            <a:r>
              <a:rPr lang="fr-BE" sz="7200" dirty="0" smtClean="0">
                <a:latin typeface="French Script MT" panose="03020402040607040605" pitchFamily="66" charset="0"/>
              </a:rPr>
              <a:t>Emile </a:t>
            </a:r>
            <a:r>
              <a:rPr lang="fr-BE" sz="7200" dirty="0" err="1" smtClean="0">
                <a:latin typeface="French Script MT" panose="03020402040607040605" pitchFamily="66" charset="0"/>
              </a:rPr>
              <a:t>Peclers</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4872873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671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1895 – 31 ans</a:t>
            </a:r>
          </a:p>
          <a:p>
            <a:pPr algn="ctr"/>
            <a:r>
              <a:rPr lang="fr-BE" dirty="0" smtClean="0"/>
              <a:t>Décédé le </a:t>
            </a:r>
            <a:r>
              <a:rPr lang="fr-BE" dirty="0"/>
              <a:t>29 décembre 1926</a:t>
            </a:r>
            <a:endParaRPr lang="fr-BE" dirty="0" smtClean="0"/>
          </a:p>
          <a:p>
            <a:pPr algn="ctr"/>
            <a:r>
              <a:rPr lang="fr-BE" dirty="0" smtClean="0"/>
              <a:t>Inhumé le</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46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43520" y="779526"/>
            <a:ext cx="5150508" cy="1200329"/>
          </a:xfrm>
          <a:prstGeom prst="rect">
            <a:avLst/>
          </a:prstGeom>
          <a:noFill/>
        </p:spPr>
        <p:txBody>
          <a:bodyPr wrap="square" rtlCol="0">
            <a:spAutoFit/>
          </a:bodyPr>
          <a:lstStyle/>
          <a:p>
            <a:r>
              <a:rPr lang="fr-BE" sz="7200" dirty="0" smtClean="0">
                <a:latin typeface="French Script MT" panose="03020402040607040605" pitchFamily="66" charset="0"/>
              </a:rPr>
              <a:t>Philippe </a:t>
            </a:r>
            <a:r>
              <a:rPr lang="fr-BE" sz="7200" dirty="0" err="1" smtClean="0">
                <a:latin typeface="French Script MT" panose="03020402040607040605" pitchFamily="66" charset="0"/>
              </a:rPr>
              <a:t>Pennaerts</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6213485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672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1891 – 49 ans</a:t>
            </a:r>
          </a:p>
          <a:p>
            <a:pPr algn="ctr"/>
            <a:r>
              <a:rPr lang="fr-BE" dirty="0" smtClean="0"/>
              <a:t>Décédé le 19 </a:t>
            </a:r>
            <a:r>
              <a:rPr lang="fr-BE" dirty="0"/>
              <a:t>février </a:t>
            </a:r>
            <a:r>
              <a:rPr lang="fr-BE" dirty="0" smtClean="0"/>
              <a:t>1940</a:t>
            </a:r>
          </a:p>
          <a:p>
            <a:pPr algn="ctr"/>
            <a:r>
              <a:rPr lang="fr-BE" dirty="0" smtClean="0"/>
              <a:t>Inhumé le </a:t>
            </a:r>
          </a:p>
          <a:p>
            <a:pPr algn="ctr"/>
            <a:r>
              <a:rPr lang="fr-BE" dirty="0" smtClean="0"/>
              <a:t>Epoux de Madame </a:t>
            </a:r>
            <a:r>
              <a:rPr lang="fr-BE" dirty="0" err="1" smtClean="0"/>
              <a:t>Sluse</a:t>
            </a:r>
            <a:endParaRPr lang="fr-BE" dirty="0" smtClean="0"/>
          </a:p>
          <a:p>
            <a:pPr algn="ctr"/>
            <a:endParaRPr lang="fr-BE" dirty="0"/>
          </a:p>
          <a:p>
            <a:pPr algn="ctr"/>
            <a:r>
              <a:rPr lang="fr-BE" dirty="0" smtClean="0"/>
              <a:t>Régiment: 12</a:t>
            </a:r>
            <a:r>
              <a:rPr lang="fr-BE" baseline="30000" dirty="0" smtClean="0"/>
              <a:t>e</a:t>
            </a:r>
            <a:r>
              <a:rPr lang="fr-BE" dirty="0" smtClean="0"/>
              <a:t> de Ligne</a:t>
            </a:r>
          </a:p>
          <a:p>
            <a:pPr algn="ctr"/>
            <a:r>
              <a:rPr lang="fr-BE" dirty="0" smtClean="0"/>
              <a:t>Statut: Caporal,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100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12440" y="793185"/>
            <a:ext cx="4012668" cy="1200329"/>
          </a:xfrm>
          <a:prstGeom prst="rect">
            <a:avLst/>
          </a:prstGeom>
          <a:noFill/>
        </p:spPr>
        <p:txBody>
          <a:bodyPr wrap="square" rtlCol="0">
            <a:spAutoFit/>
          </a:bodyPr>
          <a:lstStyle/>
          <a:p>
            <a:r>
              <a:rPr lang="fr-BE" sz="7200" dirty="0" smtClean="0">
                <a:latin typeface="French Script MT" panose="03020402040607040605" pitchFamily="66" charset="0"/>
              </a:rPr>
              <a:t>Léon </a:t>
            </a:r>
            <a:r>
              <a:rPr lang="fr-BE" sz="7200" dirty="0" err="1" smtClean="0">
                <a:latin typeface="French Script MT" panose="03020402040607040605" pitchFamily="66" charset="0"/>
              </a:rPr>
              <a:t>Pierroux</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44360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673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11 janvier 1897 – 24 ans</a:t>
            </a:r>
          </a:p>
          <a:p>
            <a:pPr algn="ctr"/>
            <a:r>
              <a:rPr lang="fr-BE" dirty="0" smtClean="0"/>
              <a:t>Décédé le 15 </a:t>
            </a:r>
            <a:r>
              <a:rPr lang="fr-BE" dirty="0"/>
              <a:t>mai </a:t>
            </a:r>
            <a:r>
              <a:rPr lang="fr-BE" dirty="0" smtClean="0"/>
              <a:t>1917</a:t>
            </a:r>
          </a:p>
          <a:p>
            <a:pPr algn="ctr"/>
            <a:r>
              <a:rPr lang="fr-BE" dirty="0" smtClean="0"/>
              <a:t>Inhumé le 18 juillet 1923 </a:t>
            </a:r>
          </a:p>
          <a:p>
            <a:pPr algn="ctr"/>
            <a:r>
              <a:rPr lang="fr-BE" dirty="0" smtClean="0"/>
              <a:t>Epoux de ?</a:t>
            </a:r>
          </a:p>
          <a:p>
            <a:pPr algn="ctr"/>
            <a:endParaRPr lang="fr-BE" dirty="0"/>
          </a:p>
          <a:p>
            <a:pPr algn="ctr"/>
            <a:r>
              <a:rPr lang="fr-BE" dirty="0" smtClean="0"/>
              <a:t>Régiment: 16</a:t>
            </a:r>
            <a:r>
              <a:rPr lang="fr-BE" baseline="30000" dirty="0" smtClean="0"/>
              <a:t>e</a:t>
            </a:r>
            <a:r>
              <a:rPr lang="fr-BE" dirty="0" smtClean="0"/>
              <a:t> de Ligne, 2Bn, 6Cie </a:t>
            </a:r>
          </a:p>
          <a:p>
            <a:pPr algn="ctr"/>
            <a:r>
              <a:rPr lang="fr-BE" dirty="0" smtClean="0"/>
              <a:t>Statut: Soldat,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23583" y="779526"/>
            <a:ext cx="3990381" cy="1200329"/>
          </a:xfrm>
          <a:prstGeom prst="rect">
            <a:avLst/>
          </a:prstGeom>
          <a:noFill/>
        </p:spPr>
        <p:txBody>
          <a:bodyPr wrap="square" rtlCol="0">
            <a:spAutoFit/>
          </a:bodyPr>
          <a:lstStyle/>
          <a:p>
            <a:r>
              <a:rPr lang="fr-BE" sz="7200" dirty="0" smtClean="0">
                <a:latin typeface="French Script MT" panose="03020402040607040605" pitchFamily="66" charset="0"/>
              </a:rPr>
              <a:t>Georges </a:t>
            </a:r>
            <a:r>
              <a:rPr lang="fr-BE" sz="7200" dirty="0" err="1" smtClean="0">
                <a:latin typeface="French Script MT" panose="03020402040607040605" pitchFamily="66" charset="0"/>
              </a:rPr>
              <a:t>Piette</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7863386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674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1895 – 34 ans</a:t>
            </a:r>
          </a:p>
          <a:p>
            <a:pPr algn="ctr"/>
            <a:r>
              <a:rPr lang="fr-BE" dirty="0" smtClean="0"/>
              <a:t>Décédé le 15 </a:t>
            </a:r>
            <a:r>
              <a:rPr lang="fr-BE" dirty="0"/>
              <a:t>avril 1929</a:t>
            </a:r>
            <a:endParaRPr lang="fr-BE" dirty="0" smtClean="0"/>
          </a:p>
          <a:p>
            <a:pPr algn="ctr"/>
            <a:r>
              <a:rPr lang="fr-BE" dirty="0" smtClean="0"/>
              <a:t>Inhumé le</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72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62196" y="779526"/>
            <a:ext cx="5313156" cy="1200329"/>
          </a:xfrm>
          <a:prstGeom prst="rect">
            <a:avLst/>
          </a:prstGeom>
          <a:noFill/>
        </p:spPr>
        <p:txBody>
          <a:bodyPr wrap="square" rtlCol="0">
            <a:spAutoFit/>
          </a:bodyPr>
          <a:lstStyle/>
          <a:p>
            <a:r>
              <a:rPr lang="fr-BE" sz="7200" dirty="0" smtClean="0">
                <a:latin typeface="French Script MT" panose="03020402040607040605" pitchFamily="66" charset="0"/>
              </a:rPr>
              <a:t>Georges </a:t>
            </a:r>
            <a:r>
              <a:rPr lang="fr-BE" sz="7200" dirty="0" err="1" smtClean="0">
                <a:latin typeface="French Script MT" panose="03020402040607040605" pitchFamily="66" charset="0"/>
              </a:rPr>
              <a:t>Plainevaux</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5377573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675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1882 – 58 ans</a:t>
            </a:r>
          </a:p>
          <a:p>
            <a:pPr algn="ctr"/>
            <a:r>
              <a:rPr lang="fr-BE" dirty="0" smtClean="0"/>
              <a:t>Décédé le </a:t>
            </a:r>
            <a:r>
              <a:rPr lang="fr-BE" dirty="0"/>
              <a:t>31 août 1940</a:t>
            </a:r>
            <a:endParaRPr lang="fr-BE" dirty="0" smtClean="0"/>
          </a:p>
          <a:p>
            <a:pPr algn="ctr"/>
            <a:r>
              <a:rPr lang="fr-BE" dirty="0" smtClean="0"/>
              <a:t>Inhumé le</a:t>
            </a:r>
          </a:p>
          <a:p>
            <a:pPr algn="ctr"/>
            <a:r>
              <a:rPr lang="fr-BE" dirty="0" smtClean="0"/>
              <a:t>Epoux de Madame Corman</a:t>
            </a:r>
          </a:p>
          <a:p>
            <a:pPr algn="ctr"/>
            <a:endParaRPr lang="fr-BE" dirty="0"/>
          </a:p>
          <a:p>
            <a:pPr algn="ctr"/>
            <a:r>
              <a:rPr lang="fr-BE" dirty="0" smtClean="0"/>
              <a:t>Régiment: ?</a:t>
            </a:r>
          </a:p>
          <a:p>
            <a:pPr algn="ctr"/>
            <a:r>
              <a:rPr lang="fr-BE" dirty="0" smtClean="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107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85274" y="779526"/>
            <a:ext cx="3832653" cy="1200329"/>
          </a:xfrm>
          <a:prstGeom prst="rect">
            <a:avLst/>
          </a:prstGeom>
          <a:noFill/>
        </p:spPr>
        <p:txBody>
          <a:bodyPr wrap="square" rtlCol="0">
            <a:spAutoFit/>
          </a:bodyPr>
          <a:lstStyle/>
          <a:p>
            <a:r>
              <a:rPr lang="fr-BE" sz="7200" dirty="0" smtClean="0">
                <a:latin typeface="French Script MT" panose="03020402040607040605" pitchFamily="66" charset="0"/>
              </a:rPr>
              <a:t>Charles </a:t>
            </a:r>
            <a:r>
              <a:rPr lang="fr-BE" sz="7200" dirty="0" err="1" smtClean="0">
                <a:latin typeface="French Script MT" panose="03020402040607040605" pitchFamily="66" charset="0"/>
              </a:rPr>
              <a:t>Polus</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494586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676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1884 – 44 ans</a:t>
            </a:r>
          </a:p>
          <a:p>
            <a:pPr algn="ctr"/>
            <a:r>
              <a:rPr lang="fr-BE" dirty="0" smtClean="0"/>
              <a:t>Décédé le</a:t>
            </a:r>
            <a:r>
              <a:rPr lang="fr-BE" dirty="0"/>
              <a:t> </a:t>
            </a:r>
            <a:r>
              <a:rPr lang="fr-BE" dirty="0" smtClean="0"/>
              <a:t>8 </a:t>
            </a:r>
            <a:r>
              <a:rPr lang="fr-BE" dirty="0"/>
              <a:t>mai 1928</a:t>
            </a:r>
            <a:endParaRPr lang="fr-BE" dirty="0" smtClean="0"/>
          </a:p>
          <a:p>
            <a:pPr algn="ctr"/>
            <a:r>
              <a:rPr lang="fr-BE" dirty="0" smtClean="0"/>
              <a:t>Inhumé le</a:t>
            </a:r>
          </a:p>
          <a:p>
            <a:pPr algn="ctr"/>
            <a:r>
              <a:rPr lang="fr-BE" dirty="0" smtClean="0"/>
              <a:t>Epoux de ?</a:t>
            </a:r>
          </a:p>
          <a:p>
            <a:pPr algn="ctr"/>
            <a:endParaRPr lang="fr-BE" dirty="0"/>
          </a:p>
          <a:p>
            <a:pPr algn="ctr"/>
            <a:r>
              <a:rPr lang="fr-BE" dirty="0" smtClean="0"/>
              <a:t>Régiment: 3</a:t>
            </a:r>
            <a:r>
              <a:rPr lang="fr-BE" baseline="30000" dirty="0" smtClean="0"/>
              <a:t>e</a:t>
            </a:r>
            <a:r>
              <a:rPr lang="fr-BE" dirty="0" smtClean="0"/>
              <a:t> d’Artillerie</a:t>
            </a:r>
          </a:p>
          <a:p>
            <a:pPr algn="ctr"/>
            <a:r>
              <a:rPr lang="fr-BE" dirty="0" smtClean="0"/>
              <a:t>Statut: Maréchal des Logis</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56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43880" y="779526"/>
            <a:ext cx="4149788" cy="1200329"/>
          </a:xfrm>
          <a:prstGeom prst="rect">
            <a:avLst/>
          </a:prstGeom>
          <a:noFill/>
        </p:spPr>
        <p:txBody>
          <a:bodyPr wrap="square" rtlCol="0">
            <a:spAutoFit/>
          </a:bodyPr>
          <a:lstStyle/>
          <a:p>
            <a:r>
              <a:rPr lang="fr-BE" sz="7200" dirty="0" err="1" smtClean="0">
                <a:latin typeface="French Script MT" panose="03020402040607040605" pitchFamily="66" charset="0"/>
              </a:rPr>
              <a:t>Jaques</a:t>
            </a:r>
            <a:r>
              <a:rPr lang="fr-BE" sz="7200" dirty="0" smtClean="0">
                <a:latin typeface="French Script MT" panose="03020402040607040605" pitchFamily="66" charset="0"/>
              </a:rPr>
              <a:t> </a:t>
            </a:r>
            <a:r>
              <a:rPr lang="fr-BE" sz="7200" dirty="0" err="1" smtClean="0">
                <a:latin typeface="French Script MT" panose="03020402040607040605" pitchFamily="66" charset="0"/>
              </a:rPr>
              <a:t>Radlet</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703424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677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10 septembre 1894 – 23 ans</a:t>
            </a:r>
          </a:p>
          <a:p>
            <a:pPr algn="ctr"/>
            <a:r>
              <a:rPr lang="fr-BE" dirty="0" smtClean="0"/>
              <a:t>Décédé le 14 avril 1917</a:t>
            </a:r>
          </a:p>
          <a:p>
            <a:pPr algn="ctr"/>
            <a:r>
              <a:rPr lang="fr-BE" dirty="0" smtClean="0"/>
              <a:t>Inhumé à </a:t>
            </a:r>
            <a:r>
              <a:rPr lang="fr-BE" dirty="0" err="1" smtClean="0"/>
              <a:t>Robermont</a:t>
            </a:r>
            <a:r>
              <a:rPr lang="fr-BE" dirty="0" smtClean="0"/>
              <a:t> en 1921</a:t>
            </a:r>
          </a:p>
          <a:p>
            <a:pPr algn="ctr"/>
            <a:r>
              <a:rPr lang="fr-BE" dirty="0" smtClean="0"/>
              <a:t>Epoux de ?</a:t>
            </a:r>
          </a:p>
          <a:p>
            <a:pPr algn="ctr"/>
            <a:endParaRPr lang="fr-BE" dirty="0"/>
          </a:p>
          <a:p>
            <a:pPr algn="ctr"/>
            <a:r>
              <a:rPr lang="fr-BE" dirty="0" smtClean="0"/>
              <a:t>Régiment: 7</a:t>
            </a:r>
            <a:r>
              <a:rPr lang="fr-BE" baseline="30000" dirty="0" smtClean="0"/>
              <a:t>e</a:t>
            </a:r>
            <a:r>
              <a:rPr lang="fr-BE" dirty="0" smtClean="0"/>
              <a:t> d’Artillerie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21606" y="779526"/>
            <a:ext cx="4594335" cy="1200329"/>
          </a:xfrm>
          <a:prstGeom prst="rect">
            <a:avLst/>
          </a:prstGeom>
          <a:noFill/>
        </p:spPr>
        <p:txBody>
          <a:bodyPr wrap="square" rtlCol="0">
            <a:spAutoFit/>
          </a:bodyPr>
          <a:lstStyle/>
          <a:p>
            <a:r>
              <a:rPr lang="fr-BE" sz="7200" dirty="0" smtClean="0">
                <a:latin typeface="French Script MT" panose="03020402040607040605" pitchFamily="66" charset="0"/>
              </a:rPr>
              <a:t>Georges </a:t>
            </a:r>
            <a:r>
              <a:rPr lang="fr-BE" sz="7200" dirty="0" err="1" smtClean="0">
                <a:latin typeface="French Script MT" panose="03020402040607040605" pitchFamily="66" charset="0"/>
              </a:rPr>
              <a:t>Robyns</a:t>
            </a:r>
            <a:endParaRPr lang="fr-BE" sz="7200" dirty="0">
              <a:latin typeface="French Script MT" panose="03020402040607040605" pitchFamily="66" charset="0"/>
            </a:endParaRPr>
          </a:p>
        </p:txBody>
      </p:sp>
    </p:spTree>
    <p:extLst>
      <p:ext uri="{BB962C8B-B14F-4D97-AF65-F5344CB8AC3E}">
        <p14:creationId xmlns:p14="http://schemas.microsoft.com/office/powerpoint/2010/main" val="20625365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678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1886 – 43 ans</a:t>
            </a:r>
          </a:p>
          <a:p>
            <a:pPr algn="ctr"/>
            <a:r>
              <a:rPr lang="fr-BE" dirty="0" smtClean="0"/>
              <a:t>Décédé le 3 </a:t>
            </a:r>
            <a:r>
              <a:rPr lang="fr-BE" dirty="0"/>
              <a:t>avril </a:t>
            </a:r>
            <a:r>
              <a:rPr lang="fr-BE" dirty="0" smtClean="0"/>
              <a:t>1929</a:t>
            </a:r>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336069"/>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73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74386" y="779526"/>
            <a:ext cx="4288775" cy="1200329"/>
          </a:xfrm>
          <a:prstGeom prst="rect">
            <a:avLst/>
          </a:prstGeom>
          <a:noFill/>
        </p:spPr>
        <p:txBody>
          <a:bodyPr wrap="square" rtlCol="0">
            <a:spAutoFit/>
          </a:bodyPr>
          <a:lstStyle/>
          <a:p>
            <a:r>
              <a:rPr lang="fr-BE" sz="7200" dirty="0" smtClean="0">
                <a:latin typeface="French Script MT" panose="03020402040607040605" pitchFamily="66" charset="0"/>
              </a:rPr>
              <a:t>Charles Rogier</a:t>
            </a:r>
          </a:p>
        </p:txBody>
      </p:sp>
    </p:spTree>
    <p:extLst>
      <p:ext uri="{BB962C8B-B14F-4D97-AF65-F5344CB8AC3E}">
        <p14:creationId xmlns:p14="http://schemas.microsoft.com/office/powerpoint/2010/main" val="26195965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679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1880 – 58 ans</a:t>
            </a:r>
          </a:p>
          <a:p>
            <a:pPr algn="ctr"/>
            <a:r>
              <a:rPr lang="fr-BE" dirty="0" smtClean="0"/>
              <a:t>Décédé le 27 </a:t>
            </a:r>
            <a:r>
              <a:rPr lang="fr-BE" dirty="0"/>
              <a:t>décembre </a:t>
            </a:r>
            <a:r>
              <a:rPr lang="fr-BE" dirty="0" smtClean="0"/>
              <a:t>1938</a:t>
            </a:r>
          </a:p>
          <a:p>
            <a:pPr algn="ctr"/>
            <a:r>
              <a:rPr lang="fr-BE" dirty="0" smtClean="0"/>
              <a:t>Inhumé le </a:t>
            </a:r>
          </a:p>
          <a:p>
            <a:pPr algn="ctr"/>
            <a:r>
              <a:rPr lang="fr-BE" dirty="0" smtClean="0"/>
              <a:t>Epoux de Madame Turquin</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85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56120" y="779526"/>
            <a:ext cx="3725307" cy="1200329"/>
          </a:xfrm>
          <a:prstGeom prst="rect">
            <a:avLst/>
          </a:prstGeom>
          <a:noFill/>
        </p:spPr>
        <p:txBody>
          <a:bodyPr wrap="square" rtlCol="0">
            <a:spAutoFit/>
          </a:bodyPr>
          <a:lstStyle/>
          <a:p>
            <a:r>
              <a:rPr lang="fr-BE" sz="7200" dirty="0" smtClean="0">
                <a:latin typeface="French Script MT" panose="03020402040607040605" pitchFamily="66" charset="0"/>
              </a:rPr>
              <a:t>Joseph Roth</a:t>
            </a:r>
          </a:p>
        </p:txBody>
      </p:sp>
    </p:spTree>
    <p:extLst>
      <p:ext uri="{BB962C8B-B14F-4D97-AF65-F5344CB8AC3E}">
        <p14:creationId xmlns:p14="http://schemas.microsoft.com/office/powerpoint/2010/main" val="20864674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68</a:t>
            </a:fld>
            <a:endParaRPr lang="fr-BE" dirty="0"/>
          </a:p>
        </p:txBody>
      </p:sp>
      <p:sp>
        <p:nvSpPr>
          <p:cNvPr id="5" name="ZoneTexte 4"/>
          <p:cNvSpPr txBox="1"/>
          <p:nvPr/>
        </p:nvSpPr>
        <p:spPr>
          <a:xfrm>
            <a:off x="1402064" y="779526"/>
            <a:ext cx="3971194" cy="1200329"/>
          </a:xfrm>
          <a:prstGeom prst="rect">
            <a:avLst/>
          </a:prstGeom>
          <a:noFill/>
        </p:spPr>
        <p:txBody>
          <a:bodyPr wrap="square" rtlCol="0">
            <a:spAutoFit/>
          </a:bodyPr>
          <a:lstStyle/>
          <a:p>
            <a:r>
              <a:rPr lang="fr-BE" sz="7200" dirty="0" smtClean="0">
                <a:latin typeface="French Script MT" panose="03020402040607040605" pitchFamily="66" charset="0"/>
              </a:rPr>
              <a:t>Jean </a:t>
            </a:r>
            <a:r>
              <a:rPr lang="fr-BE" sz="7200" dirty="0" err="1" smtClean="0">
                <a:latin typeface="French Script MT" panose="03020402040607040605" pitchFamily="66" charset="0"/>
              </a:rPr>
              <a:t>Andrigot</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61 ans</a:t>
            </a:r>
          </a:p>
          <a:p>
            <a:pPr algn="ctr"/>
            <a:r>
              <a:rPr lang="fr-BE" dirty="0" smtClean="0"/>
              <a:t>Décédé le ?</a:t>
            </a:r>
          </a:p>
          <a:p>
            <a:pPr algn="ctr"/>
            <a:r>
              <a:rPr lang="fr-BE" dirty="0" smtClean="0"/>
              <a:t>Inhumé le 14 juillet 1953</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53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474571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680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1888 – 40 ans</a:t>
            </a:r>
          </a:p>
          <a:p>
            <a:pPr algn="ctr"/>
            <a:r>
              <a:rPr lang="fr-BE" dirty="0" smtClean="0"/>
              <a:t>Décédé le</a:t>
            </a:r>
            <a:r>
              <a:rPr lang="fr-BE" dirty="0"/>
              <a:t> </a:t>
            </a:r>
            <a:r>
              <a:rPr lang="fr-BE" dirty="0" smtClean="0"/>
              <a:t>26 </a:t>
            </a:r>
            <a:r>
              <a:rPr lang="fr-BE" dirty="0"/>
              <a:t>mai </a:t>
            </a:r>
            <a:r>
              <a:rPr lang="fr-BE" dirty="0" smtClean="0"/>
              <a:t>1928</a:t>
            </a:r>
          </a:p>
          <a:p>
            <a:pPr algn="ctr"/>
            <a:r>
              <a:rPr lang="fr-BE" dirty="0" smtClean="0"/>
              <a:t>Inhumé le </a:t>
            </a:r>
          </a:p>
          <a:p>
            <a:pPr algn="ctr"/>
            <a:r>
              <a:rPr lang="fr-BE" dirty="0" smtClean="0"/>
              <a:t>Epoux de ?</a:t>
            </a:r>
          </a:p>
          <a:p>
            <a:pPr algn="ctr"/>
            <a:endParaRPr lang="fr-BE" dirty="0"/>
          </a:p>
          <a:p>
            <a:pPr algn="ctr"/>
            <a:r>
              <a:rPr lang="fr-BE" dirty="0" smtClean="0"/>
              <a:t>Régiment: 2</a:t>
            </a:r>
            <a:r>
              <a:rPr lang="fr-BE" baseline="30000" dirty="0" smtClean="0"/>
              <a:t>e</a:t>
            </a:r>
            <a:r>
              <a:rPr lang="fr-BE" dirty="0" smtClean="0"/>
              <a:t> Chasseurs à Pied</a:t>
            </a:r>
          </a:p>
          <a:p>
            <a:pPr algn="ctr"/>
            <a:r>
              <a:rPr lang="fr-BE" dirty="0" smtClean="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58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02506" y="779526"/>
            <a:ext cx="4632535" cy="1200329"/>
          </a:xfrm>
          <a:prstGeom prst="rect">
            <a:avLst/>
          </a:prstGeom>
          <a:noFill/>
        </p:spPr>
        <p:txBody>
          <a:bodyPr wrap="square" rtlCol="0">
            <a:spAutoFit/>
          </a:bodyPr>
          <a:lstStyle/>
          <a:p>
            <a:r>
              <a:rPr lang="fr-BE" sz="7200" dirty="0">
                <a:latin typeface="French Script MT" panose="03020402040607040605" pitchFamily="66" charset="0"/>
              </a:rPr>
              <a:t>E</a:t>
            </a:r>
            <a:r>
              <a:rPr lang="fr-BE" sz="7200" dirty="0" smtClean="0">
                <a:latin typeface="French Script MT" panose="03020402040607040605" pitchFamily="66" charset="0"/>
              </a:rPr>
              <a:t>dmond </a:t>
            </a:r>
            <a:r>
              <a:rPr lang="fr-BE" sz="7200" dirty="0" err="1" smtClean="0">
                <a:latin typeface="French Script MT" panose="03020402040607040605" pitchFamily="66" charset="0"/>
              </a:rPr>
              <a:t>Saussez</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5898879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681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1892 – 34 ans</a:t>
            </a:r>
          </a:p>
          <a:p>
            <a:pPr algn="ctr"/>
            <a:r>
              <a:rPr lang="fr-BE" dirty="0" smtClean="0"/>
              <a:t>Décédé le 22 </a:t>
            </a:r>
            <a:r>
              <a:rPr lang="fr-BE" dirty="0"/>
              <a:t>décembre 1926</a:t>
            </a:r>
            <a:endParaRPr lang="fr-BE" dirty="0" smtClean="0"/>
          </a:p>
          <a:p>
            <a:pPr algn="ctr"/>
            <a:r>
              <a:rPr lang="fr-BE" dirty="0" smtClean="0"/>
              <a:t>Inhumé</a:t>
            </a:r>
          </a:p>
          <a:p>
            <a:pPr algn="ctr"/>
            <a:r>
              <a:rPr lang="fr-BE" dirty="0" smtClean="0"/>
              <a:t>Epoux de ?</a:t>
            </a:r>
          </a:p>
          <a:p>
            <a:pPr algn="ctr"/>
            <a:endParaRPr lang="fr-BE" dirty="0"/>
          </a:p>
          <a:p>
            <a:pPr algn="ctr"/>
            <a:r>
              <a:rPr lang="fr-BE" dirty="0" smtClean="0"/>
              <a:t>Régiment: 12</a:t>
            </a:r>
            <a:r>
              <a:rPr lang="fr-BE" baseline="30000" dirty="0" smtClean="0"/>
              <a:t>e</a:t>
            </a:r>
            <a:r>
              <a:rPr lang="fr-BE" dirty="0" smtClean="0"/>
              <a:t> de Ligne</a:t>
            </a:r>
          </a:p>
          <a:p>
            <a:pPr algn="ctr"/>
            <a:r>
              <a:rPr lang="fr-BE" dirty="0" smtClean="0"/>
              <a:t>Statut: Sergent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99824" y="793185"/>
            <a:ext cx="4037899" cy="1200329"/>
          </a:xfrm>
          <a:prstGeom prst="rect">
            <a:avLst/>
          </a:prstGeom>
          <a:noFill/>
        </p:spPr>
        <p:txBody>
          <a:bodyPr wrap="square" rtlCol="0">
            <a:spAutoFit/>
          </a:bodyPr>
          <a:lstStyle/>
          <a:p>
            <a:r>
              <a:rPr lang="fr-BE" sz="7200" dirty="0" smtClean="0">
                <a:latin typeface="French Script MT" panose="03020402040607040605" pitchFamily="66" charset="0"/>
              </a:rPr>
              <a:t>Léon Savinien</a:t>
            </a:r>
          </a:p>
        </p:txBody>
      </p:sp>
    </p:spTree>
    <p:extLst>
      <p:ext uri="{BB962C8B-B14F-4D97-AF65-F5344CB8AC3E}">
        <p14:creationId xmlns:p14="http://schemas.microsoft.com/office/powerpoint/2010/main" val="352962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682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1879 – 59 ans</a:t>
            </a:r>
          </a:p>
          <a:p>
            <a:pPr algn="ctr"/>
            <a:r>
              <a:rPr lang="fr-BE" dirty="0" smtClean="0"/>
              <a:t>Décédé le 18 </a:t>
            </a:r>
            <a:r>
              <a:rPr lang="fr-BE" dirty="0"/>
              <a:t>février </a:t>
            </a:r>
            <a:r>
              <a:rPr lang="fr-BE" dirty="0" smtClean="0"/>
              <a:t>1938</a:t>
            </a:r>
          </a:p>
          <a:p>
            <a:pPr algn="ctr"/>
            <a:r>
              <a:rPr lang="fr-BE" dirty="0" smtClean="0"/>
              <a:t>Inhumé le </a:t>
            </a:r>
          </a:p>
          <a:p>
            <a:pPr algn="ctr"/>
            <a:r>
              <a:rPr lang="fr-BE" dirty="0" smtClean="0"/>
              <a:t>Epoux de Madame </a:t>
            </a:r>
            <a:r>
              <a:rPr lang="fr-BE" dirty="0" err="1" smtClean="0"/>
              <a:t>Belmann</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75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01188" y="779526"/>
            <a:ext cx="4435171" cy="1200329"/>
          </a:xfrm>
          <a:prstGeom prst="rect">
            <a:avLst/>
          </a:prstGeom>
          <a:noFill/>
        </p:spPr>
        <p:txBody>
          <a:bodyPr wrap="square" rtlCol="0">
            <a:spAutoFit/>
          </a:bodyPr>
          <a:lstStyle/>
          <a:p>
            <a:r>
              <a:rPr lang="fr-BE" sz="7200" dirty="0" smtClean="0">
                <a:latin typeface="French Script MT" panose="03020402040607040605" pitchFamily="66" charset="0"/>
              </a:rPr>
              <a:t>Pierre </a:t>
            </a:r>
            <a:r>
              <a:rPr lang="fr-BE" sz="7200" dirty="0" err="1" smtClean="0">
                <a:latin typeface="French Script MT" panose="03020402040607040605" pitchFamily="66" charset="0"/>
              </a:rPr>
              <a:t>Scheneck</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978457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683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1888 – 39 ans</a:t>
            </a:r>
          </a:p>
          <a:p>
            <a:pPr algn="ctr"/>
            <a:r>
              <a:rPr lang="fr-BE" dirty="0" smtClean="0"/>
              <a:t>Décédé le 20 </a:t>
            </a:r>
            <a:r>
              <a:rPr lang="fr-BE" dirty="0"/>
              <a:t>juin 1927</a:t>
            </a:r>
            <a:endParaRPr lang="fr-BE" dirty="0" smtClean="0"/>
          </a:p>
          <a:p>
            <a:pPr algn="ctr"/>
            <a:r>
              <a:rPr lang="fr-BE" dirty="0" smtClean="0"/>
              <a:t>Inhumé le</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66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81276" y="779526"/>
            <a:ext cx="4474995" cy="1200329"/>
          </a:xfrm>
          <a:prstGeom prst="rect">
            <a:avLst/>
          </a:prstGeom>
          <a:noFill/>
        </p:spPr>
        <p:txBody>
          <a:bodyPr wrap="square" rtlCol="0">
            <a:spAutoFit/>
          </a:bodyPr>
          <a:lstStyle/>
          <a:p>
            <a:r>
              <a:rPr lang="fr-BE" sz="7200" dirty="0" smtClean="0">
                <a:latin typeface="French Script MT" panose="03020402040607040605" pitchFamily="66" charset="0"/>
              </a:rPr>
              <a:t>Pierre </a:t>
            </a:r>
            <a:r>
              <a:rPr lang="fr-BE" sz="7200" dirty="0" err="1" smtClean="0">
                <a:latin typeface="French Script MT" panose="03020402040607040605" pitchFamily="66" charset="0"/>
              </a:rPr>
              <a:t>Schlösser</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649635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684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1893 – 46 ans</a:t>
            </a:r>
          </a:p>
          <a:p>
            <a:pPr algn="ctr"/>
            <a:r>
              <a:rPr lang="fr-BE" dirty="0" smtClean="0"/>
              <a:t>Décédé le 18 </a:t>
            </a:r>
            <a:r>
              <a:rPr lang="fr-BE" dirty="0"/>
              <a:t>décembre 1939</a:t>
            </a:r>
            <a:endParaRPr lang="fr-BE" dirty="0" smtClean="0"/>
          </a:p>
          <a:p>
            <a:pPr algn="ctr"/>
            <a:r>
              <a:rPr lang="fr-BE" dirty="0" smtClean="0"/>
              <a:t>Inhumé le</a:t>
            </a:r>
          </a:p>
          <a:p>
            <a:pPr algn="ctr"/>
            <a:r>
              <a:rPr lang="fr-BE" dirty="0" smtClean="0"/>
              <a:t>Epoux de Madame </a:t>
            </a:r>
            <a:r>
              <a:rPr lang="fr-BE" dirty="0" err="1" smtClean="0"/>
              <a:t>Leruth</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86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94405" y="779526"/>
            <a:ext cx="4648737" cy="1200329"/>
          </a:xfrm>
          <a:prstGeom prst="rect">
            <a:avLst/>
          </a:prstGeom>
          <a:noFill/>
        </p:spPr>
        <p:txBody>
          <a:bodyPr wrap="square" rtlCol="0">
            <a:spAutoFit/>
          </a:bodyPr>
          <a:lstStyle/>
          <a:p>
            <a:r>
              <a:rPr lang="fr-BE" sz="7200" dirty="0" smtClean="0">
                <a:latin typeface="French Script MT" panose="03020402040607040605" pitchFamily="66" charset="0"/>
              </a:rPr>
              <a:t>Marcel Schuetz</a:t>
            </a:r>
          </a:p>
        </p:txBody>
      </p:sp>
    </p:spTree>
    <p:extLst>
      <p:ext uri="{BB962C8B-B14F-4D97-AF65-F5344CB8AC3E}">
        <p14:creationId xmlns:p14="http://schemas.microsoft.com/office/powerpoint/2010/main" val="37543064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685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1892 – 37 ans</a:t>
            </a:r>
          </a:p>
          <a:p>
            <a:pPr algn="ctr"/>
            <a:r>
              <a:rPr lang="fr-BE" dirty="0" smtClean="0"/>
              <a:t>Décédé le 18 </a:t>
            </a:r>
            <a:r>
              <a:rPr lang="fr-BE" dirty="0"/>
              <a:t>février 1929</a:t>
            </a:r>
            <a:endParaRPr lang="fr-BE" dirty="0" smtClean="0"/>
          </a:p>
          <a:p>
            <a:pPr algn="ctr"/>
            <a:r>
              <a:rPr lang="fr-BE" dirty="0" smtClean="0"/>
              <a:t>Inhumé le</a:t>
            </a:r>
          </a:p>
          <a:p>
            <a:pPr algn="ctr"/>
            <a:r>
              <a:rPr lang="fr-BE" dirty="0" smtClean="0"/>
              <a:t>Epoux de ?</a:t>
            </a:r>
          </a:p>
          <a:p>
            <a:pPr algn="ctr"/>
            <a:endParaRPr lang="fr-BE" dirty="0"/>
          </a:p>
          <a:p>
            <a:pPr algn="ctr"/>
            <a:r>
              <a:rPr lang="fr-BE" dirty="0" smtClean="0"/>
              <a:t>Régiment: 3</a:t>
            </a:r>
            <a:r>
              <a:rPr lang="fr-BE" baseline="30000" dirty="0" smtClean="0"/>
              <a:t>e</a:t>
            </a:r>
            <a:r>
              <a:rPr lang="fr-BE" dirty="0" smtClean="0"/>
              <a:t> d’Artillerie</a:t>
            </a:r>
          </a:p>
          <a:p>
            <a:pPr algn="ctr"/>
            <a:r>
              <a:rPr lang="fr-BE" dirty="0" smtClean="0"/>
              <a:t>Statut: Brigadier</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67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02283" y="779526"/>
            <a:ext cx="4032981" cy="1200329"/>
          </a:xfrm>
          <a:prstGeom prst="rect">
            <a:avLst/>
          </a:prstGeom>
          <a:noFill/>
        </p:spPr>
        <p:txBody>
          <a:bodyPr wrap="square" rtlCol="0">
            <a:spAutoFit/>
          </a:bodyPr>
          <a:lstStyle/>
          <a:p>
            <a:r>
              <a:rPr lang="fr-BE" sz="7200" dirty="0" smtClean="0">
                <a:latin typeface="French Script MT" panose="03020402040607040605" pitchFamily="66" charset="0"/>
              </a:rPr>
              <a:t>Léonard Serre</a:t>
            </a:r>
          </a:p>
        </p:txBody>
      </p:sp>
    </p:spTree>
    <p:extLst>
      <p:ext uri="{BB962C8B-B14F-4D97-AF65-F5344CB8AC3E}">
        <p14:creationId xmlns:p14="http://schemas.microsoft.com/office/powerpoint/2010/main" val="24141101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686</a:t>
            </a:fld>
            <a:endParaRPr lang="fr-BE" dirty="0"/>
          </a:p>
        </p:txBody>
      </p:sp>
      <p:sp>
        <p:nvSpPr>
          <p:cNvPr id="6" name="ZoneTexte 5"/>
          <p:cNvSpPr txBox="1"/>
          <p:nvPr/>
        </p:nvSpPr>
        <p:spPr>
          <a:xfrm>
            <a:off x="1300155" y="2250032"/>
            <a:ext cx="4237237" cy="2031325"/>
          </a:xfrm>
          <a:prstGeom prst="rect">
            <a:avLst/>
          </a:prstGeom>
          <a:noFill/>
        </p:spPr>
        <p:txBody>
          <a:bodyPr wrap="square" rtlCol="0">
            <a:spAutoFit/>
          </a:bodyPr>
          <a:lstStyle/>
          <a:p>
            <a:pPr algn="ctr"/>
            <a:r>
              <a:rPr lang="fr-BE" dirty="0" smtClean="0"/>
              <a:t>Né le 16 novembre 1889 – 28 ans</a:t>
            </a:r>
          </a:p>
          <a:p>
            <a:pPr algn="ctr"/>
            <a:r>
              <a:rPr lang="fr-BE" dirty="0" smtClean="0"/>
              <a:t>Décédé le</a:t>
            </a:r>
            <a:r>
              <a:rPr lang="fr-BE" dirty="0"/>
              <a:t> </a:t>
            </a:r>
            <a:r>
              <a:rPr lang="fr-BE" dirty="0" smtClean="0"/>
              <a:t>2 octobre 1918</a:t>
            </a:r>
          </a:p>
          <a:p>
            <a:pPr algn="ctr"/>
            <a:r>
              <a:rPr lang="fr-BE" dirty="0" smtClean="0"/>
              <a:t>Inhumé le 8 octobre 1921</a:t>
            </a:r>
          </a:p>
          <a:p>
            <a:pPr algn="ctr"/>
            <a:r>
              <a:rPr lang="fr-BE" dirty="0" smtClean="0"/>
              <a:t>Epoux de ?</a:t>
            </a:r>
          </a:p>
          <a:p>
            <a:pPr algn="ctr"/>
            <a:endParaRPr lang="fr-BE" dirty="0"/>
          </a:p>
          <a:p>
            <a:pPr algn="ctr"/>
            <a:r>
              <a:rPr lang="fr-BE" dirty="0" smtClean="0"/>
              <a:t>Régiment: 1</a:t>
            </a:r>
            <a:r>
              <a:rPr lang="fr-BE" baseline="30000" dirty="0" smtClean="0"/>
              <a:t>er</a:t>
            </a:r>
            <a:r>
              <a:rPr lang="fr-BE" dirty="0" smtClean="0"/>
              <a:t> Chasseurs à Pied, 3Bn, 10Cie</a:t>
            </a:r>
          </a:p>
          <a:p>
            <a:pPr algn="ctr"/>
            <a:r>
              <a:rPr lang="fr-BE" dirty="0" smtClean="0"/>
              <a:t>Statut: Sous-Lieutenant (</a:t>
            </a:r>
            <a:r>
              <a:rPr lang="fr-BE" dirty="0" err="1" smtClean="0"/>
              <a:t>Res</a:t>
            </a:r>
            <a:r>
              <a:rPr lang="fr-BE" dirty="0" smtClean="0"/>
              <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73016" y="779526"/>
            <a:ext cx="5091513" cy="1200329"/>
          </a:xfrm>
          <a:prstGeom prst="rect">
            <a:avLst/>
          </a:prstGeom>
          <a:noFill/>
        </p:spPr>
        <p:txBody>
          <a:bodyPr wrap="square" rtlCol="0">
            <a:spAutoFit/>
          </a:bodyPr>
          <a:lstStyle/>
          <a:p>
            <a:r>
              <a:rPr lang="fr-BE" sz="7200" dirty="0" smtClean="0">
                <a:latin typeface="French Script MT" panose="03020402040607040605" pitchFamily="66" charset="0"/>
              </a:rPr>
              <a:t>Ferdinand </a:t>
            </a:r>
            <a:r>
              <a:rPr lang="fr-BE" sz="7200" dirty="0" err="1" smtClean="0">
                <a:latin typeface="French Script MT" panose="03020402040607040605" pitchFamily="66" charset="0"/>
              </a:rPr>
              <a:t>Serulier</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1767206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687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17 août 1893 – 23 ans</a:t>
            </a:r>
          </a:p>
          <a:p>
            <a:pPr algn="ctr"/>
            <a:r>
              <a:rPr lang="fr-BE" dirty="0" smtClean="0"/>
              <a:t>Décédé le</a:t>
            </a:r>
            <a:r>
              <a:rPr lang="fr-BE" dirty="0"/>
              <a:t> </a:t>
            </a:r>
            <a:r>
              <a:rPr lang="fr-BE" dirty="0" smtClean="0"/>
              <a:t>9 décembre 1916</a:t>
            </a:r>
          </a:p>
          <a:p>
            <a:pPr algn="ctr"/>
            <a:r>
              <a:rPr lang="fr-BE" dirty="0" smtClean="0"/>
              <a:t>Inhumé à </a:t>
            </a:r>
            <a:r>
              <a:rPr lang="fr-BE" dirty="0" err="1" smtClean="0"/>
              <a:t>Robermont</a:t>
            </a:r>
            <a:r>
              <a:rPr lang="fr-BE" dirty="0" smtClean="0"/>
              <a:t> en 1921</a:t>
            </a:r>
          </a:p>
          <a:p>
            <a:pPr algn="ctr"/>
            <a:r>
              <a:rPr lang="fr-BE" dirty="0" smtClean="0"/>
              <a:t>Epoux de ?</a:t>
            </a:r>
          </a:p>
          <a:p>
            <a:pPr algn="ctr"/>
            <a:endParaRPr lang="fr-BE" dirty="0"/>
          </a:p>
          <a:p>
            <a:pPr algn="ctr"/>
            <a:r>
              <a:rPr lang="fr-BE" dirty="0" smtClean="0"/>
              <a:t>Régiment: 9</a:t>
            </a:r>
            <a:r>
              <a:rPr lang="fr-BE" baseline="30000" dirty="0" smtClean="0"/>
              <a:t>e</a:t>
            </a:r>
            <a:r>
              <a:rPr lang="fr-BE" dirty="0" smtClean="0"/>
              <a:t> d’Artillerie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a:t>
            </a:r>
            <a:r>
              <a:rPr lang="fr-BE" dirty="0"/>
              <a:t>4</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90162" y="793185"/>
            <a:ext cx="3657223" cy="1200329"/>
          </a:xfrm>
          <a:prstGeom prst="rect">
            <a:avLst/>
          </a:prstGeom>
          <a:noFill/>
        </p:spPr>
        <p:txBody>
          <a:bodyPr wrap="square" rtlCol="0">
            <a:spAutoFit/>
          </a:bodyPr>
          <a:lstStyle/>
          <a:p>
            <a:r>
              <a:rPr lang="fr-BE" sz="7200" dirty="0" smtClean="0">
                <a:latin typeface="French Script MT" panose="03020402040607040605" pitchFamily="66" charset="0"/>
              </a:rPr>
              <a:t>Hubert </a:t>
            </a:r>
            <a:r>
              <a:rPr lang="fr-BE" sz="7200" dirty="0" err="1" smtClean="0">
                <a:latin typeface="French Script MT" panose="03020402040607040605" pitchFamily="66" charset="0"/>
              </a:rPr>
              <a:t>Sier</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3771527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688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7 janvier 1891 – 27 ans</a:t>
            </a:r>
          </a:p>
          <a:p>
            <a:pPr algn="ctr"/>
            <a:r>
              <a:rPr lang="fr-BE" dirty="0" smtClean="0"/>
              <a:t>Décédé le</a:t>
            </a:r>
            <a:r>
              <a:rPr lang="fr-BE" dirty="0"/>
              <a:t> </a:t>
            </a:r>
            <a:r>
              <a:rPr lang="fr-BE" dirty="0" smtClean="0"/>
              <a:t>30 août 1918</a:t>
            </a:r>
          </a:p>
          <a:p>
            <a:pPr algn="ctr"/>
            <a:r>
              <a:rPr lang="fr-BE" dirty="0" smtClean="0"/>
              <a:t>Inhumé à </a:t>
            </a:r>
            <a:r>
              <a:rPr lang="fr-BE" dirty="0" err="1" smtClean="0"/>
              <a:t>Robermont</a:t>
            </a:r>
            <a:r>
              <a:rPr lang="fr-BE" dirty="0" smtClean="0"/>
              <a:t> en 1921</a:t>
            </a:r>
          </a:p>
          <a:p>
            <a:pPr algn="ctr"/>
            <a:r>
              <a:rPr lang="fr-BE" dirty="0" smtClean="0"/>
              <a:t>Epoux de ?</a:t>
            </a:r>
          </a:p>
          <a:p>
            <a:pPr algn="ctr"/>
            <a:endParaRPr lang="fr-BE" dirty="0"/>
          </a:p>
          <a:p>
            <a:pPr algn="ctr"/>
            <a:r>
              <a:rPr lang="fr-BE" dirty="0" smtClean="0"/>
              <a:t>Régiment: 21</a:t>
            </a:r>
            <a:r>
              <a:rPr lang="fr-BE" baseline="30000" dirty="0" smtClean="0"/>
              <a:t>e</a:t>
            </a:r>
            <a:r>
              <a:rPr lang="fr-BE" dirty="0" smtClean="0"/>
              <a:t> de Ligne, 3Bn, 12Cie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32734" y="779526"/>
            <a:ext cx="4172079" cy="1200329"/>
          </a:xfrm>
          <a:prstGeom prst="rect">
            <a:avLst/>
          </a:prstGeom>
          <a:noFill/>
        </p:spPr>
        <p:txBody>
          <a:bodyPr wrap="square" rtlCol="0">
            <a:spAutoFit/>
          </a:bodyPr>
          <a:lstStyle/>
          <a:p>
            <a:r>
              <a:rPr lang="fr-BE" sz="7200" dirty="0" smtClean="0">
                <a:latin typeface="French Script MT" panose="03020402040607040605" pitchFamily="66" charset="0"/>
              </a:rPr>
              <a:t>Léon </a:t>
            </a:r>
            <a:r>
              <a:rPr lang="fr-BE" sz="7200" dirty="0" err="1" smtClean="0">
                <a:latin typeface="French Script MT" panose="03020402040607040605" pitchFamily="66" charset="0"/>
              </a:rPr>
              <a:t>Thisquen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745712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689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1893 – </a:t>
            </a:r>
            <a:r>
              <a:rPr lang="fr-BE" dirty="0"/>
              <a:t>4</a:t>
            </a:r>
            <a:r>
              <a:rPr lang="fr-BE" dirty="0" smtClean="0"/>
              <a:t>5 ans</a:t>
            </a:r>
          </a:p>
          <a:p>
            <a:pPr algn="ctr"/>
            <a:r>
              <a:rPr lang="fr-BE" dirty="0" smtClean="0"/>
              <a:t>Décédé le </a:t>
            </a:r>
            <a:r>
              <a:rPr lang="fr-BE" dirty="0"/>
              <a:t>22 août 1938</a:t>
            </a:r>
            <a:endParaRPr lang="fr-BE" dirty="0" smtClean="0"/>
          </a:p>
          <a:p>
            <a:pPr algn="ctr"/>
            <a:r>
              <a:rPr lang="fr-BE" dirty="0" smtClean="0"/>
              <a:t>Inhumé le</a:t>
            </a:r>
          </a:p>
          <a:p>
            <a:pPr algn="ctr"/>
            <a:r>
              <a:rPr lang="fr-BE" dirty="0" smtClean="0"/>
              <a:t>Epoux de Madame Jacquet</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79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86662" y="764395"/>
            <a:ext cx="3731265" cy="1200329"/>
          </a:xfrm>
          <a:prstGeom prst="rect">
            <a:avLst/>
          </a:prstGeom>
          <a:noFill/>
        </p:spPr>
        <p:txBody>
          <a:bodyPr wrap="square" rtlCol="0">
            <a:spAutoFit/>
          </a:bodyPr>
          <a:lstStyle/>
          <a:p>
            <a:r>
              <a:rPr lang="fr-BE" sz="7200" dirty="0" smtClean="0">
                <a:latin typeface="French Script MT" panose="03020402040607040605" pitchFamily="66" charset="0"/>
              </a:rPr>
              <a:t>Pierre </a:t>
            </a:r>
            <a:r>
              <a:rPr lang="fr-BE" sz="7200" dirty="0" err="1" smtClean="0">
                <a:latin typeface="French Script MT" panose="03020402040607040605" pitchFamily="66" charset="0"/>
              </a:rPr>
              <a:t>Tiguet</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063229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69</a:t>
            </a:fld>
            <a:endParaRPr lang="fr-BE" dirty="0"/>
          </a:p>
        </p:txBody>
      </p:sp>
      <p:sp>
        <p:nvSpPr>
          <p:cNvPr id="5" name="ZoneTexte 4"/>
          <p:cNvSpPr txBox="1"/>
          <p:nvPr/>
        </p:nvSpPr>
        <p:spPr>
          <a:xfrm>
            <a:off x="289363" y="789031"/>
            <a:ext cx="6196595" cy="1200329"/>
          </a:xfrm>
          <a:prstGeom prst="rect">
            <a:avLst/>
          </a:prstGeom>
          <a:noFill/>
        </p:spPr>
        <p:txBody>
          <a:bodyPr wrap="square" rtlCol="0">
            <a:spAutoFit/>
          </a:bodyPr>
          <a:lstStyle/>
          <a:p>
            <a:r>
              <a:rPr lang="fr-BE" sz="7200" dirty="0" smtClean="0">
                <a:latin typeface="French Script MT" panose="03020402040607040605" pitchFamily="66" charset="0"/>
              </a:rPr>
              <a:t>Joséphine </a:t>
            </a:r>
            <a:r>
              <a:rPr lang="fr-BE" sz="7200" dirty="0" err="1" smtClean="0">
                <a:latin typeface="French Script MT" panose="03020402040607040605" pitchFamily="66" charset="0"/>
              </a:rPr>
              <a:t>Archambeau</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Née le ? – 87 ans</a:t>
            </a:r>
          </a:p>
          <a:p>
            <a:pPr algn="ctr"/>
            <a:r>
              <a:rPr lang="fr-BE" dirty="0" smtClean="0"/>
              <a:t>Décédée le?</a:t>
            </a:r>
          </a:p>
          <a:p>
            <a:pPr algn="ctr"/>
            <a:r>
              <a:rPr lang="fr-BE" dirty="0" smtClean="0"/>
              <a:t>Inhumée le 23 décembre 1968</a:t>
            </a:r>
          </a:p>
          <a:p>
            <a:pPr algn="ctr"/>
            <a:r>
              <a:rPr lang="fr-BE" dirty="0" smtClean="0"/>
              <a:t>Epouse de Monsieur </a:t>
            </a:r>
            <a:r>
              <a:rPr lang="fr-BE" dirty="0" err="1" smtClean="0"/>
              <a:t>Evraets</a:t>
            </a:r>
            <a:endParaRPr lang="fr-BE" dirty="0" smtClean="0"/>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46 à 1,5 m</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5965690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690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15 mai 1895 – 22 ans</a:t>
            </a:r>
          </a:p>
          <a:p>
            <a:pPr algn="ctr"/>
            <a:r>
              <a:rPr lang="fr-BE" dirty="0" smtClean="0"/>
              <a:t>Décédé le</a:t>
            </a:r>
            <a:r>
              <a:rPr lang="fr-BE" dirty="0"/>
              <a:t> </a:t>
            </a:r>
            <a:r>
              <a:rPr lang="fr-BE" dirty="0" smtClean="0"/>
              <a:t>22 juin 1917</a:t>
            </a:r>
          </a:p>
          <a:p>
            <a:pPr algn="ctr"/>
            <a:r>
              <a:rPr lang="fr-BE" dirty="0" smtClean="0"/>
              <a:t>Inhumé à </a:t>
            </a:r>
            <a:r>
              <a:rPr lang="fr-BE" dirty="0" err="1" smtClean="0"/>
              <a:t>Robermont</a:t>
            </a:r>
            <a:r>
              <a:rPr lang="fr-BE" dirty="0" smtClean="0"/>
              <a:t> en 1921</a:t>
            </a:r>
          </a:p>
          <a:p>
            <a:pPr algn="ctr"/>
            <a:r>
              <a:rPr lang="fr-BE" dirty="0" smtClean="0"/>
              <a:t>Epoux de ?</a:t>
            </a:r>
          </a:p>
          <a:p>
            <a:pPr algn="ctr"/>
            <a:endParaRPr lang="fr-BE" dirty="0"/>
          </a:p>
          <a:p>
            <a:pPr algn="ctr"/>
            <a:r>
              <a:rPr lang="fr-BE" dirty="0" smtClean="0"/>
              <a:t>Régiment: 1</a:t>
            </a:r>
            <a:r>
              <a:rPr lang="fr-BE" baseline="30000" dirty="0" smtClean="0"/>
              <a:t>er</a:t>
            </a:r>
            <a:r>
              <a:rPr lang="fr-BE" dirty="0" smtClean="0"/>
              <a:t> Carabiniers</a:t>
            </a:r>
          </a:p>
          <a:p>
            <a:pPr algn="ctr"/>
            <a:r>
              <a:rPr lang="fr-BE" dirty="0" smtClean="0"/>
              <a:t>Statut: Soldat,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513927" y="779526"/>
            <a:ext cx="5809694" cy="1200329"/>
          </a:xfrm>
          <a:prstGeom prst="rect">
            <a:avLst/>
          </a:prstGeom>
          <a:noFill/>
        </p:spPr>
        <p:txBody>
          <a:bodyPr wrap="square" rtlCol="0">
            <a:spAutoFit/>
          </a:bodyPr>
          <a:lstStyle/>
          <a:p>
            <a:r>
              <a:rPr lang="fr-BE" sz="7200" dirty="0" smtClean="0">
                <a:latin typeface="French Script MT" panose="03020402040607040605" pitchFamily="66" charset="0"/>
              </a:rPr>
              <a:t>Emile Van </a:t>
            </a:r>
            <a:r>
              <a:rPr lang="fr-BE" sz="7200" dirty="0" err="1" smtClean="0">
                <a:latin typeface="French Script MT" panose="03020402040607040605" pitchFamily="66" charset="0"/>
              </a:rPr>
              <a:t>Caeyzeele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60582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691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1893 – </a:t>
            </a:r>
            <a:r>
              <a:rPr lang="fr-BE" dirty="0"/>
              <a:t>4</a:t>
            </a:r>
            <a:r>
              <a:rPr lang="fr-BE" dirty="0" smtClean="0"/>
              <a:t>5 ans</a:t>
            </a:r>
          </a:p>
          <a:p>
            <a:pPr algn="ctr"/>
            <a:r>
              <a:rPr lang="fr-BE" dirty="0" smtClean="0"/>
              <a:t>Décédé le </a:t>
            </a:r>
            <a:r>
              <a:rPr lang="fr-BE" dirty="0"/>
              <a:t>21 juin </a:t>
            </a:r>
            <a:r>
              <a:rPr lang="fr-BE" dirty="0" smtClean="0"/>
              <a:t>1938</a:t>
            </a:r>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78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75421" y="793185"/>
            <a:ext cx="5286705" cy="1200329"/>
          </a:xfrm>
          <a:prstGeom prst="rect">
            <a:avLst/>
          </a:prstGeom>
          <a:noFill/>
        </p:spPr>
        <p:txBody>
          <a:bodyPr wrap="square" rtlCol="0">
            <a:spAutoFit/>
          </a:bodyPr>
          <a:lstStyle/>
          <a:p>
            <a:r>
              <a:rPr lang="fr-BE" sz="7200" dirty="0" smtClean="0">
                <a:latin typeface="French Script MT" panose="03020402040607040605" pitchFamily="66" charset="0"/>
              </a:rPr>
              <a:t>Joseph Van Dyck</a:t>
            </a:r>
          </a:p>
        </p:txBody>
      </p:sp>
    </p:spTree>
    <p:extLst>
      <p:ext uri="{BB962C8B-B14F-4D97-AF65-F5344CB8AC3E}">
        <p14:creationId xmlns:p14="http://schemas.microsoft.com/office/powerpoint/2010/main" val="41976972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692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17 juin 1886 – 29 ans</a:t>
            </a:r>
          </a:p>
          <a:p>
            <a:pPr algn="ctr"/>
            <a:r>
              <a:rPr lang="fr-BE" dirty="0" smtClean="0"/>
              <a:t>Décédé le</a:t>
            </a:r>
            <a:r>
              <a:rPr lang="fr-BE" dirty="0"/>
              <a:t> </a:t>
            </a:r>
            <a:r>
              <a:rPr lang="fr-BE" dirty="0" smtClean="0"/>
              <a:t>5 novembre 1915</a:t>
            </a:r>
          </a:p>
          <a:p>
            <a:pPr algn="ctr"/>
            <a:r>
              <a:rPr lang="fr-BE" dirty="0" smtClean="0"/>
              <a:t>Inhumé à </a:t>
            </a:r>
            <a:r>
              <a:rPr lang="fr-BE" dirty="0" err="1" smtClean="0"/>
              <a:t>Robermont</a:t>
            </a:r>
            <a:r>
              <a:rPr lang="fr-BE" dirty="0" smtClean="0"/>
              <a:t> en 1921</a:t>
            </a:r>
          </a:p>
          <a:p>
            <a:pPr algn="ctr"/>
            <a:r>
              <a:rPr lang="fr-BE" dirty="0" smtClean="0"/>
              <a:t>Epoux de Madame </a:t>
            </a:r>
            <a:r>
              <a:rPr lang="fr-BE" dirty="0" err="1" smtClean="0"/>
              <a:t>Blankart</a:t>
            </a:r>
            <a:endParaRPr lang="fr-BE" dirty="0" smtClean="0"/>
          </a:p>
          <a:p>
            <a:pPr algn="ctr"/>
            <a:endParaRPr lang="fr-BE" dirty="0"/>
          </a:p>
          <a:p>
            <a:pPr algn="ctr"/>
            <a:r>
              <a:rPr lang="fr-BE" dirty="0" smtClean="0"/>
              <a:t>Régiment: 12</a:t>
            </a:r>
            <a:r>
              <a:rPr lang="fr-BE" baseline="30000" dirty="0" smtClean="0"/>
              <a:t>e</a:t>
            </a:r>
            <a:r>
              <a:rPr lang="fr-BE" dirty="0" smtClean="0"/>
              <a:t> de Ligne, 2Bn, 5Cie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a:t>
            </a:r>
            <a:r>
              <a:rPr lang="fr-BE" dirty="0"/>
              <a:t>6</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595548" y="793185"/>
            <a:ext cx="5646451" cy="1200329"/>
          </a:xfrm>
          <a:prstGeom prst="rect">
            <a:avLst/>
          </a:prstGeom>
          <a:noFill/>
        </p:spPr>
        <p:txBody>
          <a:bodyPr wrap="square" rtlCol="0">
            <a:spAutoFit/>
          </a:bodyPr>
          <a:lstStyle/>
          <a:p>
            <a:r>
              <a:rPr lang="fr-BE" sz="7200" dirty="0" smtClean="0">
                <a:latin typeface="French Script MT" panose="03020402040607040605" pitchFamily="66" charset="0"/>
              </a:rPr>
              <a:t>Frédéric Van </a:t>
            </a:r>
            <a:r>
              <a:rPr lang="fr-BE" sz="7200" dirty="0" err="1" smtClean="0">
                <a:latin typeface="French Script MT" panose="03020402040607040605" pitchFamily="66" charset="0"/>
              </a:rPr>
              <a:t>Reeth</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193550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693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1890 – 37 ans</a:t>
            </a:r>
          </a:p>
          <a:p>
            <a:pPr algn="ctr"/>
            <a:r>
              <a:rPr lang="fr-BE" dirty="0" smtClean="0"/>
              <a:t>Décédé le</a:t>
            </a:r>
            <a:r>
              <a:rPr lang="fr-BE" dirty="0"/>
              <a:t> </a:t>
            </a:r>
            <a:r>
              <a:rPr lang="fr-BE" dirty="0" smtClean="0"/>
              <a:t>28 </a:t>
            </a:r>
            <a:r>
              <a:rPr lang="fr-BE" dirty="0"/>
              <a:t>avril 1927</a:t>
            </a:r>
            <a:endParaRPr lang="fr-BE" dirty="0" smtClean="0"/>
          </a:p>
          <a:p>
            <a:pPr algn="ctr"/>
            <a:r>
              <a:rPr lang="fr-BE" dirty="0" smtClean="0"/>
              <a:t>Inhumé le</a:t>
            </a:r>
          </a:p>
          <a:p>
            <a:pPr algn="ctr"/>
            <a:r>
              <a:rPr lang="fr-BE" dirty="0" smtClean="0"/>
              <a:t>Epoux de ?</a:t>
            </a:r>
          </a:p>
          <a:p>
            <a:pPr algn="ctr"/>
            <a:endParaRPr lang="fr-BE" dirty="0"/>
          </a:p>
          <a:p>
            <a:pPr algn="ctr"/>
            <a:r>
              <a:rPr lang="fr-BE" dirty="0" smtClean="0"/>
              <a:t>Régiment: 1</a:t>
            </a:r>
            <a:r>
              <a:rPr lang="fr-BE" baseline="30000" dirty="0" smtClean="0"/>
              <a:t>er</a:t>
            </a:r>
            <a:r>
              <a:rPr lang="fr-BE" dirty="0" smtClean="0"/>
              <a:t> Grenadiers</a:t>
            </a:r>
          </a:p>
          <a:p>
            <a:pPr algn="ctr"/>
            <a:r>
              <a:rPr lang="fr-BE" dirty="0" smtClean="0"/>
              <a:t>Statut: Adjudant,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47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71505" y="793185"/>
            <a:ext cx="4294537" cy="1200329"/>
          </a:xfrm>
          <a:prstGeom prst="rect">
            <a:avLst/>
          </a:prstGeom>
          <a:noFill/>
        </p:spPr>
        <p:txBody>
          <a:bodyPr wrap="square" rtlCol="0">
            <a:spAutoFit/>
          </a:bodyPr>
          <a:lstStyle/>
          <a:p>
            <a:r>
              <a:rPr lang="fr-BE" sz="7200" dirty="0" smtClean="0">
                <a:latin typeface="French Script MT" panose="03020402040607040605" pitchFamily="66" charset="0"/>
              </a:rPr>
              <a:t>Ernest </a:t>
            </a:r>
            <a:r>
              <a:rPr lang="fr-BE" sz="7200" dirty="0" err="1" smtClean="0">
                <a:latin typeface="French Script MT" panose="03020402040607040605" pitchFamily="66" charset="0"/>
              </a:rPr>
              <a:t>Wauthy</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412012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694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1886 – 53 ans</a:t>
            </a:r>
          </a:p>
          <a:p>
            <a:pPr algn="ctr"/>
            <a:r>
              <a:rPr lang="fr-BE" dirty="0" smtClean="0"/>
              <a:t>Décédé le 24 </a:t>
            </a:r>
            <a:r>
              <a:rPr lang="fr-BE" dirty="0"/>
              <a:t>janvier 1939</a:t>
            </a:r>
            <a:endParaRPr lang="fr-BE" dirty="0" smtClean="0"/>
          </a:p>
          <a:p>
            <a:pPr algn="ctr"/>
            <a:r>
              <a:rPr lang="fr-BE" dirty="0" smtClean="0"/>
              <a:t>Inhumé le</a:t>
            </a:r>
          </a:p>
          <a:p>
            <a:pPr algn="ctr"/>
            <a:r>
              <a:rPr lang="fr-BE" dirty="0" smtClean="0"/>
              <a:t>Célibataire</a:t>
            </a:r>
          </a:p>
          <a:p>
            <a:pPr algn="ctr"/>
            <a:endParaRPr lang="fr-BE" dirty="0"/>
          </a:p>
          <a:p>
            <a:pPr algn="ctr"/>
            <a:r>
              <a:rPr lang="fr-BE" dirty="0" smtClean="0"/>
              <a:t>Régiment: 13</a:t>
            </a:r>
            <a:r>
              <a:rPr lang="fr-BE" baseline="30000" dirty="0" smtClean="0"/>
              <a:t>e</a:t>
            </a:r>
            <a:r>
              <a:rPr lang="fr-BE" dirty="0" smtClean="0"/>
              <a:t> de Ligne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90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08341" y="779526"/>
            <a:ext cx="4020865" cy="1200329"/>
          </a:xfrm>
          <a:prstGeom prst="rect">
            <a:avLst/>
          </a:prstGeom>
          <a:noFill/>
        </p:spPr>
        <p:txBody>
          <a:bodyPr wrap="square" rtlCol="0">
            <a:spAutoFit/>
          </a:bodyPr>
          <a:lstStyle/>
          <a:p>
            <a:r>
              <a:rPr lang="fr-BE" sz="7200" dirty="0" smtClean="0">
                <a:latin typeface="French Script MT" panose="03020402040607040605" pitchFamily="66" charset="0"/>
              </a:rPr>
              <a:t>Gérard </a:t>
            </a:r>
            <a:r>
              <a:rPr lang="fr-BE" sz="7200" dirty="0" err="1" smtClean="0">
                <a:latin typeface="French Script MT" panose="03020402040607040605" pitchFamily="66" charset="0"/>
              </a:rPr>
              <a:t>Weerts</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439504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695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a:t>
            </a:r>
            <a:r>
              <a:rPr lang="fr-BE" dirty="0" smtClean="0"/>
              <a:t>le 11 septembre 1894</a:t>
            </a:r>
            <a:r>
              <a:rPr lang="fr-BE" dirty="0" smtClean="0"/>
              <a:t> </a:t>
            </a:r>
            <a:r>
              <a:rPr lang="fr-BE" dirty="0" smtClean="0"/>
              <a:t>– 24 ans</a:t>
            </a:r>
          </a:p>
          <a:p>
            <a:pPr algn="ctr"/>
            <a:r>
              <a:rPr lang="fr-BE" dirty="0" smtClean="0"/>
              <a:t>Décédé le</a:t>
            </a:r>
            <a:r>
              <a:rPr lang="fr-BE" dirty="0"/>
              <a:t> </a:t>
            </a:r>
            <a:r>
              <a:rPr lang="fr-BE" dirty="0" smtClean="0"/>
              <a:t>1 novembre 1918</a:t>
            </a:r>
          </a:p>
          <a:p>
            <a:pPr algn="ctr"/>
            <a:r>
              <a:rPr lang="fr-BE" dirty="0" smtClean="0"/>
              <a:t>Inhumé </a:t>
            </a:r>
            <a:r>
              <a:rPr lang="fr-BE" dirty="0" smtClean="0"/>
              <a:t>le 14 juin </a:t>
            </a:r>
            <a:r>
              <a:rPr lang="fr-BE" dirty="0" smtClean="0"/>
              <a:t>1921</a:t>
            </a:r>
            <a:endParaRPr lang="fr-BE" dirty="0" smtClean="0"/>
          </a:p>
          <a:p>
            <a:pPr algn="ctr"/>
            <a:r>
              <a:rPr lang="fr-BE" dirty="0" smtClean="0"/>
              <a:t>Célibataire, frère de Jean</a:t>
            </a:r>
            <a:endParaRPr lang="fr-BE" dirty="0" smtClean="0"/>
          </a:p>
          <a:p>
            <a:pPr algn="ctr"/>
            <a:endParaRPr lang="fr-BE" dirty="0"/>
          </a:p>
          <a:p>
            <a:pPr algn="ctr"/>
            <a:r>
              <a:rPr lang="fr-BE" dirty="0" smtClean="0"/>
              <a:t>Régiment: 6</a:t>
            </a:r>
            <a:r>
              <a:rPr lang="fr-BE" baseline="30000" dirty="0" smtClean="0"/>
              <a:t>e</a:t>
            </a:r>
            <a:r>
              <a:rPr lang="fr-BE" dirty="0" smtClean="0"/>
              <a:t> Chasseurs à Pied</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17063" y="779526"/>
            <a:ext cx="5003422" cy="1200329"/>
          </a:xfrm>
          <a:prstGeom prst="rect">
            <a:avLst/>
          </a:prstGeom>
          <a:noFill/>
        </p:spPr>
        <p:txBody>
          <a:bodyPr wrap="square" rtlCol="0">
            <a:spAutoFit/>
          </a:bodyPr>
          <a:lstStyle/>
          <a:p>
            <a:r>
              <a:rPr lang="fr-BE" sz="7200" dirty="0" smtClean="0">
                <a:latin typeface="French Script MT" panose="03020402040607040605" pitchFamily="66" charset="0"/>
              </a:rPr>
              <a:t>Guillaume </a:t>
            </a:r>
            <a:r>
              <a:rPr lang="fr-BE" sz="7200" dirty="0" err="1" smtClean="0">
                <a:latin typeface="French Script MT" panose="03020402040607040605" pitchFamily="66" charset="0"/>
              </a:rPr>
              <a:t>Winten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6820681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696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27 mai 1888 – 29 ans</a:t>
            </a:r>
          </a:p>
          <a:p>
            <a:pPr algn="ctr"/>
            <a:r>
              <a:rPr lang="fr-BE" dirty="0" smtClean="0"/>
              <a:t>Décédé le</a:t>
            </a:r>
            <a:r>
              <a:rPr lang="fr-BE" dirty="0"/>
              <a:t> </a:t>
            </a:r>
            <a:r>
              <a:rPr lang="fr-BE" dirty="0" smtClean="0"/>
              <a:t>14 avril 1917</a:t>
            </a:r>
          </a:p>
          <a:p>
            <a:pPr algn="ctr"/>
            <a:r>
              <a:rPr lang="fr-BE" dirty="0" smtClean="0"/>
              <a:t>Inhumé à </a:t>
            </a:r>
            <a:r>
              <a:rPr lang="fr-BE" dirty="0" err="1" smtClean="0"/>
              <a:t>Robermont</a:t>
            </a:r>
            <a:r>
              <a:rPr lang="fr-BE" dirty="0" smtClean="0"/>
              <a:t> en 1921</a:t>
            </a:r>
          </a:p>
          <a:p>
            <a:pPr algn="ctr"/>
            <a:r>
              <a:rPr lang="fr-BE" dirty="0" smtClean="0"/>
              <a:t>Célibataire, frère de </a:t>
            </a:r>
            <a:r>
              <a:rPr lang="fr-BE" dirty="0"/>
              <a:t>G</a:t>
            </a:r>
            <a:r>
              <a:rPr lang="fr-BE" dirty="0" smtClean="0"/>
              <a:t>uillaume</a:t>
            </a:r>
            <a:endParaRPr lang="fr-BE" dirty="0" smtClean="0"/>
          </a:p>
          <a:p>
            <a:pPr algn="ctr"/>
            <a:endParaRPr lang="fr-BE" dirty="0"/>
          </a:p>
          <a:p>
            <a:pPr algn="ctr"/>
            <a:r>
              <a:rPr lang="fr-BE" dirty="0" smtClean="0"/>
              <a:t>Régiment: 7</a:t>
            </a:r>
            <a:r>
              <a:rPr lang="fr-BE" baseline="30000" dirty="0" smtClean="0"/>
              <a:t>e</a:t>
            </a:r>
            <a:r>
              <a:rPr lang="fr-BE" dirty="0" smtClean="0"/>
              <a:t> de Ligne, 2Cie</a:t>
            </a:r>
          </a:p>
          <a:p>
            <a:pPr algn="ctr"/>
            <a:r>
              <a:rPr lang="fr-BE" dirty="0" smtClean="0"/>
              <a:t>Statut: Soldat – Mat 55556</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28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96748" y="779526"/>
            <a:ext cx="3644051" cy="1200329"/>
          </a:xfrm>
          <a:prstGeom prst="rect">
            <a:avLst/>
          </a:prstGeom>
          <a:noFill/>
        </p:spPr>
        <p:txBody>
          <a:bodyPr wrap="square" rtlCol="0">
            <a:spAutoFit/>
          </a:bodyPr>
          <a:lstStyle/>
          <a:p>
            <a:r>
              <a:rPr lang="fr-BE" sz="7200" dirty="0" smtClean="0">
                <a:latin typeface="French Script MT" panose="03020402040607040605" pitchFamily="66" charset="0"/>
              </a:rPr>
              <a:t>Jean </a:t>
            </a:r>
            <a:r>
              <a:rPr lang="fr-BE" sz="7200" dirty="0" err="1" smtClean="0">
                <a:latin typeface="French Script MT" panose="03020402040607040605" pitchFamily="66" charset="0"/>
              </a:rPr>
              <a:t>Winten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6721868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697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14 décembre 1893 – </a:t>
            </a:r>
            <a:r>
              <a:rPr lang="fr-BE" dirty="0" smtClean="0"/>
              <a:t>24 </a:t>
            </a:r>
            <a:r>
              <a:rPr lang="fr-BE" dirty="0" smtClean="0"/>
              <a:t>ans</a:t>
            </a:r>
          </a:p>
          <a:p>
            <a:pPr algn="ctr"/>
            <a:r>
              <a:rPr lang="fr-BE" dirty="0" smtClean="0"/>
              <a:t>Décédé le</a:t>
            </a:r>
            <a:r>
              <a:rPr lang="fr-BE" dirty="0"/>
              <a:t> </a:t>
            </a:r>
            <a:r>
              <a:rPr lang="fr-BE" dirty="0" smtClean="0"/>
              <a:t>1 octobre 1918</a:t>
            </a:r>
            <a:endParaRPr lang="fr-BE" dirty="0" smtClean="0"/>
          </a:p>
          <a:p>
            <a:pPr algn="ctr"/>
            <a:r>
              <a:rPr lang="fr-BE" dirty="0" smtClean="0"/>
              <a:t>Inhumé à </a:t>
            </a:r>
            <a:r>
              <a:rPr lang="fr-BE" dirty="0" err="1" smtClean="0"/>
              <a:t>Robermont</a:t>
            </a:r>
            <a:r>
              <a:rPr lang="fr-BE" dirty="0" smtClean="0"/>
              <a:t> en 1921</a:t>
            </a:r>
          </a:p>
          <a:p>
            <a:pPr algn="ctr"/>
            <a:r>
              <a:rPr lang="fr-BE" dirty="0" smtClean="0"/>
              <a:t>Epoux de ?</a:t>
            </a:r>
          </a:p>
          <a:p>
            <a:pPr algn="ctr"/>
            <a:endParaRPr lang="fr-BE" dirty="0"/>
          </a:p>
          <a:p>
            <a:pPr algn="ctr"/>
            <a:r>
              <a:rPr lang="fr-BE" dirty="0" smtClean="0"/>
              <a:t>Régiment: 5</a:t>
            </a:r>
            <a:r>
              <a:rPr lang="fr-BE" baseline="30000" dirty="0" smtClean="0"/>
              <a:t>e </a:t>
            </a:r>
            <a:r>
              <a:rPr lang="fr-BE" dirty="0" smtClean="0"/>
              <a:t> Lanciers, </a:t>
            </a:r>
            <a:r>
              <a:rPr lang="fr-BE" dirty="0"/>
              <a:t>1</a:t>
            </a:r>
            <a:r>
              <a:rPr lang="fr-BE" dirty="0" smtClean="0"/>
              <a:t>Gr, 2Esc</a:t>
            </a:r>
            <a:endParaRPr lang="fr-BE" dirty="0" smtClean="0"/>
          </a:p>
          <a:p>
            <a:pPr algn="ctr"/>
            <a:r>
              <a:rPr lang="fr-BE" dirty="0" smtClean="0"/>
              <a:t>Statut: </a:t>
            </a:r>
            <a:r>
              <a:rPr lang="fr-BE" dirty="0" smtClean="0"/>
              <a:t>Lieutenant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09480" y="690948"/>
            <a:ext cx="3818587" cy="1200329"/>
          </a:xfrm>
          <a:prstGeom prst="rect">
            <a:avLst/>
          </a:prstGeom>
          <a:noFill/>
        </p:spPr>
        <p:txBody>
          <a:bodyPr wrap="square" rtlCol="0">
            <a:spAutoFit/>
          </a:bodyPr>
          <a:lstStyle/>
          <a:p>
            <a:r>
              <a:rPr lang="fr-BE" sz="7200" dirty="0" smtClean="0">
                <a:latin typeface="French Script MT" panose="03020402040607040605" pitchFamily="66" charset="0"/>
              </a:rPr>
              <a:t>André </a:t>
            </a:r>
            <a:r>
              <a:rPr lang="fr-BE" sz="7200" dirty="0" err="1" smtClean="0">
                <a:latin typeface="French Script MT" panose="03020402040607040605" pitchFamily="66" charset="0"/>
              </a:rPr>
              <a:t>Wynen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834818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698</a:t>
            </a:fld>
            <a:endParaRPr lang="fr-BE" dirty="0"/>
          </a:p>
        </p:txBody>
      </p:sp>
      <p:sp>
        <p:nvSpPr>
          <p:cNvPr id="6" name="ZoneTexte 5"/>
          <p:cNvSpPr txBox="1"/>
          <p:nvPr/>
        </p:nvSpPr>
        <p:spPr>
          <a:xfrm>
            <a:off x="1408171" y="2126047"/>
            <a:ext cx="4021205" cy="2031325"/>
          </a:xfrm>
          <a:prstGeom prst="rect">
            <a:avLst/>
          </a:prstGeom>
          <a:noFill/>
        </p:spPr>
        <p:txBody>
          <a:bodyPr wrap="square" rtlCol="0">
            <a:spAutoFit/>
          </a:bodyPr>
          <a:lstStyle/>
          <a:p>
            <a:pPr algn="ctr"/>
            <a:r>
              <a:rPr lang="fr-BE" dirty="0" smtClean="0"/>
              <a:t>Né </a:t>
            </a:r>
            <a:r>
              <a:rPr lang="fr-BE" dirty="0" smtClean="0"/>
              <a:t>8 avril 1896</a:t>
            </a:r>
            <a:r>
              <a:rPr lang="fr-BE" dirty="0" smtClean="0"/>
              <a:t> </a:t>
            </a:r>
            <a:r>
              <a:rPr lang="fr-BE" dirty="0" smtClean="0"/>
              <a:t>– 20 ans</a:t>
            </a:r>
          </a:p>
          <a:p>
            <a:pPr algn="ctr"/>
            <a:r>
              <a:rPr lang="fr-BE" dirty="0" smtClean="0"/>
              <a:t>Décédé le</a:t>
            </a:r>
            <a:r>
              <a:rPr lang="fr-BE" dirty="0"/>
              <a:t> </a:t>
            </a:r>
            <a:r>
              <a:rPr lang="fr-BE" dirty="0" smtClean="0"/>
              <a:t>27 </a:t>
            </a:r>
            <a:r>
              <a:rPr lang="fr-BE" dirty="0" smtClean="0"/>
              <a:t>juin 1916</a:t>
            </a:r>
            <a:endParaRPr lang="fr-BE" dirty="0" smtClean="0"/>
          </a:p>
          <a:p>
            <a:pPr algn="ctr"/>
            <a:r>
              <a:rPr lang="fr-BE" dirty="0" smtClean="0"/>
              <a:t>Inhumé à </a:t>
            </a:r>
            <a:r>
              <a:rPr lang="fr-BE" dirty="0" err="1" smtClean="0"/>
              <a:t>Robermont</a:t>
            </a:r>
            <a:r>
              <a:rPr lang="fr-BE" dirty="0" smtClean="0"/>
              <a:t> en 1921</a:t>
            </a:r>
          </a:p>
          <a:p>
            <a:pPr algn="ctr"/>
            <a:r>
              <a:rPr lang="fr-BE" dirty="0" smtClean="0"/>
              <a:t>Epoux de ?</a:t>
            </a:r>
          </a:p>
          <a:p>
            <a:pPr algn="ctr"/>
            <a:endParaRPr lang="fr-BE" dirty="0"/>
          </a:p>
          <a:p>
            <a:pPr algn="ctr"/>
            <a:r>
              <a:rPr lang="fr-BE" dirty="0" smtClean="0"/>
              <a:t>Régiment: 4</a:t>
            </a:r>
            <a:r>
              <a:rPr lang="fr-BE" baseline="30000" dirty="0" smtClean="0"/>
              <a:t>e</a:t>
            </a:r>
            <a:r>
              <a:rPr lang="fr-BE" dirty="0" smtClean="0"/>
              <a:t> Chasseurs à </a:t>
            </a:r>
            <a:r>
              <a:rPr lang="fr-BE" dirty="0" smtClean="0"/>
              <a:t>Pied, 1Bn, 3Cie</a:t>
            </a:r>
            <a:endParaRPr lang="fr-BE" dirty="0" smtClean="0"/>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15</a:t>
            </a:r>
          </a:p>
          <a:p>
            <a:pPr algn="ctr"/>
            <a:r>
              <a:rPr lang="fr-BE" dirty="0" smtClean="0"/>
              <a:t>Tombe 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86771" y="693702"/>
            <a:ext cx="4064006" cy="1200329"/>
          </a:xfrm>
          <a:prstGeom prst="rect">
            <a:avLst/>
          </a:prstGeom>
          <a:noFill/>
        </p:spPr>
        <p:txBody>
          <a:bodyPr wrap="square" rtlCol="0">
            <a:spAutoFit/>
          </a:bodyPr>
          <a:lstStyle/>
          <a:p>
            <a:r>
              <a:rPr lang="fr-BE" sz="7200" dirty="0" smtClean="0">
                <a:latin typeface="French Script MT" panose="03020402040607040605" pitchFamily="66" charset="0"/>
              </a:rPr>
              <a:t>Charles </a:t>
            </a:r>
            <a:r>
              <a:rPr lang="fr-BE" sz="7200" dirty="0" err="1" smtClean="0">
                <a:latin typeface="French Script MT" panose="03020402040607040605" pitchFamily="66" charset="0"/>
              </a:rPr>
              <a:t>Zwyns</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6879747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699</a:t>
            </a:fld>
            <a:endParaRPr lang="fr-BE" dirty="0"/>
          </a:p>
        </p:txBody>
      </p:sp>
      <p:pic>
        <p:nvPicPr>
          <p:cNvPr id="5" name="Image 4"/>
          <p:cNvPicPr>
            <a:picLocks noChangeAspect="1"/>
          </p:cNvPicPr>
          <p:nvPr/>
        </p:nvPicPr>
        <p:blipFill>
          <a:blip r:embed="rId2"/>
          <a:stretch>
            <a:fillRect/>
          </a:stretch>
        </p:blipFill>
        <p:spPr>
          <a:xfrm rot="-5400000">
            <a:off x="3195964" y="-117698"/>
            <a:ext cx="6595959" cy="7171287"/>
          </a:xfrm>
          <a:prstGeom prst="rect">
            <a:avLst/>
          </a:prstGeom>
        </p:spPr>
      </p:pic>
      <p:sp>
        <p:nvSpPr>
          <p:cNvPr id="6" name="ZoneTexte 5"/>
          <p:cNvSpPr txBox="1"/>
          <p:nvPr/>
        </p:nvSpPr>
        <p:spPr>
          <a:xfrm>
            <a:off x="1345488" y="540944"/>
            <a:ext cx="861774" cy="5880100"/>
          </a:xfrm>
          <a:prstGeom prst="rect">
            <a:avLst/>
          </a:prstGeom>
          <a:noFill/>
        </p:spPr>
        <p:txBody>
          <a:bodyPr vert="vert270" wrap="square" rtlCol="0">
            <a:spAutoFit/>
          </a:bodyPr>
          <a:lstStyle/>
          <a:p>
            <a:pPr algn="ctr"/>
            <a:r>
              <a:rPr lang="fr-BE" sz="4400" dirty="0" smtClean="0">
                <a:latin typeface="Blackadder ITC" panose="04020505051007020D02" pitchFamily="82" charset="0"/>
              </a:rPr>
              <a:t>Parcelle 163 - 16</a:t>
            </a:r>
            <a:endParaRPr lang="fr-BE" sz="4400" dirty="0">
              <a:latin typeface="Blackadder ITC" panose="04020505051007020D02" pitchFamily="82" charset="0"/>
            </a:endParaRPr>
          </a:p>
        </p:txBody>
      </p:sp>
    </p:spTree>
    <p:extLst>
      <p:ext uri="{BB962C8B-B14F-4D97-AF65-F5344CB8AC3E}">
        <p14:creationId xmlns:p14="http://schemas.microsoft.com/office/powerpoint/2010/main" val="2076714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a:t>
            </a:fld>
            <a:endParaRPr lang="fr-BE" dirty="0"/>
          </a:p>
        </p:txBody>
      </p:sp>
      <p:grpSp>
        <p:nvGrpSpPr>
          <p:cNvPr id="2" name="Groupe 1"/>
          <p:cNvGrpSpPr/>
          <p:nvPr/>
        </p:nvGrpSpPr>
        <p:grpSpPr>
          <a:xfrm>
            <a:off x="878243" y="1935575"/>
            <a:ext cx="4583028" cy="3639993"/>
            <a:chOff x="878243" y="1935575"/>
            <a:chExt cx="4583028" cy="3639993"/>
          </a:xfrm>
        </p:grpSpPr>
        <p:sp>
          <p:nvSpPr>
            <p:cNvPr id="8" name="ZoneTexte 7"/>
            <p:cNvSpPr txBox="1"/>
            <p:nvPr/>
          </p:nvSpPr>
          <p:spPr>
            <a:xfrm>
              <a:off x="1778104" y="5205454"/>
              <a:ext cx="2935705" cy="370114"/>
            </a:xfrm>
            <a:prstGeom prst="rect">
              <a:avLst/>
            </a:prstGeom>
            <a:noFill/>
          </p:spPr>
          <p:txBody>
            <a:bodyPr wrap="square" rtlCol="0">
              <a:spAutoFit/>
            </a:bodyPr>
            <a:lstStyle/>
            <a:p>
              <a:pPr algn="ctr"/>
              <a:r>
                <a:rPr lang="fr-BE" dirty="0" smtClean="0"/>
                <a:t>ARTILLERIE A CHEVAL</a:t>
              </a:r>
              <a:endParaRPr lang="fr-BE" dirty="0"/>
            </a:p>
          </p:txBody>
        </p:sp>
        <p:pic>
          <p:nvPicPr>
            <p:cNvPr id="5" name="Imag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8243" y="1935575"/>
              <a:ext cx="4583028" cy="2897043"/>
            </a:xfrm>
            <a:prstGeom prst="rect">
              <a:avLst/>
            </a:prstGeom>
          </p:spPr>
        </p:pic>
      </p:grpSp>
      <p:grpSp>
        <p:nvGrpSpPr>
          <p:cNvPr id="3" name="Groupe 2"/>
          <p:cNvGrpSpPr/>
          <p:nvPr/>
        </p:nvGrpSpPr>
        <p:grpSpPr>
          <a:xfrm>
            <a:off x="6196208" y="1935575"/>
            <a:ext cx="4072521" cy="3639993"/>
            <a:chOff x="6196208" y="1935575"/>
            <a:chExt cx="4072521" cy="3639993"/>
          </a:xfrm>
        </p:grpSpPr>
        <p:sp>
          <p:nvSpPr>
            <p:cNvPr id="9" name="ZoneTexte 8"/>
            <p:cNvSpPr txBox="1"/>
            <p:nvPr/>
          </p:nvSpPr>
          <p:spPr>
            <a:xfrm>
              <a:off x="6810945" y="5205454"/>
              <a:ext cx="2843045" cy="370114"/>
            </a:xfrm>
            <a:prstGeom prst="rect">
              <a:avLst/>
            </a:prstGeom>
            <a:noFill/>
          </p:spPr>
          <p:txBody>
            <a:bodyPr wrap="square" rtlCol="0">
              <a:spAutoFit/>
            </a:bodyPr>
            <a:lstStyle/>
            <a:p>
              <a:pPr algn="ctr"/>
              <a:r>
                <a:rPr lang="fr-BE" dirty="0" smtClean="0"/>
                <a:t>GENDARMERIE</a:t>
              </a:r>
              <a:endParaRPr lang="fr-BE" dirty="0"/>
            </a:p>
          </p:txBody>
        </p:sp>
        <p:pic>
          <p:nvPicPr>
            <p:cNvPr id="6" name="Imag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6208" y="1935575"/>
              <a:ext cx="4072521" cy="2897043"/>
            </a:xfrm>
            <a:prstGeom prst="rect">
              <a:avLst/>
            </a:prstGeom>
          </p:spPr>
        </p:pic>
      </p:grpSp>
      <p:sp>
        <p:nvSpPr>
          <p:cNvPr id="10" name="ZoneTexte 9"/>
          <p:cNvSpPr txBox="1"/>
          <p:nvPr/>
        </p:nvSpPr>
        <p:spPr>
          <a:xfrm>
            <a:off x="525377" y="571734"/>
            <a:ext cx="10129678" cy="461665"/>
          </a:xfrm>
          <a:prstGeom prst="rect">
            <a:avLst/>
          </a:prstGeom>
          <a:noFill/>
        </p:spPr>
        <p:txBody>
          <a:bodyPr wrap="square" rtlCol="0">
            <a:spAutoFit/>
          </a:bodyPr>
          <a:lstStyle/>
          <a:p>
            <a:pPr algn="ctr"/>
            <a:r>
              <a:rPr lang="fr-BE" sz="2400" dirty="0" smtClean="0"/>
              <a:t>Tenues des cavaliers belges en 1914</a:t>
            </a:r>
            <a:endParaRPr lang="fr-BE" sz="2400" dirty="0"/>
          </a:p>
        </p:txBody>
      </p:sp>
    </p:spTree>
    <p:extLst>
      <p:ext uri="{BB962C8B-B14F-4D97-AF65-F5344CB8AC3E}">
        <p14:creationId xmlns:p14="http://schemas.microsoft.com/office/powerpoint/2010/main" val="26656250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3000"/>
                                        <p:tgtEl>
                                          <p:spTgt spid="10">
                                            <p:txEl>
                                              <p:pRg st="0" end="0"/>
                                            </p:txEl>
                                          </p:spTgt>
                                        </p:tgtEl>
                                      </p:cBhvr>
                                    </p:animEffect>
                                  </p:childTnLst>
                                </p:cTn>
                              </p:par>
                            </p:childTnLst>
                          </p:cTn>
                        </p:par>
                        <p:par>
                          <p:cTn id="8" fill="hold">
                            <p:stCondLst>
                              <p:cond delay="3000"/>
                            </p:stCondLst>
                            <p:childTnLst>
                              <p:par>
                                <p:cTn id="9" presetID="10" presetClass="entr" presetSubtype="0" fill="hold" nodeType="afterEffect">
                                  <p:stCondLst>
                                    <p:cond delay="50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2000"/>
                                        <p:tgtEl>
                                          <p:spTgt spid="2"/>
                                        </p:tgtEl>
                                      </p:cBhvr>
                                    </p:animEffect>
                                  </p:childTnLst>
                                </p:cTn>
                              </p:par>
                            </p:childTnLst>
                          </p:cTn>
                        </p:par>
                        <p:par>
                          <p:cTn id="12" fill="hold">
                            <p:stCondLst>
                              <p:cond delay="5500"/>
                            </p:stCondLst>
                            <p:childTnLst>
                              <p:par>
                                <p:cTn id="13" presetID="10" presetClass="entr" presetSubtype="0" fill="hold" nodeType="afterEffect">
                                  <p:stCondLst>
                                    <p:cond delay="5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70</a:t>
            </a:fld>
            <a:endParaRPr lang="fr-BE" dirty="0"/>
          </a:p>
        </p:txBody>
      </p:sp>
      <p:sp>
        <p:nvSpPr>
          <p:cNvPr id="5" name="ZoneTexte 4"/>
          <p:cNvSpPr txBox="1"/>
          <p:nvPr/>
        </p:nvSpPr>
        <p:spPr>
          <a:xfrm>
            <a:off x="1699656" y="779526"/>
            <a:ext cx="3376009" cy="1200329"/>
          </a:xfrm>
          <a:prstGeom prst="rect">
            <a:avLst/>
          </a:prstGeom>
          <a:noFill/>
        </p:spPr>
        <p:txBody>
          <a:bodyPr wrap="square" rtlCol="0">
            <a:spAutoFit/>
          </a:bodyPr>
          <a:lstStyle/>
          <a:p>
            <a:r>
              <a:rPr lang="fr-BE" sz="7200" dirty="0" smtClean="0">
                <a:latin typeface="French Script MT" panose="03020402040607040605" pitchFamily="66" charset="0"/>
              </a:rPr>
              <a:t>Arthur Bar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70 ans</a:t>
            </a:r>
          </a:p>
          <a:p>
            <a:pPr algn="ctr"/>
            <a:r>
              <a:rPr lang="fr-BE" dirty="0" smtClean="0"/>
              <a:t>Décédé le ?</a:t>
            </a:r>
          </a:p>
          <a:p>
            <a:pPr algn="ctr"/>
            <a:r>
              <a:rPr lang="fr-BE" dirty="0" smtClean="0"/>
              <a:t>Inhumé le 22 octobre 1951</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38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666189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700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8 juin 1886 – 28 ans</a:t>
            </a:r>
          </a:p>
          <a:p>
            <a:pPr algn="ctr"/>
            <a:r>
              <a:rPr lang="fr-BE" dirty="0" smtClean="0"/>
              <a:t>Décédé le</a:t>
            </a:r>
            <a:r>
              <a:rPr lang="fr-BE" dirty="0"/>
              <a:t> </a:t>
            </a:r>
            <a:r>
              <a:rPr lang="fr-BE" dirty="0" smtClean="0"/>
              <a:t>19 septembre 1914</a:t>
            </a:r>
          </a:p>
          <a:p>
            <a:pPr algn="ctr"/>
            <a:r>
              <a:rPr lang="fr-BE" dirty="0" smtClean="0"/>
              <a:t>Inhumé à </a:t>
            </a:r>
            <a:r>
              <a:rPr lang="fr-BE" dirty="0" err="1" smtClean="0"/>
              <a:t>Robermont</a:t>
            </a:r>
            <a:r>
              <a:rPr lang="fr-BE" dirty="0" smtClean="0"/>
              <a:t> en 1921</a:t>
            </a:r>
          </a:p>
          <a:p>
            <a:pPr algn="ctr"/>
            <a:r>
              <a:rPr lang="fr-BE" dirty="0" smtClean="0"/>
              <a:t>Epoux de ?</a:t>
            </a:r>
          </a:p>
          <a:p>
            <a:pPr algn="ctr"/>
            <a:endParaRPr lang="fr-BE" dirty="0"/>
          </a:p>
          <a:p>
            <a:pPr algn="ctr"/>
            <a:r>
              <a:rPr lang="fr-BE" dirty="0" smtClean="0"/>
              <a:t>Régiment: 11</a:t>
            </a:r>
            <a:r>
              <a:rPr lang="fr-BE" baseline="30000" dirty="0" smtClean="0"/>
              <a:t>e</a:t>
            </a:r>
            <a:r>
              <a:rPr lang="fr-BE" dirty="0" smtClean="0"/>
              <a:t> de Ligne</a:t>
            </a:r>
          </a:p>
          <a:p>
            <a:pPr algn="ctr"/>
            <a:r>
              <a:rPr lang="fr-BE" dirty="0" smtClean="0"/>
              <a:t>Statut: Soldat 1Cl 3Bn 11Cie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96622" y="779526"/>
            <a:ext cx="3444304" cy="1200329"/>
          </a:xfrm>
          <a:prstGeom prst="rect">
            <a:avLst/>
          </a:prstGeom>
          <a:noFill/>
        </p:spPr>
        <p:txBody>
          <a:bodyPr wrap="square" rtlCol="0">
            <a:spAutoFit/>
          </a:bodyPr>
          <a:lstStyle/>
          <a:p>
            <a:r>
              <a:rPr lang="fr-BE" sz="7200" dirty="0" smtClean="0">
                <a:latin typeface="French Script MT" panose="03020402040607040605" pitchFamily="66" charset="0"/>
              </a:rPr>
              <a:t>Henri </a:t>
            </a:r>
            <a:r>
              <a:rPr lang="fr-BE" sz="7200" dirty="0" err="1" smtClean="0">
                <a:latin typeface="French Script MT" panose="03020402040607040605" pitchFamily="66" charset="0"/>
              </a:rPr>
              <a:t>Aerts</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5631604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701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6 août 1891 – 25 ans</a:t>
            </a:r>
          </a:p>
          <a:p>
            <a:pPr algn="ctr"/>
            <a:r>
              <a:rPr lang="fr-BE" dirty="0" smtClean="0"/>
              <a:t>Décédé le</a:t>
            </a:r>
            <a:r>
              <a:rPr lang="fr-BE" dirty="0"/>
              <a:t> </a:t>
            </a:r>
            <a:r>
              <a:rPr lang="fr-BE" dirty="0" smtClean="0"/>
              <a:t>7 juillet 1917</a:t>
            </a:r>
          </a:p>
          <a:p>
            <a:pPr algn="ctr"/>
            <a:r>
              <a:rPr lang="fr-BE" dirty="0" smtClean="0"/>
              <a:t>Inhumé à </a:t>
            </a:r>
            <a:r>
              <a:rPr lang="fr-BE" dirty="0" err="1" smtClean="0"/>
              <a:t>Robermont</a:t>
            </a:r>
            <a:r>
              <a:rPr lang="fr-BE" dirty="0" smtClean="0"/>
              <a:t> en 1921</a:t>
            </a:r>
          </a:p>
          <a:p>
            <a:pPr algn="ctr"/>
            <a:r>
              <a:rPr lang="fr-BE" dirty="0" smtClean="0"/>
              <a:t>Epoux de ?</a:t>
            </a:r>
          </a:p>
          <a:p>
            <a:pPr algn="ctr"/>
            <a:endParaRPr lang="fr-BE" dirty="0"/>
          </a:p>
          <a:p>
            <a:pPr algn="ctr"/>
            <a:r>
              <a:rPr lang="fr-BE" dirty="0" smtClean="0"/>
              <a:t>Régiment: 4</a:t>
            </a:r>
            <a:r>
              <a:rPr lang="fr-BE" baseline="30000" dirty="0" smtClean="0"/>
              <a:t>e</a:t>
            </a:r>
            <a:r>
              <a:rPr lang="fr-BE" dirty="0" smtClean="0"/>
              <a:t> Génie, </a:t>
            </a:r>
            <a:r>
              <a:rPr lang="fr-BE" dirty="0" err="1" smtClean="0"/>
              <a:t>Bn</a:t>
            </a:r>
            <a:r>
              <a:rPr lang="fr-BE" dirty="0" smtClean="0"/>
              <a:t> Projecteurs</a:t>
            </a:r>
          </a:p>
          <a:p>
            <a:pPr algn="ctr"/>
            <a:r>
              <a:rPr lang="fr-BE" dirty="0" smtClean="0"/>
              <a:t>Statut: Soldat – Mat 54759</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05522" y="779526"/>
            <a:ext cx="4026503" cy="1200329"/>
          </a:xfrm>
          <a:prstGeom prst="rect">
            <a:avLst/>
          </a:prstGeom>
          <a:noFill/>
        </p:spPr>
        <p:txBody>
          <a:bodyPr wrap="square" rtlCol="0">
            <a:spAutoFit/>
          </a:bodyPr>
          <a:lstStyle/>
          <a:p>
            <a:r>
              <a:rPr lang="fr-BE" sz="7200" dirty="0" smtClean="0">
                <a:latin typeface="French Script MT" panose="03020402040607040605" pitchFamily="66" charset="0"/>
              </a:rPr>
              <a:t>Armand Alexis</a:t>
            </a:r>
          </a:p>
        </p:txBody>
      </p:sp>
    </p:spTree>
    <p:extLst>
      <p:ext uri="{BB962C8B-B14F-4D97-AF65-F5344CB8AC3E}">
        <p14:creationId xmlns:p14="http://schemas.microsoft.com/office/powerpoint/2010/main" val="2110828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702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1866 – 70 ans</a:t>
            </a:r>
          </a:p>
          <a:p>
            <a:pPr algn="ctr"/>
            <a:r>
              <a:rPr lang="fr-BE" dirty="0" smtClean="0"/>
              <a:t>Décédé le</a:t>
            </a:r>
            <a:r>
              <a:rPr lang="fr-BE" dirty="0"/>
              <a:t> </a:t>
            </a:r>
            <a:r>
              <a:rPr lang="fr-BE" dirty="0" smtClean="0"/>
              <a:t>21 avril 1936</a:t>
            </a:r>
          </a:p>
          <a:p>
            <a:pPr algn="ctr"/>
            <a:r>
              <a:rPr lang="fr-BE" dirty="0" smtClean="0"/>
              <a:t>Inhumé le ?</a:t>
            </a:r>
          </a:p>
          <a:p>
            <a:pPr algn="ctr"/>
            <a:r>
              <a:rPr lang="fr-BE" dirty="0" smtClean="0"/>
              <a:t>Epoux de Madame </a:t>
            </a:r>
            <a:r>
              <a:rPr lang="fr-BE" dirty="0" err="1" smtClean="0"/>
              <a:t>Vandenheuvel</a:t>
            </a:r>
            <a:endParaRPr lang="fr-BE" dirty="0" smtClean="0"/>
          </a:p>
          <a:p>
            <a:pPr algn="ctr"/>
            <a:endParaRPr lang="fr-BE" dirty="0"/>
          </a:p>
          <a:p>
            <a:pPr algn="ctr"/>
            <a:r>
              <a:rPr lang="fr-BE" dirty="0" smtClean="0"/>
              <a:t>Régiment: 1</a:t>
            </a:r>
            <a:r>
              <a:rPr lang="fr-BE" baseline="30000" dirty="0" smtClean="0"/>
              <a:t>er</a:t>
            </a:r>
            <a:r>
              <a:rPr lang="fr-BE" dirty="0" smtClean="0"/>
              <a:t> Guides</a:t>
            </a:r>
          </a:p>
          <a:p>
            <a:pPr algn="ctr"/>
            <a:r>
              <a:rPr lang="fr-BE" dirty="0" smtClean="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80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56321" y="779526"/>
            <a:ext cx="3724905" cy="1200329"/>
          </a:xfrm>
          <a:prstGeom prst="rect">
            <a:avLst/>
          </a:prstGeom>
          <a:noFill/>
        </p:spPr>
        <p:txBody>
          <a:bodyPr wrap="square" rtlCol="0">
            <a:spAutoFit/>
          </a:bodyPr>
          <a:lstStyle/>
          <a:p>
            <a:r>
              <a:rPr lang="fr-BE" sz="7200" dirty="0" smtClean="0">
                <a:latin typeface="French Script MT" panose="03020402040607040605" pitchFamily="66" charset="0"/>
              </a:rPr>
              <a:t>Léon Baillot</a:t>
            </a:r>
          </a:p>
        </p:txBody>
      </p:sp>
    </p:spTree>
    <p:extLst>
      <p:ext uri="{BB962C8B-B14F-4D97-AF65-F5344CB8AC3E}">
        <p14:creationId xmlns:p14="http://schemas.microsoft.com/office/powerpoint/2010/main" val="19448325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703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1897 – 40 ans</a:t>
            </a:r>
          </a:p>
          <a:p>
            <a:pPr algn="ctr"/>
            <a:r>
              <a:rPr lang="fr-BE" dirty="0" smtClean="0"/>
              <a:t>Décédé le</a:t>
            </a:r>
            <a:r>
              <a:rPr lang="fr-BE" dirty="0"/>
              <a:t> </a:t>
            </a:r>
            <a:r>
              <a:rPr lang="fr-BE" dirty="0" smtClean="0"/>
              <a:t>14 mars 1937</a:t>
            </a:r>
          </a:p>
          <a:p>
            <a:pPr algn="ctr"/>
            <a:r>
              <a:rPr lang="fr-BE" dirty="0" smtClean="0"/>
              <a:t>Inhumé le ?</a:t>
            </a:r>
          </a:p>
          <a:p>
            <a:pPr algn="ctr"/>
            <a:r>
              <a:rPr lang="fr-BE" dirty="0" smtClean="0"/>
              <a:t>Epoux de Madame </a:t>
            </a:r>
            <a:r>
              <a:rPr lang="fr-BE" dirty="0" err="1" smtClean="0"/>
              <a:t>Brisbois</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99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20012" y="779526"/>
            <a:ext cx="4997523" cy="1200329"/>
          </a:xfrm>
          <a:prstGeom prst="rect">
            <a:avLst/>
          </a:prstGeom>
          <a:noFill/>
        </p:spPr>
        <p:txBody>
          <a:bodyPr wrap="square" rtlCol="0">
            <a:spAutoFit/>
          </a:bodyPr>
          <a:lstStyle/>
          <a:p>
            <a:r>
              <a:rPr lang="fr-BE" sz="7200" dirty="0" smtClean="0">
                <a:latin typeface="French Script MT" panose="03020402040607040605" pitchFamily="66" charset="0"/>
              </a:rPr>
              <a:t>Etienne </a:t>
            </a:r>
            <a:r>
              <a:rPr lang="fr-BE" sz="7200" dirty="0" err="1" smtClean="0">
                <a:latin typeface="French Script MT" panose="03020402040607040605" pitchFamily="66" charset="0"/>
              </a:rPr>
              <a:t>Baudhuin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2205929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704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1 janvier 1892 – 26 ans</a:t>
            </a:r>
          </a:p>
          <a:p>
            <a:pPr algn="ctr"/>
            <a:r>
              <a:rPr lang="fr-BE" dirty="0" smtClean="0"/>
              <a:t>Décédé le</a:t>
            </a:r>
            <a:r>
              <a:rPr lang="fr-BE" dirty="0"/>
              <a:t> </a:t>
            </a:r>
            <a:r>
              <a:rPr lang="fr-BE" dirty="0" smtClean="0"/>
              <a:t>7 mars 1918</a:t>
            </a:r>
          </a:p>
          <a:p>
            <a:pPr algn="ctr"/>
            <a:r>
              <a:rPr lang="fr-BE" dirty="0" smtClean="0"/>
              <a:t>Inhumé à </a:t>
            </a:r>
            <a:r>
              <a:rPr lang="fr-BE" dirty="0" err="1" smtClean="0"/>
              <a:t>Robermont</a:t>
            </a:r>
            <a:r>
              <a:rPr lang="fr-BE" dirty="0" smtClean="0"/>
              <a:t> en 1921</a:t>
            </a:r>
          </a:p>
          <a:p>
            <a:pPr algn="ctr"/>
            <a:r>
              <a:rPr lang="fr-BE" dirty="0" smtClean="0"/>
              <a:t>Epoux de Madame </a:t>
            </a:r>
            <a:r>
              <a:rPr lang="fr-BE" dirty="0" err="1" smtClean="0"/>
              <a:t>Delfosse</a:t>
            </a:r>
            <a:endParaRPr lang="fr-BE" dirty="0" smtClean="0"/>
          </a:p>
          <a:p>
            <a:pPr algn="ctr"/>
            <a:endParaRPr lang="fr-BE" dirty="0"/>
          </a:p>
          <a:p>
            <a:pPr algn="ctr"/>
            <a:r>
              <a:rPr lang="fr-BE" dirty="0" smtClean="0"/>
              <a:t>Régiment: 14</a:t>
            </a:r>
            <a:r>
              <a:rPr lang="fr-BE" baseline="30000" dirty="0" smtClean="0"/>
              <a:t>e</a:t>
            </a:r>
            <a:r>
              <a:rPr lang="fr-BE" dirty="0" smtClean="0"/>
              <a:t> de Ligne, 2Cie</a:t>
            </a:r>
          </a:p>
          <a:p>
            <a:pPr algn="ctr"/>
            <a:r>
              <a:rPr lang="fr-BE" dirty="0" smtClean="0"/>
              <a:t>Statut: Sergent – Mat 23246</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28537" y="779526"/>
            <a:ext cx="3980474" cy="1200329"/>
          </a:xfrm>
          <a:prstGeom prst="rect">
            <a:avLst/>
          </a:prstGeom>
          <a:noFill/>
        </p:spPr>
        <p:txBody>
          <a:bodyPr wrap="square" rtlCol="0">
            <a:spAutoFit/>
          </a:bodyPr>
          <a:lstStyle/>
          <a:p>
            <a:r>
              <a:rPr lang="fr-BE" sz="7200" dirty="0" smtClean="0">
                <a:latin typeface="French Script MT" panose="03020402040607040605" pitchFamily="66" charset="0"/>
              </a:rPr>
              <a:t>Louis </a:t>
            </a:r>
            <a:r>
              <a:rPr lang="fr-BE" sz="7200" dirty="0" err="1" smtClean="0">
                <a:latin typeface="French Script MT" panose="03020402040607040605" pitchFamily="66" charset="0"/>
              </a:rPr>
              <a:t>Beneux</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6652497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705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1894 – 24 ans</a:t>
            </a:r>
          </a:p>
          <a:p>
            <a:pPr algn="ctr"/>
            <a:r>
              <a:rPr lang="fr-BE" dirty="0" smtClean="0"/>
              <a:t>Décédé le</a:t>
            </a:r>
            <a:r>
              <a:rPr lang="fr-BE" dirty="0"/>
              <a:t> </a:t>
            </a:r>
            <a:r>
              <a:rPr lang="fr-BE" dirty="0" smtClean="0"/>
              <a:t>25 avril 1918</a:t>
            </a:r>
          </a:p>
          <a:p>
            <a:pPr algn="ctr"/>
            <a:r>
              <a:rPr lang="fr-BE" dirty="0" smtClean="0"/>
              <a:t>Inhumé à </a:t>
            </a:r>
            <a:r>
              <a:rPr lang="fr-BE" dirty="0" err="1" smtClean="0"/>
              <a:t>Robermont</a:t>
            </a:r>
            <a:r>
              <a:rPr lang="fr-BE" dirty="0" smtClean="0"/>
              <a:t> en 1921</a:t>
            </a:r>
          </a:p>
          <a:p>
            <a:pPr algn="ctr"/>
            <a:r>
              <a:rPr lang="fr-BE" dirty="0" smtClean="0"/>
              <a:t>Epoux de ?</a:t>
            </a:r>
          </a:p>
          <a:p>
            <a:pPr algn="ctr"/>
            <a:endParaRPr lang="fr-BE" dirty="0"/>
          </a:p>
          <a:p>
            <a:pPr algn="ctr"/>
            <a:r>
              <a:rPr lang="fr-BE" dirty="0" smtClean="0"/>
              <a:t>Régiment: 6</a:t>
            </a:r>
            <a:r>
              <a:rPr lang="fr-BE" baseline="30000" dirty="0" smtClean="0"/>
              <a:t>e</a:t>
            </a:r>
            <a:r>
              <a:rPr lang="fr-BE" dirty="0" smtClean="0"/>
              <a:t> de Ligne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53521" y="793508"/>
            <a:ext cx="4530506" cy="1200329"/>
          </a:xfrm>
          <a:prstGeom prst="rect">
            <a:avLst/>
          </a:prstGeom>
          <a:noFill/>
        </p:spPr>
        <p:txBody>
          <a:bodyPr wrap="square" rtlCol="0">
            <a:spAutoFit/>
          </a:bodyPr>
          <a:lstStyle/>
          <a:p>
            <a:r>
              <a:rPr lang="fr-BE" sz="7200" dirty="0" smtClean="0">
                <a:latin typeface="French Script MT" panose="03020402040607040605" pitchFamily="66" charset="0"/>
              </a:rPr>
              <a:t>Marcel </a:t>
            </a:r>
            <a:r>
              <a:rPr lang="fr-BE" sz="7200" dirty="0" err="1" smtClean="0">
                <a:latin typeface="French Script MT" panose="03020402040607040605" pitchFamily="66" charset="0"/>
              </a:rPr>
              <a:t>Blavier</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022313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706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1891 – 27 ans</a:t>
            </a:r>
          </a:p>
          <a:p>
            <a:pPr algn="ctr"/>
            <a:r>
              <a:rPr lang="fr-BE" dirty="0" smtClean="0"/>
              <a:t>Décédé le</a:t>
            </a:r>
            <a:r>
              <a:rPr lang="fr-BE" dirty="0"/>
              <a:t> </a:t>
            </a:r>
            <a:r>
              <a:rPr lang="fr-BE" dirty="0" smtClean="0"/>
              <a:t>28 septembre 1918</a:t>
            </a:r>
          </a:p>
          <a:p>
            <a:pPr algn="ctr"/>
            <a:r>
              <a:rPr lang="fr-BE" dirty="0" smtClean="0"/>
              <a:t>Inhumé à </a:t>
            </a:r>
            <a:r>
              <a:rPr lang="fr-BE" dirty="0" err="1" smtClean="0"/>
              <a:t>Robermont</a:t>
            </a:r>
            <a:r>
              <a:rPr lang="fr-BE" dirty="0"/>
              <a:t> </a:t>
            </a:r>
            <a:r>
              <a:rPr lang="fr-BE" dirty="0" smtClean="0"/>
              <a:t>en 1921</a:t>
            </a:r>
          </a:p>
          <a:p>
            <a:pPr algn="ctr"/>
            <a:r>
              <a:rPr lang="fr-BE" dirty="0" smtClean="0"/>
              <a:t>Epoux de ?</a:t>
            </a:r>
          </a:p>
          <a:p>
            <a:pPr algn="ctr"/>
            <a:endParaRPr lang="fr-BE" dirty="0"/>
          </a:p>
          <a:p>
            <a:pPr algn="ctr"/>
            <a:r>
              <a:rPr lang="fr-BE" dirty="0" smtClean="0"/>
              <a:t>Régiment: 12</a:t>
            </a:r>
            <a:r>
              <a:rPr lang="fr-BE" baseline="30000" dirty="0" smtClean="0"/>
              <a:t>e</a:t>
            </a:r>
            <a:r>
              <a:rPr lang="fr-BE" dirty="0" smtClean="0"/>
              <a:t> de Ligne</a:t>
            </a:r>
          </a:p>
          <a:p>
            <a:pPr algn="ctr"/>
            <a:r>
              <a:rPr lang="fr-BE" dirty="0" smtClean="0"/>
              <a:t>Statut: Caporal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a:t>
            </a:r>
            <a:r>
              <a:rPr lang="fr-BE" dirty="0"/>
              <a:t>9</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479109" y="782875"/>
            <a:ext cx="5879329" cy="1200329"/>
          </a:xfrm>
          <a:prstGeom prst="rect">
            <a:avLst/>
          </a:prstGeom>
          <a:noFill/>
        </p:spPr>
        <p:txBody>
          <a:bodyPr wrap="square" rtlCol="0">
            <a:spAutoFit/>
          </a:bodyPr>
          <a:lstStyle/>
          <a:p>
            <a:r>
              <a:rPr lang="fr-BE" sz="7200" dirty="0" smtClean="0">
                <a:latin typeface="French Script MT" panose="03020402040607040605" pitchFamily="66" charset="0"/>
              </a:rPr>
              <a:t>Gaspard </a:t>
            </a:r>
            <a:r>
              <a:rPr lang="fr-BE" sz="7200" dirty="0" err="1" smtClean="0">
                <a:latin typeface="French Script MT" panose="03020402040607040605" pitchFamily="66" charset="0"/>
              </a:rPr>
              <a:t>Bonmariage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19930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707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1894 – 29 ans</a:t>
            </a:r>
          </a:p>
          <a:p>
            <a:pPr algn="ctr"/>
            <a:r>
              <a:rPr lang="fr-BE" dirty="0" smtClean="0"/>
              <a:t>Décédé le</a:t>
            </a:r>
            <a:r>
              <a:rPr lang="fr-BE" dirty="0"/>
              <a:t> </a:t>
            </a:r>
            <a:r>
              <a:rPr lang="fr-BE" dirty="0" smtClean="0"/>
              <a:t>9 septembre 1923</a:t>
            </a:r>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61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7476" y="779526"/>
            <a:ext cx="6602596" cy="1200329"/>
          </a:xfrm>
          <a:prstGeom prst="rect">
            <a:avLst/>
          </a:prstGeom>
          <a:noFill/>
        </p:spPr>
        <p:txBody>
          <a:bodyPr wrap="square" rtlCol="0">
            <a:spAutoFit/>
          </a:bodyPr>
          <a:lstStyle/>
          <a:p>
            <a:r>
              <a:rPr lang="fr-BE" sz="7200" dirty="0" smtClean="0">
                <a:latin typeface="French Script MT" panose="03020402040607040605" pitchFamily="66" charset="0"/>
              </a:rPr>
              <a:t>Joseph </a:t>
            </a:r>
            <a:r>
              <a:rPr lang="fr-BE" sz="7200" dirty="0" err="1" smtClean="0">
                <a:latin typeface="French Script MT" panose="03020402040607040605" pitchFamily="66" charset="0"/>
              </a:rPr>
              <a:t>Bonnecompagnie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0159634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708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15 février 1883 – 35 ans</a:t>
            </a:r>
          </a:p>
          <a:p>
            <a:pPr algn="ctr"/>
            <a:r>
              <a:rPr lang="fr-BE" dirty="0" smtClean="0"/>
              <a:t>Décédé le</a:t>
            </a:r>
            <a:r>
              <a:rPr lang="fr-BE" dirty="0"/>
              <a:t> </a:t>
            </a:r>
            <a:r>
              <a:rPr lang="fr-BE" dirty="0" smtClean="0"/>
              <a:t>5 mai 1918</a:t>
            </a:r>
          </a:p>
          <a:p>
            <a:pPr algn="ctr"/>
            <a:r>
              <a:rPr lang="fr-BE" dirty="0" smtClean="0"/>
              <a:t>Inhumé </a:t>
            </a:r>
            <a:r>
              <a:rPr lang="fr-BE" dirty="0"/>
              <a:t>à </a:t>
            </a:r>
            <a:r>
              <a:rPr lang="fr-BE" dirty="0" err="1"/>
              <a:t>Robermont</a:t>
            </a:r>
            <a:r>
              <a:rPr lang="fr-BE" dirty="0"/>
              <a:t> en </a:t>
            </a:r>
            <a:r>
              <a:rPr lang="fr-BE" dirty="0" smtClean="0"/>
              <a:t>1921</a:t>
            </a:r>
          </a:p>
          <a:p>
            <a:pPr algn="ctr"/>
            <a:r>
              <a:rPr lang="fr-BE" dirty="0" smtClean="0"/>
              <a:t>Epoux de Madame </a:t>
            </a:r>
            <a:r>
              <a:rPr lang="fr-BE" dirty="0" err="1" smtClean="0"/>
              <a:t>Duldes</a:t>
            </a:r>
            <a:endParaRPr lang="fr-BE" dirty="0" smtClean="0"/>
          </a:p>
          <a:p>
            <a:pPr algn="ctr"/>
            <a:endParaRPr lang="fr-BE" dirty="0"/>
          </a:p>
          <a:p>
            <a:pPr algn="ctr"/>
            <a:r>
              <a:rPr lang="fr-BE" dirty="0" smtClean="0"/>
              <a:t>Régiment: Corps de Transport 1DA</a:t>
            </a:r>
          </a:p>
          <a:p>
            <a:pPr algn="ctr"/>
            <a:r>
              <a:rPr lang="fr-BE" dirty="0" smtClean="0"/>
              <a:t>Statut: Maréchal des Logis</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44507" y="793185"/>
            <a:ext cx="3548533" cy="1200329"/>
          </a:xfrm>
          <a:prstGeom prst="rect">
            <a:avLst/>
          </a:prstGeom>
          <a:noFill/>
        </p:spPr>
        <p:txBody>
          <a:bodyPr wrap="square" rtlCol="0">
            <a:spAutoFit/>
          </a:bodyPr>
          <a:lstStyle/>
          <a:p>
            <a:r>
              <a:rPr lang="fr-BE" sz="7200" dirty="0" smtClean="0">
                <a:latin typeface="French Script MT" panose="03020402040607040605" pitchFamily="66" charset="0"/>
              </a:rPr>
              <a:t>Pierre </a:t>
            </a:r>
            <a:r>
              <a:rPr lang="fr-BE" sz="7200" dirty="0" err="1" smtClean="0">
                <a:latin typeface="French Script MT" panose="03020402040607040605" pitchFamily="66" charset="0"/>
              </a:rPr>
              <a:t>Bovy</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525048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709</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smtClean="0"/>
              <a:t>Né en 1888 – 48 ans</a:t>
            </a:r>
          </a:p>
          <a:p>
            <a:pPr algn="ctr"/>
            <a:r>
              <a:rPr lang="fr-BE" dirty="0" smtClean="0"/>
              <a:t>Décédé le</a:t>
            </a:r>
            <a:r>
              <a:rPr lang="fr-BE" dirty="0"/>
              <a:t> </a:t>
            </a:r>
            <a:r>
              <a:rPr lang="fr-BE" dirty="0" smtClean="0"/>
              <a:t>28 juillet 1936</a:t>
            </a:r>
          </a:p>
          <a:p>
            <a:pPr algn="ctr"/>
            <a:r>
              <a:rPr lang="fr-BE" dirty="0" smtClean="0"/>
              <a:t>Inhumé le ?</a:t>
            </a:r>
          </a:p>
          <a:p>
            <a:pPr algn="ctr"/>
            <a:r>
              <a:rPr lang="fr-BE" dirty="0" smtClean="0"/>
              <a:t>Epoux de Madame </a:t>
            </a:r>
            <a:r>
              <a:rPr lang="fr-BE" dirty="0" err="1" smtClean="0"/>
              <a:t>Bourleton</a:t>
            </a:r>
            <a:endParaRPr lang="fr-BE" dirty="0" smtClean="0"/>
          </a:p>
          <a:p>
            <a:pPr algn="ctr"/>
            <a:endParaRPr lang="fr-BE" dirty="0"/>
          </a:p>
          <a:p>
            <a:pPr algn="ctr"/>
            <a:r>
              <a:rPr lang="fr-BE" dirty="0" smtClean="0"/>
              <a:t>Régiment: 8</a:t>
            </a:r>
            <a:r>
              <a:rPr lang="fr-BE" baseline="30000" dirty="0" smtClean="0"/>
              <a:t>e</a:t>
            </a:r>
            <a:r>
              <a:rPr lang="fr-BE" dirty="0" smtClean="0"/>
              <a:t> d’Artillerie</a:t>
            </a:r>
          </a:p>
          <a:p>
            <a:pPr algn="ctr"/>
            <a:r>
              <a:rPr lang="fr-BE" dirty="0" smtClean="0"/>
              <a:t>Statut: Commandant, </a:t>
            </a:r>
          </a:p>
          <a:p>
            <a:pPr algn="ctr"/>
            <a:r>
              <a:rPr lang="fr-BE" dirty="0" smtClean="0"/>
              <a:t>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81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56321" y="779526"/>
            <a:ext cx="3724905" cy="1200329"/>
          </a:xfrm>
          <a:prstGeom prst="rect">
            <a:avLst/>
          </a:prstGeom>
          <a:noFill/>
        </p:spPr>
        <p:txBody>
          <a:bodyPr wrap="square" rtlCol="0">
            <a:spAutoFit/>
          </a:bodyPr>
          <a:lstStyle/>
          <a:p>
            <a:r>
              <a:rPr lang="fr-BE" sz="7200" dirty="0" smtClean="0">
                <a:latin typeface="French Script MT" panose="03020402040607040605" pitchFamily="66" charset="0"/>
              </a:rPr>
              <a:t>Léon </a:t>
            </a:r>
            <a:r>
              <a:rPr lang="fr-BE" sz="7200" dirty="0" err="1" smtClean="0">
                <a:latin typeface="French Script MT" panose="03020402040607040605" pitchFamily="66" charset="0"/>
              </a:rPr>
              <a:t>Buchet</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5601872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71</a:t>
            </a:fld>
            <a:endParaRPr lang="fr-BE" dirty="0"/>
          </a:p>
        </p:txBody>
      </p:sp>
      <p:sp>
        <p:nvSpPr>
          <p:cNvPr id="5" name="ZoneTexte 4"/>
          <p:cNvSpPr txBox="1"/>
          <p:nvPr/>
        </p:nvSpPr>
        <p:spPr>
          <a:xfrm>
            <a:off x="822441" y="779526"/>
            <a:ext cx="5130440" cy="1200329"/>
          </a:xfrm>
          <a:prstGeom prst="rect">
            <a:avLst/>
          </a:prstGeom>
          <a:noFill/>
        </p:spPr>
        <p:txBody>
          <a:bodyPr wrap="square" rtlCol="0">
            <a:spAutoFit/>
          </a:bodyPr>
          <a:lstStyle/>
          <a:p>
            <a:r>
              <a:rPr lang="fr-BE" sz="7200" dirty="0" smtClean="0">
                <a:latin typeface="French Script MT" panose="03020402040607040605" pitchFamily="66" charset="0"/>
              </a:rPr>
              <a:t>François Bertrand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53 ans</a:t>
            </a:r>
          </a:p>
          <a:p>
            <a:pPr algn="ctr"/>
            <a:r>
              <a:rPr lang="fr-BE" dirty="0" smtClean="0"/>
              <a:t>Décédé le ?</a:t>
            </a:r>
          </a:p>
          <a:p>
            <a:pPr algn="ctr"/>
            <a:r>
              <a:rPr lang="fr-BE" dirty="0" smtClean="0"/>
              <a:t>Inhumé le  24 novembre 1948</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408657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710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1893 – 28 ans</a:t>
            </a:r>
          </a:p>
          <a:p>
            <a:pPr algn="ctr"/>
            <a:r>
              <a:rPr lang="fr-BE" dirty="0" smtClean="0"/>
              <a:t>Décédé le</a:t>
            </a:r>
            <a:r>
              <a:rPr lang="fr-BE" dirty="0"/>
              <a:t> </a:t>
            </a:r>
            <a:r>
              <a:rPr lang="fr-BE" dirty="0" smtClean="0"/>
              <a:t>25 août 1925</a:t>
            </a:r>
          </a:p>
          <a:p>
            <a:pPr algn="ctr"/>
            <a:r>
              <a:rPr lang="fr-BE" dirty="0" smtClean="0"/>
              <a:t>Inhumé le ?</a:t>
            </a:r>
          </a:p>
          <a:p>
            <a:pPr algn="ctr"/>
            <a:r>
              <a:rPr lang="fr-BE" dirty="0" smtClean="0"/>
              <a:t>Epoux de ?</a:t>
            </a:r>
          </a:p>
          <a:p>
            <a:pPr algn="ctr"/>
            <a:endParaRPr lang="fr-BE" dirty="0"/>
          </a:p>
          <a:p>
            <a:pPr algn="ctr"/>
            <a:r>
              <a:rPr lang="fr-BE" dirty="0" smtClean="0"/>
              <a:t>Régiment: 11</a:t>
            </a:r>
            <a:r>
              <a:rPr lang="fr-BE" baseline="30000" dirty="0" smtClean="0"/>
              <a:t>e</a:t>
            </a:r>
            <a:r>
              <a:rPr lang="fr-BE" dirty="0" smtClean="0"/>
              <a:t> de Ligne</a:t>
            </a:r>
          </a:p>
          <a:p>
            <a:pPr algn="ctr"/>
            <a:r>
              <a:rPr lang="fr-BE" dirty="0" smtClean="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71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11199" y="779526"/>
            <a:ext cx="4215149" cy="1200329"/>
          </a:xfrm>
          <a:prstGeom prst="rect">
            <a:avLst/>
          </a:prstGeom>
          <a:noFill/>
        </p:spPr>
        <p:txBody>
          <a:bodyPr wrap="square" rtlCol="0">
            <a:spAutoFit/>
          </a:bodyPr>
          <a:lstStyle/>
          <a:p>
            <a:r>
              <a:rPr lang="fr-BE" sz="7200" dirty="0" smtClean="0">
                <a:latin typeface="French Script MT" panose="03020402040607040605" pitchFamily="66" charset="0"/>
              </a:rPr>
              <a:t>Raymond </a:t>
            </a:r>
            <a:r>
              <a:rPr lang="fr-BE" sz="7200" dirty="0" err="1" smtClean="0">
                <a:latin typeface="French Script MT" panose="03020402040607040605" pitchFamily="66" charset="0"/>
              </a:rPr>
              <a:t>Byl</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630277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711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1880 – 57 ans</a:t>
            </a:r>
          </a:p>
          <a:p>
            <a:pPr algn="ctr"/>
            <a:r>
              <a:rPr lang="fr-BE" dirty="0" smtClean="0"/>
              <a:t>Décédé le</a:t>
            </a:r>
            <a:r>
              <a:rPr lang="fr-BE" dirty="0"/>
              <a:t> </a:t>
            </a:r>
            <a:r>
              <a:rPr lang="fr-BE" dirty="0" smtClean="0"/>
              <a:t>8 juin 1937</a:t>
            </a:r>
          </a:p>
          <a:p>
            <a:pPr algn="ctr"/>
            <a:r>
              <a:rPr lang="fr-BE" dirty="0" smtClean="0"/>
              <a:t>Inhumé le ?</a:t>
            </a:r>
          </a:p>
          <a:p>
            <a:pPr algn="ctr"/>
            <a:r>
              <a:rPr lang="fr-BE" dirty="0" smtClean="0"/>
              <a:t>Epoux de Madame </a:t>
            </a:r>
            <a:r>
              <a:rPr lang="fr-BE" dirty="0" err="1" smtClean="0"/>
              <a:t>Halleux</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103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42607" y="775281"/>
            <a:ext cx="4352334" cy="1200329"/>
          </a:xfrm>
          <a:prstGeom prst="rect">
            <a:avLst/>
          </a:prstGeom>
          <a:noFill/>
        </p:spPr>
        <p:txBody>
          <a:bodyPr wrap="square" rtlCol="0">
            <a:spAutoFit/>
          </a:bodyPr>
          <a:lstStyle/>
          <a:p>
            <a:r>
              <a:rPr lang="fr-BE" sz="7200" dirty="0" smtClean="0">
                <a:latin typeface="French Script MT" panose="03020402040607040605" pitchFamily="66" charset="0"/>
              </a:rPr>
              <a:t>Louis </a:t>
            </a:r>
            <a:r>
              <a:rPr lang="fr-BE" sz="7200" dirty="0" err="1" smtClean="0">
                <a:latin typeface="French Script MT" panose="03020402040607040605" pitchFamily="66" charset="0"/>
              </a:rPr>
              <a:t>Caussière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98172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712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1894 – 37 ans</a:t>
            </a:r>
          </a:p>
          <a:p>
            <a:pPr algn="ctr"/>
            <a:r>
              <a:rPr lang="fr-BE" dirty="0" smtClean="0"/>
              <a:t>Décédé le</a:t>
            </a:r>
            <a:r>
              <a:rPr lang="fr-BE" dirty="0"/>
              <a:t> </a:t>
            </a:r>
            <a:r>
              <a:rPr lang="fr-BE" dirty="0" smtClean="0"/>
              <a:t>31 décembre 1924</a:t>
            </a:r>
          </a:p>
          <a:p>
            <a:pPr algn="ctr"/>
            <a:r>
              <a:rPr lang="fr-BE" dirty="0" smtClean="0"/>
              <a:t>Inhumé </a:t>
            </a:r>
            <a:r>
              <a:rPr lang="fr-BE" dirty="0"/>
              <a:t>à </a:t>
            </a:r>
            <a:r>
              <a:rPr lang="fr-BE" dirty="0" err="1"/>
              <a:t>Robermont</a:t>
            </a:r>
            <a:r>
              <a:rPr lang="fr-BE" dirty="0"/>
              <a:t> en </a:t>
            </a:r>
            <a:r>
              <a:rPr lang="fr-BE" dirty="0" smtClean="0"/>
              <a:t>1925</a:t>
            </a:r>
          </a:p>
          <a:p>
            <a:pPr algn="ctr"/>
            <a:r>
              <a:rPr lang="fr-BE" dirty="0" smtClean="0"/>
              <a:t> Epoux de ?</a:t>
            </a:r>
          </a:p>
          <a:p>
            <a:pPr algn="ctr"/>
            <a:endParaRPr lang="fr-BE" dirty="0"/>
          </a:p>
          <a:p>
            <a:pPr algn="ctr"/>
            <a:r>
              <a:rPr lang="fr-BE" dirty="0" smtClean="0"/>
              <a:t>Régiment: 1</a:t>
            </a:r>
            <a:r>
              <a:rPr lang="fr-BE" baseline="30000" dirty="0" smtClean="0"/>
              <a:t>er</a:t>
            </a:r>
            <a:r>
              <a:rPr lang="fr-BE" dirty="0" smtClean="0"/>
              <a:t> Grenadiers</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66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51313" y="764395"/>
            <a:ext cx="5134921" cy="1200329"/>
          </a:xfrm>
          <a:prstGeom prst="rect">
            <a:avLst/>
          </a:prstGeom>
          <a:noFill/>
        </p:spPr>
        <p:txBody>
          <a:bodyPr wrap="square" rtlCol="0">
            <a:spAutoFit/>
          </a:bodyPr>
          <a:lstStyle/>
          <a:p>
            <a:r>
              <a:rPr lang="fr-BE" sz="7200" dirty="0" smtClean="0">
                <a:latin typeface="French Script MT" panose="03020402040607040605" pitchFamily="66" charset="0"/>
              </a:rPr>
              <a:t>Nestor </a:t>
            </a:r>
            <a:r>
              <a:rPr lang="fr-BE" sz="7200" dirty="0" err="1" smtClean="0">
                <a:latin typeface="French Script MT" panose="03020402040607040605" pitchFamily="66" charset="0"/>
              </a:rPr>
              <a:t>Chaboteau</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5087020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713</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smtClean="0"/>
              <a:t>Né le 6 mars 1888 – 30 ans</a:t>
            </a:r>
          </a:p>
          <a:p>
            <a:pPr algn="ctr"/>
            <a:r>
              <a:rPr lang="fr-BE" dirty="0" smtClean="0"/>
              <a:t>Décédé le</a:t>
            </a:r>
            <a:r>
              <a:rPr lang="fr-BE" dirty="0"/>
              <a:t> </a:t>
            </a:r>
            <a:r>
              <a:rPr lang="fr-BE" dirty="0" smtClean="0"/>
              <a:t>17 octobre 1918</a:t>
            </a:r>
          </a:p>
          <a:p>
            <a:pPr algn="ctr"/>
            <a:r>
              <a:rPr lang="fr-BE" dirty="0" smtClean="0"/>
              <a:t>Inhumé à </a:t>
            </a:r>
            <a:r>
              <a:rPr lang="fr-BE" dirty="0" err="1"/>
              <a:t>Robermont</a:t>
            </a:r>
            <a:r>
              <a:rPr lang="fr-BE" dirty="0"/>
              <a:t> en </a:t>
            </a:r>
            <a:r>
              <a:rPr lang="fr-BE" dirty="0" smtClean="0"/>
              <a:t>1921 </a:t>
            </a:r>
          </a:p>
          <a:p>
            <a:pPr algn="ctr"/>
            <a:r>
              <a:rPr lang="fr-BE" dirty="0" smtClean="0"/>
              <a:t>Epoux de ?</a:t>
            </a:r>
          </a:p>
          <a:p>
            <a:pPr algn="ctr"/>
            <a:endParaRPr lang="fr-BE" dirty="0"/>
          </a:p>
          <a:p>
            <a:pPr algn="ctr"/>
            <a:r>
              <a:rPr lang="fr-BE" dirty="0" smtClean="0"/>
              <a:t>Régiment: 11</a:t>
            </a:r>
            <a:r>
              <a:rPr lang="fr-BE" baseline="30000" dirty="0" smtClean="0"/>
              <a:t>e</a:t>
            </a:r>
            <a:r>
              <a:rPr lang="fr-BE" dirty="0" smtClean="0"/>
              <a:t> de Ligne, 4Cie</a:t>
            </a:r>
          </a:p>
          <a:p>
            <a:pPr algn="ctr"/>
            <a:r>
              <a:rPr lang="fr-BE" dirty="0" smtClean="0"/>
              <a:t>Statut: Sergent Mat 64011</a:t>
            </a:r>
          </a:p>
          <a:p>
            <a:pPr algn="ctr"/>
            <a:r>
              <a:rPr lang="fr-BE" dirty="0" smtClean="0"/>
              <a: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a:t>
            </a:r>
            <a:r>
              <a:rPr lang="fr-BE" dirty="0"/>
              <a:t>5</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49326" y="779526"/>
            <a:ext cx="5338895" cy="1200329"/>
          </a:xfrm>
          <a:prstGeom prst="rect">
            <a:avLst/>
          </a:prstGeom>
          <a:noFill/>
        </p:spPr>
        <p:txBody>
          <a:bodyPr wrap="square" rtlCol="0">
            <a:spAutoFit/>
          </a:bodyPr>
          <a:lstStyle/>
          <a:p>
            <a:r>
              <a:rPr lang="fr-BE" sz="7200" dirty="0" smtClean="0">
                <a:latin typeface="French Script MT" panose="03020402040607040605" pitchFamily="66" charset="0"/>
              </a:rPr>
              <a:t>Lucien Charbonnier</a:t>
            </a:r>
          </a:p>
        </p:txBody>
      </p:sp>
    </p:spTree>
    <p:extLst>
      <p:ext uri="{BB962C8B-B14F-4D97-AF65-F5344CB8AC3E}">
        <p14:creationId xmlns:p14="http://schemas.microsoft.com/office/powerpoint/2010/main" val="2832998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714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11 mars 1880 – 39 ans</a:t>
            </a:r>
          </a:p>
          <a:p>
            <a:pPr algn="ctr"/>
            <a:r>
              <a:rPr lang="fr-BE" dirty="0" smtClean="0"/>
              <a:t>Décédé le</a:t>
            </a:r>
            <a:r>
              <a:rPr lang="fr-BE" dirty="0"/>
              <a:t> </a:t>
            </a:r>
            <a:r>
              <a:rPr lang="fr-BE" dirty="0" smtClean="0"/>
              <a:t>12 avril 1919</a:t>
            </a:r>
          </a:p>
          <a:p>
            <a:pPr algn="ctr"/>
            <a:r>
              <a:rPr lang="fr-BE" dirty="0" smtClean="0"/>
              <a:t>Inhumé le ?</a:t>
            </a:r>
          </a:p>
          <a:p>
            <a:pPr algn="ctr"/>
            <a:r>
              <a:rPr lang="fr-BE" dirty="0" smtClean="0"/>
              <a:t>Epoux de ?</a:t>
            </a:r>
          </a:p>
          <a:p>
            <a:pPr algn="ctr"/>
            <a:endParaRPr lang="fr-BE" dirty="0"/>
          </a:p>
          <a:p>
            <a:pPr algn="ctr"/>
            <a:r>
              <a:rPr lang="fr-BE" dirty="0" smtClean="0"/>
              <a:t>Régiment: 10</a:t>
            </a:r>
            <a:r>
              <a:rPr lang="fr-BE" baseline="30000" dirty="0" smtClean="0"/>
              <a:t>e</a:t>
            </a:r>
            <a:r>
              <a:rPr lang="fr-BE" dirty="0" smtClean="0"/>
              <a:t> de Ligne</a:t>
            </a:r>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63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34615" y="793185"/>
            <a:ext cx="3968317" cy="1200329"/>
          </a:xfrm>
          <a:prstGeom prst="rect">
            <a:avLst/>
          </a:prstGeom>
          <a:noFill/>
        </p:spPr>
        <p:txBody>
          <a:bodyPr wrap="square" rtlCol="0">
            <a:spAutoFit/>
          </a:bodyPr>
          <a:lstStyle/>
          <a:p>
            <a:r>
              <a:rPr lang="fr-BE" sz="7200" dirty="0" smtClean="0">
                <a:latin typeface="French Script MT" panose="03020402040607040605" pitchFamily="66" charset="0"/>
              </a:rPr>
              <a:t>Edmond Claes</a:t>
            </a:r>
          </a:p>
        </p:txBody>
      </p:sp>
    </p:spTree>
    <p:extLst>
      <p:ext uri="{BB962C8B-B14F-4D97-AF65-F5344CB8AC3E}">
        <p14:creationId xmlns:p14="http://schemas.microsoft.com/office/powerpoint/2010/main" val="2017458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715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1892 – 26 ans</a:t>
            </a:r>
          </a:p>
          <a:p>
            <a:pPr algn="ctr"/>
            <a:r>
              <a:rPr lang="fr-BE" dirty="0" smtClean="0"/>
              <a:t>Décédé le</a:t>
            </a:r>
            <a:r>
              <a:rPr lang="fr-BE" dirty="0"/>
              <a:t> </a:t>
            </a:r>
            <a:r>
              <a:rPr lang="fr-BE" dirty="0" smtClean="0"/>
              <a:t>18 octobre 1918</a:t>
            </a:r>
          </a:p>
          <a:p>
            <a:pPr algn="ctr"/>
            <a:r>
              <a:rPr lang="fr-BE" dirty="0" smtClean="0"/>
              <a:t>Inhumé à </a:t>
            </a:r>
            <a:r>
              <a:rPr lang="fr-BE" dirty="0" err="1"/>
              <a:t>Robermont</a:t>
            </a:r>
            <a:r>
              <a:rPr lang="fr-BE" dirty="0"/>
              <a:t> en </a:t>
            </a:r>
            <a:r>
              <a:rPr lang="fr-BE" dirty="0" smtClean="0"/>
              <a:t>1921 </a:t>
            </a:r>
          </a:p>
          <a:p>
            <a:pPr algn="ctr"/>
            <a:r>
              <a:rPr lang="fr-BE" dirty="0" smtClean="0"/>
              <a:t>Epoux de ?</a:t>
            </a:r>
          </a:p>
          <a:p>
            <a:pPr algn="ctr"/>
            <a:endParaRPr lang="fr-BE" dirty="0"/>
          </a:p>
          <a:p>
            <a:pPr algn="ctr"/>
            <a:r>
              <a:rPr lang="fr-BE" dirty="0" smtClean="0"/>
              <a:t>Régiment: 12</a:t>
            </a:r>
            <a:r>
              <a:rPr lang="fr-BE" baseline="30000" dirty="0" smtClean="0"/>
              <a:t>e</a:t>
            </a:r>
            <a:r>
              <a:rPr lang="fr-BE" dirty="0" smtClean="0"/>
              <a:t> de Ligne</a:t>
            </a:r>
          </a:p>
          <a:p>
            <a:pPr algn="ctr"/>
            <a:r>
              <a:rPr lang="fr-BE" dirty="0" smtClean="0"/>
              <a:t>Statut: Soldat – Mat 61111</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79072" y="779526"/>
            <a:ext cx="3679403" cy="1200329"/>
          </a:xfrm>
          <a:prstGeom prst="rect">
            <a:avLst/>
          </a:prstGeom>
          <a:noFill/>
        </p:spPr>
        <p:txBody>
          <a:bodyPr wrap="square" rtlCol="0">
            <a:spAutoFit/>
          </a:bodyPr>
          <a:lstStyle/>
          <a:p>
            <a:r>
              <a:rPr lang="fr-BE" sz="7200" dirty="0" smtClean="0">
                <a:latin typeface="French Script MT" panose="03020402040607040605" pitchFamily="66" charset="0"/>
              </a:rPr>
              <a:t>Valéry Corin</a:t>
            </a:r>
          </a:p>
        </p:txBody>
      </p:sp>
    </p:spTree>
    <p:extLst>
      <p:ext uri="{BB962C8B-B14F-4D97-AF65-F5344CB8AC3E}">
        <p14:creationId xmlns:p14="http://schemas.microsoft.com/office/powerpoint/2010/main" val="1207383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716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1891 – 47 ans</a:t>
            </a:r>
          </a:p>
          <a:p>
            <a:pPr algn="ctr"/>
            <a:r>
              <a:rPr lang="fr-BE" dirty="0" smtClean="0"/>
              <a:t>Décédé le</a:t>
            </a:r>
            <a:r>
              <a:rPr lang="fr-BE" dirty="0"/>
              <a:t> </a:t>
            </a:r>
            <a:r>
              <a:rPr lang="fr-BE" dirty="0" smtClean="0"/>
              <a:t>3 avril 1938</a:t>
            </a:r>
          </a:p>
          <a:p>
            <a:pPr algn="ctr"/>
            <a:r>
              <a:rPr lang="fr-BE" dirty="0" smtClean="0"/>
              <a:t>Inhumé le ?</a:t>
            </a:r>
          </a:p>
          <a:p>
            <a:pPr algn="ctr"/>
            <a:r>
              <a:rPr lang="fr-BE" dirty="0" smtClean="0"/>
              <a:t>Epoux de Madame Parmentier</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93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86594" y="779526"/>
            <a:ext cx="4664359" cy="1200329"/>
          </a:xfrm>
          <a:prstGeom prst="rect">
            <a:avLst/>
          </a:prstGeom>
          <a:noFill/>
        </p:spPr>
        <p:txBody>
          <a:bodyPr wrap="square" rtlCol="0">
            <a:spAutoFit/>
          </a:bodyPr>
          <a:lstStyle/>
          <a:p>
            <a:r>
              <a:rPr lang="fr-BE" sz="7200" dirty="0" smtClean="0">
                <a:latin typeface="French Script MT" panose="03020402040607040605" pitchFamily="66" charset="0"/>
              </a:rPr>
              <a:t>Emmanuel Cornu</a:t>
            </a:r>
          </a:p>
        </p:txBody>
      </p:sp>
    </p:spTree>
    <p:extLst>
      <p:ext uri="{BB962C8B-B14F-4D97-AF65-F5344CB8AC3E}">
        <p14:creationId xmlns:p14="http://schemas.microsoft.com/office/powerpoint/2010/main" val="162528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717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2 décembre 1888 – 29 ans</a:t>
            </a:r>
          </a:p>
          <a:p>
            <a:pPr algn="ctr"/>
            <a:r>
              <a:rPr lang="fr-BE" dirty="0" smtClean="0"/>
              <a:t>Décédé le</a:t>
            </a:r>
            <a:r>
              <a:rPr lang="fr-BE" dirty="0"/>
              <a:t> </a:t>
            </a:r>
            <a:r>
              <a:rPr lang="fr-BE" dirty="0" smtClean="0"/>
              <a:t>15 mars 1918</a:t>
            </a:r>
          </a:p>
          <a:p>
            <a:pPr algn="ctr"/>
            <a:r>
              <a:rPr lang="fr-BE" dirty="0" smtClean="0"/>
              <a:t>Inhumé </a:t>
            </a:r>
            <a:r>
              <a:rPr lang="fr-BE" dirty="0"/>
              <a:t>à </a:t>
            </a:r>
            <a:r>
              <a:rPr lang="fr-BE" dirty="0" err="1"/>
              <a:t>Robermont</a:t>
            </a:r>
            <a:r>
              <a:rPr lang="fr-BE" dirty="0"/>
              <a:t> en </a:t>
            </a:r>
            <a:r>
              <a:rPr lang="fr-BE" dirty="0" smtClean="0"/>
              <a:t>1921</a:t>
            </a:r>
          </a:p>
          <a:p>
            <a:pPr algn="ctr"/>
            <a:r>
              <a:rPr lang="fr-BE" dirty="0" smtClean="0"/>
              <a:t>Epoux de ?</a:t>
            </a:r>
          </a:p>
          <a:p>
            <a:pPr algn="ctr"/>
            <a:endParaRPr lang="fr-BE" dirty="0"/>
          </a:p>
          <a:p>
            <a:pPr algn="ctr"/>
            <a:r>
              <a:rPr lang="fr-BE" dirty="0" smtClean="0"/>
              <a:t>Régiment: </a:t>
            </a:r>
            <a:r>
              <a:rPr lang="fr-BE" dirty="0"/>
              <a:t>3</a:t>
            </a:r>
            <a:r>
              <a:rPr lang="fr-BE" baseline="30000" dirty="0" smtClean="0"/>
              <a:t>e</a:t>
            </a:r>
            <a:r>
              <a:rPr lang="fr-BE" dirty="0" smtClean="0"/>
              <a:t> de Ligne, 8Cie</a:t>
            </a:r>
          </a:p>
          <a:p>
            <a:pPr algn="ctr"/>
            <a:r>
              <a:rPr lang="fr-BE" dirty="0" smtClean="0"/>
              <a:t>Statut: Soldat Mat 54308</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35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14489" y="793185"/>
            <a:ext cx="3608570" cy="1200329"/>
          </a:xfrm>
          <a:prstGeom prst="rect">
            <a:avLst/>
          </a:prstGeom>
          <a:noFill/>
        </p:spPr>
        <p:txBody>
          <a:bodyPr wrap="square" rtlCol="0">
            <a:spAutoFit/>
          </a:bodyPr>
          <a:lstStyle/>
          <a:p>
            <a:r>
              <a:rPr lang="fr-BE" sz="7200" dirty="0" smtClean="0">
                <a:latin typeface="French Script MT" panose="03020402040607040605" pitchFamily="66" charset="0"/>
              </a:rPr>
              <a:t>Florent </a:t>
            </a:r>
            <a:r>
              <a:rPr lang="fr-BE" sz="7200" dirty="0" err="1" smtClean="0">
                <a:latin typeface="French Script MT" panose="03020402040607040605" pitchFamily="66" charset="0"/>
              </a:rPr>
              <a:t>Crits</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860495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718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21 décembre 1888 – 29 ans</a:t>
            </a:r>
          </a:p>
          <a:p>
            <a:pPr algn="ctr"/>
            <a:r>
              <a:rPr lang="fr-BE" dirty="0" smtClean="0"/>
              <a:t>Décédé le</a:t>
            </a:r>
            <a:r>
              <a:rPr lang="fr-BE" dirty="0"/>
              <a:t> </a:t>
            </a:r>
            <a:r>
              <a:rPr lang="fr-BE" dirty="0" smtClean="0"/>
              <a:t>30 septembre 1918</a:t>
            </a:r>
          </a:p>
          <a:p>
            <a:pPr algn="ctr"/>
            <a:r>
              <a:rPr lang="fr-BE" dirty="0" smtClean="0"/>
              <a:t>Inhumé </a:t>
            </a:r>
            <a:r>
              <a:rPr lang="fr-BE" dirty="0"/>
              <a:t>à </a:t>
            </a:r>
            <a:r>
              <a:rPr lang="fr-BE" dirty="0" err="1"/>
              <a:t>Robermont</a:t>
            </a:r>
            <a:r>
              <a:rPr lang="fr-BE" dirty="0"/>
              <a:t> en </a:t>
            </a:r>
            <a:r>
              <a:rPr lang="fr-BE" dirty="0" smtClean="0"/>
              <a:t>1921</a:t>
            </a:r>
          </a:p>
          <a:p>
            <a:pPr algn="ctr"/>
            <a:r>
              <a:rPr lang="fr-BE" dirty="0" smtClean="0"/>
              <a:t>Epoux de Madame </a:t>
            </a:r>
            <a:r>
              <a:rPr lang="fr-BE" dirty="0" err="1" smtClean="0"/>
              <a:t>Lycops</a:t>
            </a:r>
            <a:endParaRPr lang="fr-BE" dirty="0" smtClean="0"/>
          </a:p>
          <a:p>
            <a:pPr algn="ctr"/>
            <a:endParaRPr lang="fr-BE" dirty="0"/>
          </a:p>
          <a:p>
            <a:pPr algn="ctr"/>
            <a:r>
              <a:rPr lang="fr-BE" dirty="0" smtClean="0"/>
              <a:t>Régiment: 14</a:t>
            </a:r>
            <a:r>
              <a:rPr lang="fr-BE" baseline="30000" dirty="0" smtClean="0"/>
              <a:t>e</a:t>
            </a:r>
            <a:r>
              <a:rPr lang="fr-BE" dirty="0" smtClean="0"/>
              <a:t> de Ligne</a:t>
            </a:r>
          </a:p>
          <a:p>
            <a:pPr algn="ctr"/>
            <a:r>
              <a:rPr lang="fr-BE" dirty="0" smtClean="0"/>
              <a:t>Statut: 1</a:t>
            </a:r>
            <a:r>
              <a:rPr lang="fr-BE" baseline="30000" dirty="0" smtClean="0"/>
              <a:t>er</a:t>
            </a:r>
            <a:r>
              <a:rPr lang="fr-BE" dirty="0" smtClean="0"/>
              <a:t> Sergent-Major</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34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304211" y="779526"/>
            <a:ext cx="6229126" cy="1200329"/>
          </a:xfrm>
          <a:prstGeom prst="rect">
            <a:avLst/>
          </a:prstGeom>
          <a:noFill/>
        </p:spPr>
        <p:txBody>
          <a:bodyPr wrap="square" rtlCol="0">
            <a:spAutoFit/>
          </a:bodyPr>
          <a:lstStyle/>
          <a:p>
            <a:r>
              <a:rPr lang="fr-BE" sz="7200" dirty="0" smtClean="0">
                <a:latin typeface="French Script MT" panose="03020402040607040605" pitchFamily="66" charset="0"/>
              </a:rPr>
              <a:t>Jean-Baptiste </a:t>
            </a:r>
            <a:r>
              <a:rPr lang="fr-BE" sz="7200" dirty="0" err="1" smtClean="0">
                <a:latin typeface="French Script MT" panose="03020402040607040605" pitchFamily="66" charset="0"/>
              </a:rPr>
              <a:t>Cuypers</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9133314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719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10 août 1880 – 34 ans</a:t>
            </a:r>
          </a:p>
          <a:p>
            <a:pPr algn="ctr"/>
            <a:r>
              <a:rPr lang="fr-BE" dirty="0" smtClean="0"/>
              <a:t>Décédé le</a:t>
            </a:r>
            <a:r>
              <a:rPr lang="fr-BE" dirty="0"/>
              <a:t> </a:t>
            </a:r>
            <a:r>
              <a:rPr lang="fr-BE" dirty="0" smtClean="0"/>
              <a:t>5 mars 1915</a:t>
            </a:r>
          </a:p>
          <a:p>
            <a:pPr algn="ctr"/>
            <a:r>
              <a:rPr lang="fr-BE" dirty="0" smtClean="0"/>
              <a:t>Inhumé </a:t>
            </a:r>
            <a:r>
              <a:rPr lang="fr-BE" dirty="0"/>
              <a:t>à </a:t>
            </a:r>
            <a:r>
              <a:rPr lang="fr-BE" dirty="0" err="1"/>
              <a:t>Robermont</a:t>
            </a:r>
            <a:r>
              <a:rPr lang="fr-BE" dirty="0"/>
              <a:t> en </a:t>
            </a:r>
            <a:r>
              <a:rPr lang="fr-BE" dirty="0" smtClean="0"/>
              <a:t>1923</a:t>
            </a:r>
          </a:p>
          <a:p>
            <a:pPr algn="ctr"/>
            <a:r>
              <a:rPr lang="fr-BE" dirty="0" smtClean="0"/>
              <a:t>Epoux de Madame Royen</a:t>
            </a:r>
          </a:p>
          <a:p>
            <a:pPr algn="ctr"/>
            <a:endParaRPr lang="fr-BE" dirty="0"/>
          </a:p>
          <a:p>
            <a:pPr algn="ctr"/>
            <a:r>
              <a:rPr lang="fr-BE" dirty="0" smtClean="0"/>
              <a:t>Régiment: 2</a:t>
            </a:r>
            <a:r>
              <a:rPr lang="fr-BE" baseline="30000" dirty="0" smtClean="0"/>
              <a:t>e</a:t>
            </a:r>
            <a:r>
              <a:rPr lang="fr-BE" dirty="0" smtClean="0"/>
              <a:t> Guides</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45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18955" y="779526"/>
            <a:ext cx="4199638" cy="1200329"/>
          </a:xfrm>
          <a:prstGeom prst="rect">
            <a:avLst/>
          </a:prstGeom>
          <a:noFill/>
        </p:spPr>
        <p:txBody>
          <a:bodyPr wrap="square" rtlCol="0">
            <a:spAutoFit/>
          </a:bodyPr>
          <a:lstStyle/>
          <a:p>
            <a:r>
              <a:rPr lang="fr-BE" sz="7200" dirty="0" smtClean="0">
                <a:latin typeface="French Script MT" panose="03020402040607040605" pitchFamily="66" charset="0"/>
              </a:rPr>
              <a:t>Jules </a:t>
            </a:r>
            <a:r>
              <a:rPr lang="fr-BE" sz="7200" dirty="0" err="1">
                <a:latin typeface="French Script MT" panose="03020402040607040605" pitchFamily="66" charset="0"/>
              </a:rPr>
              <a:t>D</a:t>
            </a:r>
            <a:r>
              <a:rPr lang="fr-BE" sz="7200" dirty="0" err="1" smtClean="0">
                <a:latin typeface="French Script MT" panose="03020402040607040605" pitchFamily="66" charset="0"/>
              </a:rPr>
              <a:t>amhay</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45617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72</a:t>
            </a:fld>
            <a:endParaRPr lang="fr-BE" dirty="0"/>
          </a:p>
        </p:txBody>
      </p:sp>
      <p:sp>
        <p:nvSpPr>
          <p:cNvPr id="5" name="ZoneTexte 4"/>
          <p:cNvSpPr txBox="1"/>
          <p:nvPr/>
        </p:nvSpPr>
        <p:spPr>
          <a:xfrm>
            <a:off x="584776" y="779526"/>
            <a:ext cx="5605769" cy="1200329"/>
          </a:xfrm>
          <a:prstGeom prst="rect">
            <a:avLst/>
          </a:prstGeom>
          <a:noFill/>
        </p:spPr>
        <p:txBody>
          <a:bodyPr wrap="square" rtlCol="0">
            <a:spAutoFit/>
          </a:bodyPr>
          <a:lstStyle/>
          <a:p>
            <a:r>
              <a:rPr lang="fr-BE" sz="7200" dirty="0" smtClean="0">
                <a:latin typeface="French Script MT" panose="03020402040607040605" pitchFamily="66" charset="0"/>
              </a:rPr>
              <a:t>Jean-Pierre </a:t>
            </a:r>
            <a:r>
              <a:rPr lang="fr-BE" sz="7200" dirty="0" err="1" smtClean="0">
                <a:latin typeface="French Script MT" panose="03020402040607040605" pitchFamily="66" charset="0"/>
              </a:rPr>
              <a:t>Beyloos</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57 ans</a:t>
            </a:r>
          </a:p>
          <a:p>
            <a:pPr algn="ctr"/>
            <a:r>
              <a:rPr lang="fr-BE" dirty="0" smtClean="0"/>
              <a:t>Décédé le ?</a:t>
            </a:r>
          </a:p>
          <a:p>
            <a:pPr algn="ctr"/>
            <a:r>
              <a:rPr lang="fr-BE" dirty="0" smtClean="0"/>
              <a:t>Inhumé le  17 septembre 1949</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5600603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720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1891 – 46 ans</a:t>
            </a:r>
          </a:p>
          <a:p>
            <a:pPr algn="ctr"/>
            <a:r>
              <a:rPr lang="fr-BE" dirty="0" smtClean="0"/>
              <a:t>Décédé le</a:t>
            </a:r>
            <a:r>
              <a:rPr lang="fr-BE" dirty="0"/>
              <a:t> </a:t>
            </a:r>
            <a:r>
              <a:rPr lang="fr-BE" dirty="0" smtClean="0"/>
              <a:t>10 octobre 1935</a:t>
            </a:r>
          </a:p>
          <a:p>
            <a:pPr algn="ctr"/>
            <a:r>
              <a:rPr lang="fr-BE" dirty="0" smtClean="0"/>
              <a:t>Inhumé le ?</a:t>
            </a:r>
          </a:p>
          <a:p>
            <a:pPr algn="ctr"/>
            <a:r>
              <a:rPr lang="fr-BE" dirty="0" smtClean="0"/>
              <a:t>Epoux de Madame </a:t>
            </a:r>
            <a:r>
              <a:rPr lang="fr-BE" dirty="0" err="1" smtClean="0"/>
              <a:t>Hannosset</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76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22404" y="779526"/>
            <a:ext cx="4992739" cy="1200329"/>
          </a:xfrm>
          <a:prstGeom prst="rect">
            <a:avLst/>
          </a:prstGeom>
          <a:noFill/>
        </p:spPr>
        <p:txBody>
          <a:bodyPr wrap="square" rtlCol="0">
            <a:spAutoFit/>
          </a:bodyPr>
          <a:lstStyle/>
          <a:p>
            <a:r>
              <a:rPr lang="fr-BE" sz="7200" dirty="0" smtClean="0">
                <a:latin typeface="French Script MT" panose="03020402040607040605" pitchFamily="66" charset="0"/>
              </a:rPr>
              <a:t>Alphonse </a:t>
            </a:r>
            <a:r>
              <a:rPr lang="fr-BE" sz="7200" dirty="0" err="1" smtClean="0">
                <a:latin typeface="French Script MT" panose="03020402040607040605" pitchFamily="66" charset="0"/>
              </a:rPr>
              <a:t>Deblanc</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016699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721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1883 – 42 ans</a:t>
            </a:r>
          </a:p>
          <a:p>
            <a:pPr algn="ctr"/>
            <a:r>
              <a:rPr lang="fr-BE" dirty="0" smtClean="0"/>
              <a:t>Décédé le</a:t>
            </a:r>
            <a:r>
              <a:rPr lang="fr-BE" dirty="0"/>
              <a:t> </a:t>
            </a:r>
            <a:r>
              <a:rPr lang="fr-BE" dirty="0" smtClean="0"/>
              <a:t>15 novembre 1925</a:t>
            </a:r>
          </a:p>
          <a:p>
            <a:pPr algn="ctr"/>
            <a:r>
              <a:rPr lang="fr-BE" dirty="0" smtClean="0"/>
              <a:t>Inhumé le ?</a:t>
            </a:r>
          </a:p>
          <a:p>
            <a:pPr algn="ctr"/>
            <a:r>
              <a:rPr lang="fr-BE" dirty="0" smtClean="0"/>
              <a:t>Epoux de ?</a:t>
            </a:r>
          </a:p>
          <a:p>
            <a:pPr algn="ctr"/>
            <a:endParaRPr lang="fr-BE" dirty="0"/>
          </a:p>
          <a:p>
            <a:pPr algn="ctr"/>
            <a:r>
              <a:rPr lang="fr-BE" dirty="0" smtClean="0"/>
              <a:t>Régiment: 13</a:t>
            </a:r>
            <a:r>
              <a:rPr lang="fr-BE" baseline="30000" dirty="0" smtClean="0"/>
              <a:t>e</a:t>
            </a:r>
            <a:r>
              <a:rPr lang="fr-BE" dirty="0" smtClean="0"/>
              <a:t> de Ligne</a:t>
            </a:r>
          </a:p>
          <a:p>
            <a:pPr algn="ctr"/>
            <a:r>
              <a:rPr lang="fr-BE" dirty="0" smtClean="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72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205988" y="775281"/>
            <a:ext cx="4425572" cy="1200329"/>
          </a:xfrm>
          <a:prstGeom prst="rect">
            <a:avLst/>
          </a:prstGeom>
          <a:noFill/>
        </p:spPr>
        <p:txBody>
          <a:bodyPr wrap="square" rtlCol="0">
            <a:spAutoFit/>
          </a:bodyPr>
          <a:lstStyle/>
          <a:p>
            <a:r>
              <a:rPr lang="fr-BE" sz="7200" dirty="0" err="1" smtClean="0">
                <a:latin typeface="French Script MT" panose="03020402040607040605" pitchFamily="66" charset="0"/>
              </a:rPr>
              <a:t>Adelin</a:t>
            </a:r>
            <a:r>
              <a:rPr lang="fr-BE" sz="7200" dirty="0" smtClean="0">
                <a:latin typeface="French Script MT" panose="03020402040607040605" pitchFamily="66" charset="0"/>
              </a:rPr>
              <a:t> de </a:t>
            </a:r>
            <a:r>
              <a:rPr lang="fr-BE" sz="7200" dirty="0" err="1" smtClean="0">
                <a:latin typeface="French Script MT" panose="03020402040607040605" pitchFamily="66" charset="0"/>
              </a:rPr>
              <a:t>Colnet</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9104966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722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1890 – 31 ans</a:t>
            </a:r>
          </a:p>
          <a:p>
            <a:pPr algn="ctr"/>
            <a:r>
              <a:rPr lang="fr-BE" dirty="0" smtClean="0"/>
              <a:t>Décédé le</a:t>
            </a:r>
            <a:r>
              <a:rPr lang="fr-BE" dirty="0"/>
              <a:t> </a:t>
            </a:r>
            <a:r>
              <a:rPr lang="fr-BE" dirty="0" smtClean="0"/>
              <a:t>31 octobre 1921</a:t>
            </a:r>
          </a:p>
          <a:p>
            <a:pPr algn="ctr"/>
            <a:r>
              <a:rPr lang="fr-BE" dirty="0" smtClean="0"/>
              <a:t>Inhumé le ?</a:t>
            </a:r>
          </a:p>
          <a:p>
            <a:pPr algn="ctr"/>
            <a:r>
              <a:rPr lang="fr-BE" dirty="0" smtClean="0"/>
              <a:t>Epoux de ?</a:t>
            </a:r>
          </a:p>
          <a:p>
            <a:pPr algn="ctr"/>
            <a:endParaRPr lang="fr-BE" dirty="0"/>
          </a:p>
          <a:p>
            <a:pPr algn="ctr"/>
            <a:r>
              <a:rPr lang="fr-BE" dirty="0" smtClean="0"/>
              <a:t>Régiment: 2</a:t>
            </a:r>
            <a:r>
              <a:rPr lang="fr-BE" baseline="30000" dirty="0" smtClean="0"/>
              <a:t>e</a:t>
            </a:r>
            <a:r>
              <a:rPr lang="fr-BE" dirty="0" smtClean="0"/>
              <a:t> Grenadiers</a:t>
            </a:r>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27182" y="779526"/>
            <a:ext cx="4183183" cy="1200329"/>
          </a:xfrm>
          <a:prstGeom prst="rect">
            <a:avLst/>
          </a:prstGeom>
          <a:noFill/>
        </p:spPr>
        <p:txBody>
          <a:bodyPr wrap="square" rtlCol="0">
            <a:spAutoFit/>
          </a:bodyPr>
          <a:lstStyle/>
          <a:p>
            <a:r>
              <a:rPr lang="fr-BE" sz="7200" dirty="0" smtClean="0">
                <a:latin typeface="French Script MT" panose="03020402040607040605" pitchFamily="66" charset="0"/>
              </a:rPr>
              <a:t>Jean </a:t>
            </a:r>
            <a:r>
              <a:rPr lang="fr-BE" sz="7200" dirty="0" err="1" smtClean="0">
                <a:latin typeface="French Script MT" panose="03020402040607040605" pitchFamily="66" charset="0"/>
              </a:rPr>
              <a:t>Defourny</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8416987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723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1890 – 32 ans</a:t>
            </a:r>
          </a:p>
          <a:p>
            <a:pPr algn="ctr"/>
            <a:r>
              <a:rPr lang="fr-BE" dirty="0" smtClean="0"/>
              <a:t>Décédé le</a:t>
            </a:r>
            <a:r>
              <a:rPr lang="fr-BE" dirty="0"/>
              <a:t> </a:t>
            </a:r>
            <a:r>
              <a:rPr lang="fr-BE" dirty="0" smtClean="0"/>
              <a:t>1 novembre 1918</a:t>
            </a:r>
          </a:p>
          <a:p>
            <a:pPr algn="ctr"/>
            <a:r>
              <a:rPr lang="fr-BE" dirty="0" smtClean="0"/>
              <a:t>Inhumé </a:t>
            </a:r>
            <a:r>
              <a:rPr lang="fr-BE" dirty="0"/>
              <a:t>à </a:t>
            </a:r>
            <a:r>
              <a:rPr lang="fr-BE" dirty="0" err="1"/>
              <a:t>Robermont</a:t>
            </a:r>
            <a:r>
              <a:rPr lang="fr-BE" dirty="0"/>
              <a:t> en </a:t>
            </a:r>
            <a:r>
              <a:rPr lang="fr-BE" dirty="0" smtClean="0"/>
              <a:t>1921</a:t>
            </a:r>
          </a:p>
          <a:p>
            <a:pPr algn="ctr"/>
            <a:r>
              <a:rPr lang="fr-BE" dirty="0" smtClean="0"/>
              <a:t>Epoux de ?</a:t>
            </a:r>
          </a:p>
          <a:p>
            <a:pPr algn="ctr"/>
            <a:endParaRPr lang="fr-BE" dirty="0"/>
          </a:p>
          <a:p>
            <a:pPr algn="ctr"/>
            <a:r>
              <a:rPr lang="fr-BE" dirty="0" smtClean="0"/>
              <a:t>Régiment: Artillerie d’Anvers</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38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62111" y="779526"/>
            <a:ext cx="4513326" cy="1200329"/>
          </a:xfrm>
          <a:prstGeom prst="rect">
            <a:avLst/>
          </a:prstGeom>
          <a:noFill/>
        </p:spPr>
        <p:txBody>
          <a:bodyPr wrap="square" rtlCol="0">
            <a:spAutoFit/>
          </a:bodyPr>
          <a:lstStyle/>
          <a:p>
            <a:r>
              <a:rPr lang="fr-BE" sz="7200" dirty="0" smtClean="0">
                <a:latin typeface="French Script MT" panose="03020402040607040605" pitchFamily="66" charset="0"/>
              </a:rPr>
              <a:t>Louis Delahaye</a:t>
            </a:r>
          </a:p>
        </p:txBody>
      </p:sp>
    </p:spTree>
    <p:extLst>
      <p:ext uri="{BB962C8B-B14F-4D97-AF65-F5344CB8AC3E}">
        <p14:creationId xmlns:p14="http://schemas.microsoft.com/office/powerpoint/2010/main" val="22456176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724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1888 – 35 ans</a:t>
            </a:r>
          </a:p>
          <a:p>
            <a:pPr algn="ctr"/>
            <a:r>
              <a:rPr lang="fr-BE" dirty="0" smtClean="0"/>
              <a:t>Décédé le</a:t>
            </a:r>
            <a:r>
              <a:rPr lang="fr-BE" dirty="0"/>
              <a:t> </a:t>
            </a:r>
            <a:r>
              <a:rPr lang="fr-BE" dirty="0" smtClean="0"/>
              <a:t>21 août 1923</a:t>
            </a:r>
          </a:p>
          <a:p>
            <a:pPr algn="ctr"/>
            <a:r>
              <a:rPr lang="fr-BE" dirty="0" smtClean="0"/>
              <a:t>Inhumé le ?</a:t>
            </a:r>
          </a:p>
          <a:p>
            <a:pPr algn="ctr"/>
            <a:r>
              <a:rPr lang="fr-BE" dirty="0" smtClean="0"/>
              <a:t>Epoux de ?</a:t>
            </a:r>
          </a:p>
          <a:p>
            <a:pPr algn="ctr"/>
            <a:endParaRPr lang="fr-BE" dirty="0"/>
          </a:p>
          <a:p>
            <a:pPr algn="ctr"/>
            <a:r>
              <a:rPr lang="fr-BE" dirty="0" smtClean="0"/>
              <a:t>Régiment: ?</a:t>
            </a:r>
          </a:p>
          <a:p>
            <a:pPr algn="ctr"/>
            <a:r>
              <a:rPr lang="fr-BE" dirty="0" smtClean="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60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31317" y="779526"/>
            <a:ext cx="4774914" cy="1200329"/>
          </a:xfrm>
          <a:prstGeom prst="rect">
            <a:avLst/>
          </a:prstGeom>
          <a:noFill/>
        </p:spPr>
        <p:txBody>
          <a:bodyPr wrap="square" rtlCol="0">
            <a:spAutoFit/>
          </a:bodyPr>
          <a:lstStyle/>
          <a:p>
            <a:r>
              <a:rPr lang="fr-BE" sz="7200" dirty="0" smtClean="0">
                <a:latin typeface="French Script MT" panose="03020402040607040605" pitchFamily="66" charset="0"/>
              </a:rPr>
              <a:t>Fernand </a:t>
            </a:r>
            <a:r>
              <a:rPr lang="fr-BE" sz="7200" dirty="0" err="1" smtClean="0">
                <a:latin typeface="French Script MT" panose="03020402040607040605" pitchFamily="66" charset="0"/>
              </a:rPr>
              <a:t>Delfosse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1824298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725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29 août 1886 – 27 ans</a:t>
            </a:r>
          </a:p>
          <a:p>
            <a:pPr algn="ctr"/>
            <a:r>
              <a:rPr lang="fr-BE" dirty="0" smtClean="0"/>
              <a:t>Décédé le</a:t>
            </a:r>
            <a:r>
              <a:rPr lang="fr-BE" dirty="0"/>
              <a:t> 6</a:t>
            </a:r>
            <a:r>
              <a:rPr lang="fr-BE" dirty="0" smtClean="0"/>
              <a:t> août 1914</a:t>
            </a:r>
          </a:p>
          <a:p>
            <a:pPr algn="ctr"/>
            <a:r>
              <a:rPr lang="fr-BE" dirty="0" smtClean="0"/>
              <a:t>Inhumé </a:t>
            </a:r>
            <a:r>
              <a:rPr lang="fr-BE" dirty="0"/>
              <a:t>à </a:t>
            </a:r>
            <a:r>
              <a:rPr lang="fr-BE" dirty="0" err="1"/>
              <a:t>Robermont</a:t>
            </a:r>
            <a:r>
              <a:rPr lang="fr-BE" dirty="0"/>
              <a:t> en </a:t>
            </a:r>
            <a:r>
              <a:rPr lang="fr-BE" dirty="0" smtClean="0"/>
              <a:t>1921</a:t>
            </a:r>
          </a:p>
          <a:p>
            <a:pPr algn="ctr"/>
            <a:r>
              <a:rPr lang="fr-BE" dirty="0" smtClean="0"/>
              <a:t>Epoux de Madame </a:t>
            </a:r>
            <a:r>
              <a:rPr lang="fr-BE" dirty="0" err="1" smtClean="0"/>
              <a:t>Dumalin</a:t>
            </a:r>
            <a:endParaRPr lang="fr-BE" dirty="0" smtClean="0"/>
          </a:p>
          <a:p>
            <a:pPr algn="ctr"/>
            <a:endParaRPr lang="fr-BE" dirty="0"/>
          </a:p>
          <a:p>
            <a:pPr algn="ctr"/>
            <a:r>
              <a:rPr lang="fr-BE" dirty="0" smtClean="0"/>
              <a:t>Régiment: </a:t>
            </a:r>
            <a:r>
              <a:rPr lang="fr-BE" dirty="0"/>
              <a:t>1</a:t>
            </a:r>
            <a:r>
              <a:rPr lang="fr-BE" dirty="0" smtClean="0"/>
              <a:t>1</a:t>
            </a:r>
            <a:r>
              <a:rPr lang="fr-BE" baseline="30000" dirty="0" smtClean="0"/>
              <a:t>e</a:t>
            </a:r>
            <a:r>
              <a:rPr lang="fr-BE" dirty="0" smtClean="0"/>
              <a:t> de Ligne</a:t>
            </a:r>
          </a:p>
          <a:p>
            <a:pPr algn="ctr"/>
            <a:r>
              <a:rPr lang="fr-BE" dirty="0" smtClean="0"/>
              <a:t>Statut: Soldat – Mat 55701</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17139" y="779526"/>
            <a:ext cx="4003270" cy="1200329"/>
          </a:xfrm>
          <a:prstGeom prst="rect">
            <a:avLst/>
          </a:prstGeom>
          <a:noFill/>
        </p:spPr>
        <p:txBody>
          <a:bodyPr wrap="square" rtlCol="0">
            <a:spAutoFit/>
          </a:bodyPr>
          <a:lstStyle/>
          <a:p>
            <a:r>
              <a:rPr lang="fr-BE" sz="7200" dirty="0" smtClean="0">
                <a:latin typeface="French Script MT" panose="03020402040607040605" pitchFamily="66" charset="0"/>
              </a:rPr>
              <a:t>Jean </a:t>
            </a:r>
            <a:r>
              <a:rPr lang="fr-BE" sz="7200" dirty="0" err="1" smtClean="0">
                <a:latin typeface="French Script MT" panose="03020402040607040605" pitchFamily="66" charset="0"/>
              </a:rPr>
              <a:t>Delpérée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7751609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726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4 mars 1895 – 19 ans</a:t>
            </a:r>
          </a:p>
          <a:p>
            <a:pPr algn="ctr"/>
            <a:r>
              <a:rPr lang="fr-BE" dirty="0" smtClean="0"/>
              <a:t>Décédé le</a:t>
            </a:r>
            <a:r>
              <a:rPr lang="fr-BE" dirty="0"/>
              <a:t> </a:t>
            </a:r>
            <a:r>
              <a:rPr lang="fr-BE" dirty="0" smtClean="0"/>
              <a:t>30 septembre 1914</a:t>
            </a:r>
          </a:p>
          <a:p>
            <a:pPr algn="ctr"/>
            <a:r>
              <a:rPr lang="fr-BE" dirty="0" smtClean="0"/>
              <a:t>Inhumé le 2 juillet 1921</a:t>
            </a:r>
          </a:p>
          <a:p>
            <a:pPr algn="ctr"/>
            <a:r>
              <a:rPr lang="fr-BE" dirty="0" smtClean="0"/>
              <a:t>Epoux de ?</a:t>
            </a:r>
          </a:p>
          <a:p>
            <a:pPr algn="ctr"/>
            <a:endParaRPr lang="fr-BE" dirty="0"/>
          </a:p>
          <a:p>
            <a:pPr algn="ctr"/>
            <a:r>
              <a:rPr lang="fr-BE" dirty="0" smtClean="0"/>
              <a:t>Régiment: 10</a:t>
            </a:r>
            <a:r>
              <a:rPr lang="fr-BE" baseline="30000" dirty="0" smtClean="0"/>
              <a:t>e</a:t>
            </a:r>
            <a:r>
              <a:rPr lang="fr-BE" dirty="0" smtClean="0"/>
              <a:t> de Ligne, 1Bn, 1Cie</a:t>
            </a:r>
          </a:p>
          <a:p>
            <a:pPr algn="ctr"/>
            <a:r>
              <a:rPr lang="fr-BE" dirty="0" smtClean="0"/>
              <a:t>Statut: Soldat,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39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44987" y="779526"/>
            <a:ext cx="4547573" cy="1200329"/>
          </a:xfrm>
          <a:prstGeom prst="rect">
            <a:avLst/>
          </a:prstGeom>
          <a:noFill/>
        </p:spPr>
        <p:txBody>
          <a:bodyPr wrap="square" rtlCol="0">
            <a:spAutoFit/>
          </a:bodyPr>
          <a:lstStyle/>
          <a:p>
            <a:r>
              <a:rPr lang="fr-BE" sz="7200" dirty="0" smtClean="0">
                <a:latin typeface="French Script MT" panose="03020402040607040605" pitchFamily="66" charset="0"/>
              </a:rPr>
              <a:t>Marcel </a:t>
            </a:r>
            <a:r>
              <a:rPr lang="fr-BE" sz="7200" dirty="0" err="1" smtClean="0">
                <a:latin typeface="French Script MT" panose="03020402040607040605" pitchFamily="66" charset="0"/>
              </a:rPr>
              <a:t>Deltour</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42938674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727</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smtClean="0"/>
              <a:t>Né le 8 janvier 1884 – 34 ans</a:t>
            </a:r>
          </a:p>
          <a:p>
            <a:pPr algn="ctr"/>
            <a:r>
              <a:rPr lang="fr-BE" dirty="0" smtClean="0"/>
              <a:t>Décédé le</a:t>
            </a:r>
            <a:r>
              <a:rPr lang="fr-BE" dirty="0"/>
              <a:t> </a:t>
            </a:r>
            <a:r>
              <a:rPr lang="fr-BE" dirty="0" smtClean="0"/>
              <a:t>10 novembre 1918</a:t>
            </a:r>
          </a:p>
          <a:p>
            <a:pPr algn="ctr"/>
            <a:r>
              <a:rPr lang="fr-BE" dirty="0" smtClean="0"/>
              <a:t>Inhumé </a:t>
            </a:r>
            <a:r>
              <a:rPr lang="fr-BE" dirty="0"/>
              <a:t>à </a:t>
            </a:r>
            <a:r>
              <a:rPr lang="fr-BE" dirty="0" err="1"/>
              <a:t>Robermont</a:t>
            </a:r>
            <a:r>
              <a:rPr lang="fr-BE" dirty="0"/>
              <a:t> en </a:t>
            </a:r>
            <a:r>
              <a:rPr lang="fr-BE" dirty="0" smtClean="0"/>
              <a:t>1921</a:t>
            </a:r>
          </a:p>
          <a:p>
            <a:pPr algn="ctr"/>
            <a:r>
              <a:rPr lang="fr-BE" dirty="0" smtClean="0"/>
              <a:t>Epoux de Madame </a:t>
            </a:r>
            <a:r>
              <a:rPr lang="fr-BE" dirty="0" err="1" smtClean="0"/>
              <a:t>Beeson</a:t>
            </a:r>
            <a:endParaRPr lang="fr-BE" dirty="0" smtClean="0"/>
          </a:p>
          <a:p>
            <a:pPr algn="ctr"/>
            <a:endParaRPr lang="fr-BE" dirty="0"/>
          </a:p>
          <a:p>
            <a:pPr algn="ctr"/>
            <a:r>
              <a:rPr lang="fr-BE" dirty="0" smtClean="0"/>
              <a:t>Régiment: Aviation puis 1A</a:t>
            </a:r>
          </a:p>
          <a:p>
            <a:pPr algn="ctr"/>
            <a:r>
              <a:rPr lang="fr-BE" dirty="0" smtClean="0"/>
              <a:t>Statut: Commandant Aviateur puis</a:t>
            </a:r>
          </a:p>
          <a:p>
            <a:pPr algn="ctr"/>
            <a:r>
              <a:rPr lang="fr-BE" dirty="0" smtClean="0"/>
              <a:t>Commandant de Batterie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40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44987" y="779526"/>
            <a:ext cx="4547573" cy="1200329"/>
          </a:xfrm>
          <a:prstGeom prst="rect">
            <a:avLst/>
          </a:prstGeom>
          <a:noFill/>
        </p:spPr>
        <p:txBody>
          <a:bodyPr wrap="square" rtlCol="0">
            <a:spAutoFit/>
          </a:bodyPr>
          <a:lstStyle/>
          <a:p>
            <a:r>
              <a:rPr lang="fr-BE" sz="7200" dirty="0" smtClean="0">
                <a:latin typeface="French Script MT" panose="03020402040607040605" pitchFamily="66" charset="0"/>
              </a:rPr>
              <a:t>Arsène </a:t>
            </a:r>
            <a:r>
              <a:rPr lang="fr-BE" sz="7200" dirty="0" err="1" smtClean="0">
                <a:latin typeface="French Script MT" panose="03020402040607040605" pitchFamily="66" charset="0"/>
              </a:rPr>
              <a:t>Demanet</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620755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728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1873 – 65 ans</a:t>
            </a:r>
          </a:p>
          <a:p>
            <a:pPr algn="ctr"/>
            <a:r>
              <a:rPr lang="fr-BE" dirty="0" smtClean="0"/>
              <a:t>Décédé le</a:t>
            </a:r>
            <a:r>
              <a:rPr lang="fr-BE" dirty="0"/>
              <a:t> </a:t>
            </a:r>
            <a:r>
              <a:rPr lang="fr-BE" dirty="0" smtClean="0"/>
              <a:t>25 janvier 1938</a:t>
            </a:r>
          </a:p>
          <a:p>
            <a:pPr algn="ctr"/>
            <a:r>
              <a:rPr lang="fr-BE" dirty="0" smtClean="0"/>
              <a:t>Inhumé le ?</a:t>
            </a:r>
          </a:p>
          <a:p>
            <a:pPr algn="ctr"/>
            <a:r>
              <a:rPr lang="fr-BE" dirty="0" smtClean="0"/>
              <a:t>Epoux de Madame </a:t>
            </a:r>
            <a:r>
              <a:rPr lang="fr-BE" dirty="0" err="1" smtClean="0"/>
              <a:t>Deflandre</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87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83728" y="779526"/>
            <a:ext cx="4470092" cy="1200329"/>
          </a:xfrm>
          <a:prstGeom prst="rect">
            <a:avLst/>
          </a:prstGeom>
          <a:noFill/>
        </p:spPr>
        <p:txBody>
          <a:bodyPr wrap="square" rtlCol="0">
            <a:spAutoFit/>
          </a:bodyPr>
          <a:lstStyle/>
          <a:p>
            <a:r>
              <a:rPr lang="fr-BE" sz="7200" dirty="0" smtClean="0">
                <a:latin typeface="French Script MT" panose="03020402040607040605" pitchFamily="66" charset="0"/>
              </a:rPr>
              <a:t>Charles </a:t>
            </a:r>
            <a:r>
              <a:rPr lang="fr-BE" sz="7200" dirty="0" err="1" smtClean="0">
                <a:latin typeface="French Script MT" panose="03020402040607040605" pitchFamily="66" charset="0"/>
              </a:rPr>
              <a:t>Demars</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000182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729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1888 – 30 ans</a:t>
            </a:r>
          </a:p>
          <a:p>
            <a:pPr algn="ctr"/>
            <a:r>
              <a:rPr lang="fr-BE" dirty="0" smtClean="0"/>
              <a:t>Décédé le</a:t>
            </a:r>
            <a:r>
              <a:rPr lang="fr-BE" dirty="0"/>
              <a:t> </a:t>
            </a:r>
            <a:r>
              <a:rPr lang="fr-BE" dirty="0" smtClean="0"/>
              <a:t>25 avril 1918</a:t>
            </a:r>
          </a:p>
          <a:p>
            <a:pPr algn="ctr"/>
            <a:r>
              <a:rPr lang="fr-BE" dirty="0" smtClean="0"/>
              <a:t>Inhumé </a:t>
            </a:r>
            <a:r>
              <a:rPr lang="fr-BE" dirty="0"/>
              <a:t>à </a:t>
            </a:r>
            <a:r>
              <a:rPr lang="fr-BE" dirty="0" err="1"/>
              <a:t>Robermont</a:t>
            </a:r>
            <a:r>
              <a:rPr lang="fr-BE" dirty="0"/>
              <a:t> en </a:t>
            </a:r>
            <a:r>
              <a:rPr lang="fr-BE" dirty="0" smtClean="0"/>
              <a:t>1921</a:t>
            </a:r>
          </a:p>
          <a:p>
            <a:pPr algn="ctr"/>
            <a:r>
              <a:rPr lang="fr-BE" dirty="0" smtClean="0"/>
              <a:t>Epoux de ?</a:t>
            </a:r>
          </a:p>
          <a:p>
            <a:pPr algn="ctr"/>
            <a:endParaRPr lang="fr-BE" dirty="0"/>
          </a:p>
          <a:p>
            <a:pPr algn="ctr"/>
            <a:r>
              <a:rPr lang="fr-BE" dirty="0" smtClean="0"/>
              <a:t>Régiment: </a:t>
            </a:r>
            <a:r>
              <a:rPr lang="fr-BE" dirty="0"/>
              <a:t>3</a:t>
            </a:r>
            <a:r>
              <a:rPr lang="fr-BE" baseline="30000" dirty="0" smtClean="0"/>
              <a:t>e</a:t>
            </a:r>
            <a:r>
              <a:rPr lang="fr-BE" dirty="0" smtClean="0"/>
              <a:t> de Ligne</a:t>
            </a:r>
          </a:p>
          <a:p>
            <a:pPr algn="ctr"/>
            <a:r>
              <a:rPr lang="fr-BE" dirty="0" smtClean="0"/>
              <a:t>Statut: Soldat – Mat 53447</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62390" y="779526"/>
            <a:ext cx="4312767" cy="1200329"/>
          </a:xfrm>
          <a:prstGeom prst="rect">
            <a:avLst/>
          </a:prstGeom>
          <a:noFill/>
        </p:spPr>
        <p:txBody>
          <a:bodyPr wrap="square" rtlCol="0">
            <a:spAutoFit/>
          </a:bodyPr>
          <a:lstStyle/>
          <a:p>
            <a:r>
              <a:rPr lang="fr-BE" sz="7200" dirty="0" smtClean="0">
                <a:latin typeface="French Script MT" panose="03020402040607040605" pitchFamily="66" charset="0"/>
              </a:rPr>
              <a:t>Gustave </a:t>
            </a:r>
            <a:r>
              <a:rPr lang="fr-BE" sz="7200" dirty="0" err="1" smtClean="0">
                <a:latin typeface="French Script MT" panose="03020402040607040605" pitchFamily="66" charset="0"/>
              </a:rPr>
              <a:t>Devillé</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770632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73</a:t>
            </a:fld>
            <a:endParaRPr lang="fr-BE" dirty="0"/>
          </a:p>
        </p:txBody>
      </p:sp>
      <p:sp>
        <p:nvSpPr>
          <p:cNvPr id="5" name="ZoneTexte 4"/>
          <p:cNvSpPr txBox="1"/>
          <p:nvPr/>
        </p:nvSpPr>
        <p:spPr>
          <a:xfrm>
            <a:off x="1261904" y="779526"/>
            <a:ext cx="4251514" cy="1200329"/>
          </a:xfrm>
          <a:prstGeom prst="rect">
            <a:avLst/>
          </a:prstGeom>
          <a:noFill/>
        </p:spPr>
        <p:txBody>
          <a:bodyPr wrap="square" rtlCol="0">
            <a:spAutoFit/>
          </a:bodyPr>
          <a:lstStyle/>
          <a:p>
            <a:r>
              <a:rPr lang="fr-BE" sz="7200" dirty="0" smtClean="0">
                <a:latin typeface="French Script MT" panose="03020402040607040605" pitchFamily="66" charset="0"/>
              </a:rPr>
              <a:t>Alfred </a:t>
            </a:r>
            <a:r>
              <a:rPr lang="fr-BE" sz="7200" dirty="0" err="1" smtClean="0">
                <a:latin typeface="French Script MT" panose="03020402040607040605" pitchFamily="66" charset="0"/>
              </a:rPr>
              <a:t>Borguet</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68 ans</a:t>
            </a:r>
          </a:p>
          <a:p>
            <a:pPr algn="ctr"/>
            <a:r>
              <a:rPr lang="fr-BE" dirty="0" smtClean="0"/>
              <a:t>Décédé le ?</a:t>
            </a:r>
          </a:p>
          <a:p>
            <a:pPr algn="ctr"/>
            <a:r>
              <a:rPr lang="fr-BE" dirty="0" smtClean="0"/>
              <a:t>Inhumé le 9 août 1952</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43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9656492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730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1890 – 31 ans</a:t>
            </a:r>
          </a:p>
          <a:p>
            <a:pPr algn="ctr"/>
            <a:r>
              <a:rPr lang="fr-BE" dirty="0" smtClean="0"/>
              <a:t>Décédé le</a:t>
            </a:r>
            <a:r>
              <a:rPr lang="fr-BE" dirty="0"/>
              <a:t> </a:t>
            </a:r>
            <a:r>
              <a:rPr lang="fr-BE" dirty="0" smtClean="0"/>
              <a:t>24 octobre 1921</a:t>
            </a:r>
          </a:p>
          <a:p>
            <a:pPr algn="ctr"/>
            <a:r>
              <a:rPr lang="fr-BE" dirty="0" smtClean="0"/>
              <a:t>Inhumé le ?</a:t>
            </a:r>
          </a:p>
          <a:p>
            <a:pPr algn="ctr"/>
            <a:r>
              <a:rPr lang="fr-BE" dirty="0" smtClean="0"/>
              <a:t>Epoux de ?</a:t>
            </a:r>
          </a:p>
          <a:p>
            <a:pPr algn="ctr"/>
            <a:endParaRPr lang="fr-BE" dirty="0"/>
          </a:p>
          <a:p>
            <a:pPr algn="ctr"/>
            <a:r>
              <a:rPr lang="fr-BE" dirty="0" smtClean="0"/>
              <a:t>Régiment: 3</a:t>
            </a:r>
            <a:r>
              <a:rPr lang="fr-BE" baseline="30000" dirty="0" smtClean="0"/>
              <a:t>e</a:t>
            </a:r>
            <a:r>
              <a:rPr lang="fr-BE" dirty="0" smtClean="0"/>
              <a:t> Division d’Armée</a:t>
            </a:r>
          </a:p>
          <a:p>
            <a:pPr algn="ctr"/>
            <a:r>
              <a:rPr lang="fr-BE" dirty="0" smtClean="0"/>
              <a:t>Statut: Télégraphiste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23708" y="779526"/>
            <a:ext cx="4590132" cy="1200329"/>
          </a:xfrm>
          <a:prstGeom prst="rect">
            <a:avLst/>
          </a:prstGeom>
          <a:noFill/>
        </p:spPr>
        <p:txBody>
          <a:bodyPr wrap="square" rtlCol="0">
            <a:spAutoFit/>
          </a:bodyPr>
          <a:lstStyle/>
          <a:p>
            <a:r>
              <a:rPr lang="fr-BE" sz="7200" dirty="0" smtClean="0">
                <a:latin typeface="French Script MT" panose="03020402040607040605" pitchFamily="66" charset="0"/>
              </a:rPr>
              <a:t>Norbert </a:t>
            </a:r>
            <a:r>
              <a:rPr lang="fr-BE" sz="7200" dirty="0" err="1" smtClean="0">
                <a:latin typeface="French Script MT" panose="03020402040607040605" pitchFamily="66" charset="0"/>
              </a:rPr>
              <a:t>Devroe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9159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731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1883 – 55 ans</a:t>
            </a:r>
          </a:p>
          <a:p>
            <a:pPr algn="ctr"/>
            <a:r>
              <a:rPr lang="fr-BE" dirty="0" smtClean="0"/>
              <a:t>Décédé le</a:t>
            </a:r>
            <a:r>
              <a:rPr lang="fr-BE" dirty="0"/>
              <a:t> </a:t>
            </a:r>
            <a:r>
              <a:rPr lang="fr-BE" dirty="0" smtClean="0"/>
              <a:t>4 janvier 1938</a:t>
            </a:r>
          </a:p>
          <a:p>
            <a:pPr algn="ctr"/>
            <a:r>
              <a:rPr lang="fr-BE" dirty="0" smtClean="0"/>
              <a:t>Inhumé le ?</a:t>
            </a:r>
          </a:p>
          <a:p>
            <a:pPr algn="ctr"/>
            <a:r>
              <a:rPr lang="fr-BE" dirty="0" smtClean="0"/>
              <a:t>Célibataire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92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20248" y="775281"/>
            <a:ext cx="4597052" cy="1200329"/>
          </a:xfrm>
          <a:prstGeom prst="rect">
            <a:avLst/>
          </a:prstGeom>
          <a:noFill/>
        </p:spPr>
        <p:txBody>
          <a:bodyPr wrap="square" rtlCol="0">
            <a:spAutoFit/>
          </a:bodyPr>
          <a:lstStyle/>
          <a:p>
            <a:r>
              <a:rPr lang="fr-BE" sz="7200" dirty="0" smtClean="0">
                <a:latin typeface="French Script MT" panose="03020402040607040605" pitchFamily="66" charset="0"/>
              </a:rPr>
              <a:t>Fernand </a:t>
            </a:r>
            <a:r>
              <a:rPr lang="fr-BE" sz="7200" dirty="0" err="1" smtClean="0">
                <a:latin typeface="French Script MT" panose="03020402040607040605" pitchFamily="66" charset="0"/>
              </a:rPr>
              <a:t>Deward</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007947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732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1863 – 74 ans</a:t>
            </a:r>
          </a:p>
          <a:p>
            <a:pPr algn="ctr"/>
            <a:r>
              <a:rPr lang="fr-BE" dirty="0" smtClean="0"/>
              <a:t>Décédé le</a:t>
            </a:r>
            <a:r>
              <a:rPr lang="fr-BE" dirty="0"/>
              <a:t> </a:t>
            </a:r>
            <a:r>
              <a:rPr lang="fr-BE" dirty="0" smtClean="0"/>
              <a:t>19 février 1937</a:t>
            </a:r>
          </a:p>
          <a:p>
            <a:pPr algn="ctr"/>
            <a:r>
              <a:rPr lang="fr-BE" dirty="0" smtClean="0"/>
              <a:t>Inhumé le ?</a:t>
            </a:r>
          </a:p>
          <a:p>
            <a:pPr algn="ctr"/>
            <a:r>
              <a:rPr lang="fr-BE" dirty="0" smtClean="0"/>
              <a:t>Epoux de Madame Léonard</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100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85101" y="779526"/>
            <a:ext cx="4267345" cy="1200329"/>
          </a:xfrm>
          <a:prstGeom prst="rect">
            <a:avLst/>
          </a:prstGeom>
          <a:noFill/>
        </p:spPr>
        <p:txBody>
          <a:bodyPr wrap="square" rtlCol="0">
            <a:spAutoFit/>
          </a:bodyPr>
          <a:lstStyle/>
          <a:p>
            <a:r>
              <a:rPr lang="fr-BE" sz="7200" dirty="0" smtClean="0">
                <a:latin typeface="French Script MT" panose="03020402040607040605" pitchFamily="66" charset="0"/>
              </a:rPr>
              <a:t>Nicolas </a:t>
            </a:r>
            <a:r>
              <a:rPr lang="fr-BE" sz="7200" dirty="0" err="1" smtClean="0">
                <a:latin typeface="French Script MT" panose="03020402040607040605" pitchFamily="66" charset="0"/>
              </a:rPr>
              <a:t>Dewit</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605744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733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3 novembre 1885 – 29 ans</a:t>
            </a:r>
          </a:p>
          <a:p>
            <a:pPr algn="ctr"/>
            <a:r>
              <a:rPr lang="fr-BE" dirty="0" smtClean="0"/>
              <a:t>Décédé le</a:t>
            </a:r>
            <a:r>
              <a:rPr lang="fr-BE" dirty="0"/>
              <a:t> 6</a:t>
            </a:r>
            <a:r>
              <a:rPr lang="fr-BE" dirty="0" smtClean="0"/>
              <a:t> novembre 1914 (GB)</a:t>
            </a:r>
          </a:p>
          <a:p>
            <a:pPr algn="ctr"/>
            <a:r>
              <a:rPr lang="fr-BE" dirty="0" smtClean="0"/>
              <a:t>Inhumé </a:t>
            </a:r>
            <a:r>
              <a:rPr lang="fr-BE" dirty="0"/>
              <a:t>à </a:t>
            </a:r>
            <a:r>
              <a:rPr lang="fr-BE" dirty="0" err="1"/>
              <a:t>Robermont</a:t>
            </a:r>
            <a:r>
              <a:rPr lang="fr-BE" dirty="0"/>
              <a:t> en </a:t>
            </a:r>
            <a:r>
              <a:rPr lang="fr-BE" dirty="0" smtClean="0"/>
              <a:t>1921</a:t>
            </a:r>
          </a:p>
          <a:p>
            <a:pPr algn="ctr"/>
            <a:r>
              <a:rPr lang="fr-BE" dirty="0" smtClean="0"/>
              <a:t>Epoux de ?</a:t>
            </a:r>
          </a:p>
          <a:p>
            <a:pPr algn="ctr"/>
            <a:endParaRPr lang="fr-BE" dirty="0"/>
          </a:p>
          <a:p>
            <a:pPr algn="ctr"/>
            <a:r>
              <a:rPr lang="fr-BE" dirty="0" smtClean="0"/>
              <a:t>Régiment: 2</a:t>
            </a:r>
            <a:r>
              <a:rPr lang="fr-BE" baseline="30000" dirty="0" smtClean="0"/>
              <a:t>e</a:t>
            </a:r>
            <a:r>
              <a:rPr lang="fr-BE" dirty="0" smtClean="0"/>
              <a:t> Carabiniers</a:t>
            </a:r>
          </a:p>
          <a:p>
            <a:pPr algn="ctr"/>
            <a:r>
              <a:rPr lang="fr-BE" dirty="0" smtClean="0"/>
              <a:t>Statut: Lieutenant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48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88574" y="779526"/>
            <a:ext cx="3860400" cy="1200329"/>
          </a:xfrm>
          <a:prstGeom prst="rect">
            <a:avLst/>
          </a:prstGeom>
          <a:noFill/>
        </p:spPr>
        <p:txBody>
          <a:bodyPr wrap="square" rtlCol="0">
            <a:spAutoFit/>
          </a:bodyPr>
          <a:lstStyle/>
          <a:p>
            <a:r>
              <a:rPr lang="fr-BE" sz="7200" dirty="0" smtClean="0">
                <a:latin typeface="French Script MT" panose="03020402040607040605" pitchFamily="66" charset="0"/>
              </a:rPr>
              <a:t>Lucien </a:t>
            </a:r>
            <a:r>
              <a:rPr lang="fr-BE" sz="7200" dirty="0" err="1" smtClean="0">
                <a:latin typeface="French Script MT" panose="03020402040607040605" pitchFamily="66" charset="0"/>
              </a:rPr>
              <a:t>Dome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8200044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734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3 avril 1892 – 22 ans</a:t>
            </a:r>
          </a:p>
          <a:p>
            <a:pPr algn="ctr"/>
            <a:r>
              <a:rPr lang="fr-BE" dirty="0" smtClean="0"/>
              <a:t>Décédé le</a:t>
            </a:r>
            <a:r>
              <a:rPr lang="fr-BE" dirty="0"/>
              <a:t> </a:t>
            </a:r>
            <a:r>
              <a:rPr lang="fr-BE" dirty="0" smtClean="0"/>
              <a:t>8 novembre 1914</a:t>
            </a:r>
          </a:p>
          <a:p>
            <a:pPr algn="ctr"/>
            <a:r>
              <a:rPr lang="fr-BE" dirty="0" smtClean="0"/>
              <a:t>Inhumé le 1 avril 1923</a:t>
            </a:r>
          </a:p>
          <a:p>
            <a:pPr algn="ctr"/>
            <a:r>
              <a:rPr lang="fr-BE" dirty="0" smtClean="0"/>
              <a:t>Epoux de ?</a:t>
            </a:r>
          </a:p>
          <a:p>
            <a:pPr algn="ctr"/>
            <a:endParaRPr lang="fr-BE" dirty="0"/>
          </a:p>
          <a:p>
            <a:pPr algn="ctr"/>
            <a:r>
              <a:rPr lang="fr-BE" dirty="0" smtClean="0"/>
              <a:t>Régiment: 1</a:t>
            </a:r>
            <a:r>
              <a:rPr lang="fr-BE" baseline="30000" dirty="0" smtClean="0"/>
              <a:t>er</a:t>
            </a:r>
            <a:r>
              <a:rPr lang="fr-BE" dirty="0" smtClean="0"/>
              <a:t> Grenadiers, 2Bn, 5Cie</a:t>
            </a:r>
          </a:p>
          <a:p>
            <a:pPr algn="ctr"/>
            <a:r>
              <a:rPr lang="fr-BE" dirty="0" smtClean="0"/>
              <a:t>Statut: Sergent-Major</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47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60686" y="779526"/>
            <a:ext cx="3716176" cy="1200329"/>
          </a:xfrm>
          <a:prstGeom prst="rect">
            <a:avLst/>
          </a:prstGeom>
          <a:noFill/>
        </p:spPr>
        <p:txBody>
          <a:bodyPr wrap="square" rtlCol="0">
            <a:spAutoFit/>
          </a:bodyPr>
          <a:lstStyle/>
          <a:p>
            <a:r>
              <a:rPr lang="fr-BE" sz="7200" dirty="0" smtClean="0">
                <a:latin typeface="French Script MT" panose="03020402040607040605" pitchFamily="66" charset="0"/>
              </a:rPr>
              <a:t>Léon Doucet</a:t>
            </a:r>
          </a:p>
        </p:txBody>
      </p:sp>
    </p:spTree>
    <p:extLst>
      <p:ext uri="{BB962C8B-B14F-4D97-AF65-F5344CB8AC3E}">
        <p14:creationId xmlns:p14="http://schemas.microsoft.com/office/powerpoint/2010/main" val="2625558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735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26 janvier 1895 – 23 ans</a:t>
            </a:r>
          </a:p>
          <a:p>
            <a:pPr algn="ctr"/>
            <a:r>
              <a:rPr lang="fr-BE" dirty="0" smtClean="0"/>
              <a:t>Décédé le</a:t>
            </a:r>
            <a:r>
              <a:rPr lang="fr-BE" dirty="0"/>
              <a:t> </a:t>
            </a:r>
            <a:r>
              <a:rPr lang="fr-BE" dirty="0" smtClean="0"/>
              <a:t>4 septembre 1918</a:t>
            </a:r>
          </a:p>
          <a:p>
            <a:pPr algn="ctr"/>
            <a:r>
              <a:rPr lang="fr-BE" dirty="0" smtClean="0"/>
              <a:t>Inhumé le 14 janvier 1923</a:t>
            </a:r>
          </a:p>
          <a:p>
            <a:pPr algn="ctr"/>
            <a:r>
              <a:rPr lang="fr-BE" dirty="0" smtClean="0"/>
              <a:t>Epoux de ?</a:t>
            </a:r>
          </a:p>
          <a:p>
            <a:pPr algn="ctr"/>
            <a:endParaRPr lang="fr-BE" dirty="0"/>
          </a:p>
          <a:p>
            <a:pPr algn="ctr"/>
            <a:r>
              <a:rPr lang="fr-BE" dirty="0" smtClean="0"/>
              <a:t>Régiment: Génie 4</a:t>
            </a:r>
            <a:r>
              <a:rPr lang="fr-BE" baseline="30000" dirty="0" smtClean="0"/>
              <a:t>e</a:t>
            </a:r>
            <a:r>
              <a:rPr lang="fr-BE" dirty="0" smtClean="0"/>
              <a:t> D.A., 4Cie</a:t>
            </a:r>
          </a:p>
          <a:p>
            <a:pPr algn="ctr"/>
            <a:r>
              <a:rPr lang="fr-BE" dirty="0" smtClean="0"/>
              <a:t>Statut: 1</a:t>
            </a:r>
            <a:r>
              <a:rPr lang="fr-BE" baseline="30000" dirty="0" smtClean="0"/>
              <a:t>er</a:t>
            </a:r>
            <a:r>
              <a:rPr lang="fr-BE" dirty="0" smtClean="0"/>
              <a:t> Sergent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42646" y="793508"/>
            <a:ext cx="4352256" cy="1200329"/>
          </a:xfrm>
          <a:prstGeom prst="rect">
            <a:avLst/>
          </a:prstGeom>
          <a:noFill/>
        </p:spPr>
        <p:txBody>
          <a:bodyPr wrap="square" rtlCol="0">
            <a:spAutoFit/>
          </a:bodyPr>
          <a:lstStyle/>
          <a:p>
            <a:r>
              <a:rPr lang="fr-BE" sz="7200" dirty="0" smtClean="0">
                <a:latin typeface="French Script MT" panose="03020402040607040605" pitchFamily="66" charset="0"/>
              </a:rPr>
              <a:t>Antoine Dubois</a:t>
            </a:r>
          </a:p>
        </p:txBody>
      </p:sp>
    </p:spTree>
    <p:extLst>
      <p:ext uri="{BB962C8B-B14F-4D97-AF65-F5344CB8AC3E}">
        <p14:creationId xmlns:p14="http://schemas.microsoft.com/office/powerpoint/2010/main" val="16617552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736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1890 – 36 ans</a:t>
            </a:r>
          </a:p>
          <a:p>
            <a:pPr algn="ctr"/>
            <a:r>
              <a:rPr lang="fr-BE" dirty="0" smtClean="0"/>
              <a:t>Décédé le</a:t>
            </a:r>
            <a:r>
              <a:rPr lang="fr-BE" dirty="0"/>
              <a:t> </a:t>
            </a:r>
            <a:r>
              <a:rPr lang="fr-BE" dirty="0" smtClean="0"/>
              <a:t>20 janvier 1926</a:t>
            </a:r>
          </a:p>
          <a:p>
            <a:pPr algn="ctr"/>
            <a:r>
              <a:rPr lang="fr-BE" dirty="0" smtClean="0"/>
              <a:t>Inhumé le ?</a:t>
            </a:r>
          </a:p>
          <a:p>
            <a:pPr algn="ctr"/>
            <a:r>
              <a:rPr lang="fr-BE" dirty="0" smtClean="0"/>
              <a:t>Epoux de ?</a:t>
            </a:r>
          </a:p>
          <a:p>
            <a:pPr algn="ctr"/>
            <a:endParaRPr lang="fr-BE" dirty="0"/>
          </a:p>
          <a:p>
            <a:pPr algn="ctr"/>
            <a:r>
              <a:rPr lang="fr-BE" dirty="0" smtClean="0"/>
              <a:t>Régiment: 4</a:t>
            </a:r>
            <a:r>
              <a:rPr lang="fr-BE" baseline="30000" dirty="0" smtClean="0"/>
              <a:t>e</a:t>
            </a:r>
            <a:r>
              <a:rPr lang="fr-BE" dirty="0" smtClean="0"/>
              <a:t> d’Artillerie</a:t>
            </a:r>
          </a:p>
          <a:p>
            <a:pPr algn="ctr"/>
            <a:r>
              <a:rPr lang="fr-BE" dirty="0" smtClean="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73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409196" y="779526"/>
            <a:ext cx="4019155" cy="1200329"/>
          </a:xfrm>
          <a:prstGeom prst="rect">
            <a:avLst/>
          </a:prstGeom>
          <a:noFill/>
        </p:spPr>
        <p:txBody>
          <a:bodyPr wrap="square" rtlCol="0">
            <a:spAutoFit/>
          </a:bodyPr>
          <a:lstStyle/>
          <a:p>
            <a:r>
              <a:rPr lang="fr-BE" sz="7200" dirty="0" smtClean="0">
                <a:latin typeface="French Script MT" panose="03020402040607040605" pitchFamily="66" charset="0"/>
              </a:rPr>
              <a:t>Henri Etienne</a:t>
            </a:r>
          </a:p>
        </p:txBody>
      </p:sp>
    </p:spTree>
    <p:extLst>
      <p:ext uri="{BB962C8B-B14F-4D97-AF65-F5344CB8AC3E}">
        <p14:creationId xmlns:p14="http://schemas.microsoft.com/office/powerpoint/2010/main" val="7106308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737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1885 – 44 ans</a:t>
            </a:r>
          </a:p>
          <a:p>
            <a:pPr algn="ctr"/>
            <a:r>
              <a:rPr lang="fr-BE" dirty="0" smtClean="0"/>
              <a:t>Décédé le</a:t>
            </a:r>
            <a:r>
              <a:rPr lang="fr-BE" dirty="0"/>
              <a:t> </a:t>
            </a:r>
            <a:r>
              <a:rPr lang="fr-BE" dirty="0" smtClean="0"/>
              <a:t>16 janvier 1929</a:t>
            </a:r>
          </a:p>
          <a:p>
            <a:pPr algn="ctr"/>
            <a:r>
              <a:rPr lang="fr-BE" dirty="0" smtClean="0"/>
              <a:t>Inhumé le ?</a:t>
            </a:r>
          </a:p>
          <a:p>
            <a:pPr algn="ctr"/>
            <a:r>
              <a:rPr lang="fr-BE" dirty="0" smtClean="0"/>
              <a:t>Epoux de ?</a:t>
            </a:r>
          </a:p>
          <a:p>
            <a:pPr algn="ctr"/>
            <a:endParaRPr lang="fr-BE" dirty="0"/>
          </a:p>
          <a:p>
            <a:pPr algn="ctr"/>
            <a:r>
              <a:rPr lang="fr-BE" dirty="0" smtClean="0"/>
              <a:t>Régiment:</a:t>
            </a:r>
          </a:p>
          <a:p>
            <a:pPr algn="ctr"/>
            <a:r>
              <a:rPr lang="fr-BE" dirty="0" smtClean="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519624" y="779526"/>
            <a:ext cx="3750633" cy="1200329"/>
          </a:xfrm>
          <a:prstGeom prst="rect">
            <a:avLst/>
          </a:prstGeom>
          <a:noFill/>
        </p:spPr>
        <p:txBody>
          <a:bodyPr wrap="square" rtlCol="0">
            <a:spAutoFit/>
          </a:bodyPr>
          <a:lstStyle/>
          <a:p>
            <a:r>
              <a:rPr lang="fr-BE" sz="7200" dirty="0" smtClean="0">
                <a:latin typeface="French Script MT" panose="03020402040607040605" pitchFamily="66" charset="0"/>
              </a:rPr>
              <a:t>Jean </a:t>
            </a:r>
            <a:r>
              <a:rPr lang="fr-BE" sz="7200" dirty="0" err="1" smtClean="0">
                <a:latin typeface="French Script MT" panose="03020402040607040605" pitchFamily="66" charset="0"/>
              </a:rPr>
              <a:t>Fassiau</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704925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738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1869 – 68 ans</a:t>
            </a:r>
          </a:p>
          <a:p>
            <a:pPr algn="ctr"/>
            <a:r>
              <a:rPr lang="fr-BE" dirty="0" smtClean="0"/>
              <a:t>Décédé le</a:t>
            </a:r>
            <a:r>
              <a:rPr lang="fr-BE" dirty="0"/>
              <a:t> </a:t>
            </a:r>
            <a:r>
              <a:rPr lang="fr-BE" dirty="0" smtClean="0"/>
              <a:t>4 août 1937</a:t>
            </a:r>
          </a:p>
          <a:p>
            <a:pPr algn="ctr"/>
            <a:r>
              <a:rPr lang="fr-BE" dirty="0" smtClean="0"/>
              <a:t>Inhumé le ?</a:t>
            </a:r>
          </a:p>
          <a:p>
            <a:pPr algn="ctr"/>
            <a:r>
              <a:rPr lang="fr-BE" dirty="0" smtClean="0"/>
              <a:t>Epoux de ?</a:t>
            </a:r>
          </a:p>
          <a:p>
            <a:pPr algn="ctr"/>
            <a:endParaRPr lang="fr-BE" dirty="0"/>
          </a:p>
          <a:p>
            <a:pPr algn="ctr"/>
            <a:r>
              <a:rPr lang="fr-BE" dirty="0" smtClean="0"/>
              <a:t>Régiment: Gendarmerie</a:t>
            </a:r>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102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68752" y="779526"/>
            <a:ext cx="4700043" cy="1200329"/>
          </a:xfrm>
          <a:prstGeom prst="rect">
            <a:avLst/>
          </a:prstGeom>
          <a:noFill/>
        </p:spPr>
        <p:txBody>
          <a:bodyPr wrap="square" rtlCol="0">
            <a:spAutoFit/>
          </a:bodyPr>
          <a:lstStyle/>
          <a:p>
            <a:r>
              <a:rPr lang="fr-BE" sz="7200" dirty="0" smtClean="0">
                <a:latin typeface="French Script MT" panose="03020402040607040605" pitchFamily="66" charset="0"/>
              </a:rPr>
              <a:t>Louis </a:t>
            </a:r>
            <a:r>
              <a:rPr lang="fr-BE" sz="7200" dirty="0" err="1" smtClean="0">
                <a:latin typeface="French Script MT" panose="03020402040607040605" pitchFamily="66" charset="0"/>
              </a:rPr>
              <a:t>Flammand</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902660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739</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smtClean="0"/>
              <a:t>Né le 14 juin 1888 – 30 ans</a:t>
            </a:r>
          </a:p>
          <a:p>
            <a:pPr algn="ctr"/>
            <a:r>
              <a:rPr lang="fr-BE" dirty="0" smtClean="0"/>
              <a:t>Décédé le</a:t>
            </a:r>
            <a:r>
              <a:rPr lang="fr-BE" dirty="0"/>
              <a:t> </a:t>
            </a:r>
            <a:r>
              <a:rPr lang="fr-BE" dirty="0" smtClean="0"/>
              <a:t>18 novembre 1918</a:t>
            </a:r>
          </a:p>
          <a:p>
            <a:pPr algn="ctr"/>
            <a:r>
              <a:rPr lang="fr-BE" dirty="0" smtClean="0"/>
              <a:t>Inhumé </a:t>
            </a:r>
            <a:r>
              <a:rPr lang="fr-BE" dirty="0"/>
              <a:t>à </a:t>
            </a:r>
            <a:r>
              <a:rPr lang="fr-BE" dirty="0" err="1"/>
              <a:t>Robermont</a:t>
            </a:r>
            <a:r>
              <a:rPr lang="fr-BE" dirty="0"/>
              <a:t> en </a:t>
            </a:r>
            <a:r>
              <a:rPr lang="fr-BE" dirty="0" smtClean="0"/>
              <a:t>1921</a:t>
            </a:r>
          </a:p>
          <a:p>
            <a:pPr algn="ctr"/>
            <a:r>
              <a:rPr lang="fr-BE" dirty="0" smtClean="0"/>
              <a:t>Epoux de ?</a:t>
            </a:r>
          </a:p>
          <a:p>
            <a:pPr algn="ctr"/>
            <a:endParaRPr lang="fr-BE" dirty="0"/>
          </a:p>
          <a:p>
            <a:pPr algn="ctr"/>
            <a:r>
              <a:rPr lang="fr-BE" dirty="0" smtClean="0"/>
              <a:t>Régiment: 4</a:t>
            </a:r>
            <a:r>
              <a:rPr lang="fr-BE" baseline="30000" dirty="0" smtClean="0"/>
              <a:t>e</a:t>
            </a:r>
            <a:r>
              <a:rPr lang="fr-BE" dirty="0" smtClean="0"/>
              <a:t> d’Artillerie</a:t>
            </a:r>
          </a:p>
          <a:p>
            <a:pPr algn="ctr"/>
            <a:r>
              <a:rPr lang="fr-BE" dirty="0" smtClean="0"/>
              <a:t>Statut: Maréchal des Logis, </a:t>
            </a:r>
          </a:p>
          <a:p>
            <a:pPr algn="ctr"/>
            <a:r>
              <a:rPr lang="fr-BE" dirty="0" smtClean="0"/>
              <a:t>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57832" y="779526"/>
            <a:ext cx="5121884" cy="1200329"/>
          </a:xfrm>
          <a:prstGeom prst="rect">
            <a:avLst/>
          </a:prstGeom>
          <a:noFill/>
        </p:spPr>
        <p:txBody>
          <a:bodyPr wrap="square" rtlCol="0">
            <a:spAutoFit/>
          </a:bodyPr>
          <a:lstStyle/>
          <a:p>
            <a:r>
              <a:rPr lang="fr-BE" sz="7200" dirty="0" smtClean="0">
                <a:latin typeface="French Script MT" panose="03020402040607040605" pitchFamily="66" charset="0"/>
              </a:rPr>
              <a:t>Armand </a:t>
            </a:r>
            <a:r>
              <a:rPr lang="fr-BE" sz="7200" dirty="0" err="1" smtClean="0">
                <a:latin typeface="French Script MT" panose="03020402040607040605" pitchFamily="66" charset="0"/>
              </a:rPr>
              <a:t>Foccroulle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5004444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74</a:t>
            </a:fld>
            <a:endParaRPr lang="fr-BE" dirty="0"/>
          </a:p>
        </p:txBody>
      </p:sp>
      <p:sp>
        <p:nvSpPr>
          <p:cNvPr id="5" name="ZoneTexte 4"/>
          <p:cNvSpPr txBox="1"/>
          <p:nvPr/>
        </p:nvSpPr>
        <p:spPr>
          <a:xfrm>
            <a:off x="1197207" y="779526"/>
            <a:ext cx="4380907" cy="1200329"/>
          </a:xfrm>
          <a:prstGeom prst="rect">
            <a:avLst/>
          </a:prstGeom>
          <a:noFill/>
        </p:spPr>
        <p:txBody>
          <a:bodyPr wrap="square" rtlCol="0">
            <a:spAutoFit/>
          </a:bodyPr>
          <a:lstStyle/>
          <a:p>
            <a:r>
              <a:rPr lang="fr-BE" sz="7200" dirty="0" smtClean="0">
                <a:latin typeface="French Script MT" panose="03020402040607040605" pitchFamily="66" charset="0"/>
              </a:rPr>
              <a:t>Fernand </a:t>
            </a:r>
            <a:r>
              <a:rPr lang="fr-BE" sz="7200" dirty="0" err="1" smtClean="0">
                <a:latin typeface="French Script MT" panose="03020402040607040605" pitchFamily="66" charset="0"/>
              </a:rPr>
              <a:t>Borms</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82 ans</a:t>
            </a:r>
          </a:p>
          <a:p>
            <a:pPr algn="ctr"/>
            <a:r>
              <a:rPr lang="fr-BE" dirty="0" smtClean="0"/>
              <a:t>Décédé le ?</a:t>
            </a:r>
          </a:p>
          <a:p>
            <a:pPr algn="ctr"/>
            <a:r>
              <a:rPr lang="fr-BE" dirty="0" smtClean="0"/>
              <a:t>Inhumé le 5 novembre 1952</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44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7641079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740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 22 ans</a:t>
            </a:r>
          </a:p>
          <a:p>
            <a:pPr algn="ctr"/>
            <a:r>
              <a:rPr lang="fr-BE" dirty="0" smtClean="0"/>
              <a:t>Décédé le</a:t>
            </a:r>
            <a:r>
              <a:rPr lang="fr-BE" dirty="0"/>
              <a:t> </a:t>
            </a:r>
            <a:r>
              <a:rPr lang="fr-BE" dirty="0" smtClean="0"/>
              <a:t>30 mars 1921</a:t>
            </a:r>
          </a:p>
          <a:p>
            <a:pPr algn="ctr"/>
            <a:r>
              <a:rPr lang="fr-BE" dirty="0" smtClean="0"/>
              <a:t>Inhumé le ?</a:t>
            </a:r>
          </a:p>
          <a:p>
            <a:pPr algn="ctr"/>
            <a:r>
              <a:rPr lang="fr-BE" dirty="0" smtClean="0"/>
              <a:t>Epoux de ?</a:t>
            </a:r>
          </a:p>
          <a:p>
            <a:pPr algn="ctr"/>
            <a:endParaRPr lang="fr-BE" dirty="0"/>
          </a:p>
          <a:p>
            <a:pPr algn="ctr"/>
            <a:r>
              <a:rPr lang="fr-BE" dirty="0" smtClean="0"/>
              <a:t>Régiment: </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a:t>
            </a:r>
            <a:r>
              <a:rPr lang="fr-BE" dirty="0"/>
              <a:t>3</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77717" y="779526"/>
            <a:ext cx="4787653" cy="1200329"/>
          </a:xfrm>
          <a:prstGeom prst="rect">
            <a:avLst/>
          </a:prstGeom>
          <a:noFill/>
        </p:spPr>
        <p:txBody>
          <a:bodyPr wrap="square" rtlCol="0">
            <a:spAutoFit/>
          </a:bodyPr>
          <a:lstStyle/>
          <a:p>
            <a:r>
              <a:rPr lang="fr-BE" sz="7200" dirty="0" smtClean="0">
                <a:latin typeface="French Script MT" panose="03020402040607040605" pitchFamily="66" charset="0"/>
              </a:rPr>
              <a:t>Marcel Fontaine</a:t>
            </a:r>
          </a:p>
        </p:txBody>
      </p:sp>
    </p:spTree>
    <p:extLst>
      <p:ext uri="{BB962C8B-B14F-4D97-AF65-F5344CB8AC3E}">
        <p14:creationId xmlns:p14="http://schemas.microsoft.com/office/powerpoint/2010/main" val="40782628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741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1857 – 79 ans</a:t>
            </a:r>
          </a:p>
          <a:p>
            <a:pPr algn="ctr"/>
            <a:r>
              <a:rPr lang="fr-BE" dirty="0" smtClean="0"/>
              <a:t>Décédé le</a:t>
            </a:r>
            <a:r>
              <a:rPr lang="fr-BE" dirty="0"/>
              <a:t> </a:t>
            </a:r>
            <a:r>
              <a:rPr lang="fr-BE" dirty="0" smtClean="0"/>
              <a:t>11 septembre 1936</a:t>
            </a:r>
          </a:p>
          <a:p>
            <a:pPr algn="ctr"/>
            <a:r>
              <a:rPr lang="fr-BE" dirty="0" smtClean="0"/>
              <a:t>Inhumé le ?</a:t>
            </a:r>
          </a:p>
          <a:p>
            <a:pPr algn="ctr"/>
            <a:r>
              <a:rPr lang="fr-BE" dirty="0" smtClean="0"/>
              <a:t>Epoux de Madame </a:t>
            </a:r>
            <a:r>
              <a:rPr lang="fr-BE" dirty="0" err="1" smtClean="0"/>
              <a:t>Tilleux</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84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742827" y="779526"/>
            <a:ext cx="3351894" cy="1200329"/>
          </a:xfrm>
          <a:prstGeom prst="rect">
            <a:avLst/>
          </a:prstGeom>
          <a:noFill/>
        </p:spPr>
        <p:txBody>
          <a:bodyPr wrap="square" rtlCol="0">
            <a:spAutoFit/>
          </a:bodyPr>
          <a:lstStyle/>
          <a:p>
            <a:r>
              <a:rPr lang="fr-BE" sz="7200" dirty="0" smtClean="0">
                <a:latin typeface="French Script MT" panose="03020402040607040605" pitchFamily="66" charset="0"/>
              </a:rPr>
              <a:t>Jean Galère</a:t>
            </a:r>
          </a:p>
        </p:txBody>
      </p:sp>
    </p:spTree>
    <p:extLst>
      <p:ext uri="{BB962C8B-B14F-4D97-AF65-F5344CB8AC3E}">
        <p14:creationId xmlns:p14="http://schemas.microsoft.com/office/powerpoint/2010/main" val="2158416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742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1862 – 76 ans</a:t>
            </a:r>
          </a:p>
          <a:p>
            <a:pPr algn="ctr"/>
            <a:r>
              <a:rPr lang="fr-BE" dirty="0" smtClean="0"/>
              <a:t>Décédé le</a:t>
            </a:r>
            <a:r>
              <a:rPr lang="fr-BE" dirty="0"/>
              <a:t> </a:t>
            </a:r>
            <a:r>
              <a:rPr lang="fr-BE" dirty="0" smtClean="0"/>
              <a:t>18 février 1938</a:t>
            </a:r>
          </a:p>
          <a:p>
            <a:pPr algn="ctr"/>
            <a:r>
              <a:rPr lang="fr-BE" dirty="0" smtClean="0"/>
              <a:t>Inhumé le ?</a:t>
            </a:r>
          </a:p>
          <a:p>
            <a:pPr algn="ctr"/>
            <a:r>
              <a:rPr lang="fr-BE" dirty="0" smtClean="0"/>
              <a:t>Epoux de Madame </a:t>
            </a:r>
            <a:r>
              <a:rPr lang="fr-BE" dirty="0" err="1" smtClean="0"/>
              <a:t>Defooz</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89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831807" y="775281"/>
            <a:ext cx="3173933" cy="1200329"/>
          </a:xfrm>
          <a:prstGeom prst="rect">
            <a:avLst/>
          </a:prstGeom>
          <a:noFill/>
        </p:spPr>
        <p:txBody>
          <a:bodyPr wrap="square" rtlCol="0">
            <a:spAutoFit/>
          </a:bodyPr>
          <a:lstStyle/>
          <a:p>
            <a:r>
              <a:rPr lang="fr-BE" sz="7200" dirty="0" smtClean="0">
                <a:latin typeface="French Script MT" panose="03020402040607040605" pitchFamily="66" charset="0"/>
              </a:rPr>
              <a:t>N. </a:t>
            </a:r>
            <a:r>
              <a:rPr lang="fr-BE" sz="7200" dirty="0" err="1" smtClean="0">
                <a:latin typeface="French Script MT" panose="03020402040607040605" pitchFamily="66" charset="0"/>
              </a:rPr>
              <a:t>Goosse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8582380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743</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smtClean="0"/>
              <a:t>Né le 2 septembre 1893 – 21 ans</a:t>
            </a:r>
          </a:p>
          <a:p>
            <a:pPr algn="ctr"/>
            <a:r>
              <a:rPr lang="fr-BE" dirty="0" smtClean="0"/>
              <a:t>Décédé le</a:t>
            </a:r>
            <a:r>
              <a:rPr lang="fr-BE" dirty="0"/>
              <a:t> </a:t>
            </a:r>
            <a:r>
              <a:rPr lang="fr-BE" dirty="0" smtClean="0"/>
              <a:t>10 octobre 1914</a:t>
            </a:r>
          </a:p>
          <a:p>
            <a:pPr algn="ctr"/>
            <a:r>
              <a:rPr lang="fr-BE" dirty="0" smtClean="0"/>
              <a:t>Inhumé le 12 octobre 1921</a:t>
            </a:r>
          </a:p>
          <a:p>
            <a:pPr algn="ctr"/>
            <a:r>
              <a:rPr lang="fr-BE" dirty="0" smtClean="0"/>
              <a:t>Epoux de ?</a:t>
            </a:r>
          </a:p>
          <a:p>
            <a:pPr algn="ctr"/>
            <a:endParaRPr lang="fr-BE" dirty="0"/>
          </a:p>
          <a:p>
            <a:pPr algn="ctr"/>
            <a:r>
              <a:rPr lang="fr-BE" dirty="0" smtClean="0"/>
              <a:t>Régiment: Artillerie de Forteresse</a:t>
            </a:r>
          </a:p>
          <a:p>
            <a:pPr algn="ctr"/>
            <a:r>
              <a:rPr lang="fr-BE" dirty="0" smtClean="0"/>
              <a:t>Position Fortifiée d’Anvers, 1Bat</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14480" y="779526"/>
            <a:ext cx="3803447" cy="1200329"/>
          </a:xfrm>
          <a:prstGeom prst="rect">
            <a:avLst/>
          </a:prstGeom>
          <a:noFill/>
        </p:spPr>
        <p:txBody>
          <a:bodyPr wrap="square" rtlCol="0">
            <a:spAutoFit/>
          </a:bodyPr>
          <a:lstStyle/>
          <a:p>
            <a:r>
              <a:rPr lang="fr-BE" sz="7200" dirty="0" smtClean="0">
                <a:latin typeface="French Script MT" panose="03020402040607040605" pitchFamily="66" charset="0"/>
              </a:rPr>
              <a:t>Jules </a:t>
            </a:r>
            <a:r>
              <a:rPr lang="fr-BE" sz="7200" dirty="0" err="1" smtClean="0">
                <a:latin typeface="French Script MT" panose="03020402040607040605" pitchFamily="66" charset="0"/>
              </a:rPr>
              <a:t>Grosfils</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1793027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744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1881 – 44 ans</a:t>
            </a:r>
          </a:p>
          <a:p>
            <a:pPr algn="ctr"/>
            <a:r>
              <a:rPr lang="fr-BE" dirty="0" smtClean="0"/>
              <a:t>Décédé le</a:t>
            </a:r>
            <a:r>
              <a:rPr lang="fr-BE" dirty="0"/>
              <a:t> </a:t>
            </a:r>
            <a:r>
              <a:rPr lang="fr-BE" dirty="0" smtClean="0"/>
              <a:t>21 mai 1925</a:t>
            </a:r>
          </a:p>
          <a:p>
            <a:pPr algn="ctr"/>
            <a:r>
              <a:rPr lang="fr-BE" dirty="0" smtClean="0"/>
              <a:t>Inhumé le ?</a:t>
            </a:r>
          </a:p>
          <a:p>
            <a:pPr algn="ctr"/>
            <a:r>
              <a:rPr lang="fr-BE" dirty="0" smtClean="0"/>
              <a:t>Epoux de ?</a:t>
            </a:r>
          </a:p>
          <a:p>
            <a:pPr algn="ctr"/>
            <a:endParaRPr lang="fr-BE" dirty="0"/>
          </a:p>
          <a:p>
            <a:pPr algn="ctr"/>
            <a:r>
              <a:rPr lang="fr-BE" dirty="0" smtClean="0"/>
              <a:t>Régiment: 4</a:t>
            </a:r>
            <a:r>
              <a:rPr lang="fr-BE" baseline="30000" dirty="0" smtClean="0"/>
              <a:t>e</a:t>
            </a:r>
            <a:r>
              <a:rPr lang="fr-BE" dirty="0" smtClean="0"/>
              <a:t> d’Artillerie</a:t>
            </a:r>
          </a:p>
          <a:p>
            <a:pPr algn="ctr"/>
            <a:r>
              <a:rPr lang="fr-BE" dirty="0" smtClean="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68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35916" y="779526"/>
            <a:ext cx="4765716" cy="1200329"/>
          </a:xfrm>
          <a:prstGeom prst="rect">
            <a:avLst/>
          </a:prstGeom>
          <a:noFill/>
        </p:spPr>
        <p:txBody>
          <a:bodyPr wrap="square" rtlCol="0">
            <a:spAutoFit/>
          </a:bodyPr>
          <a:lstStyle/>
          <a:p>
            <a:r>
              <a:rPr lang="fr-BE" sz="7200" dirty="0" smtClean="0">
                <a:latin typeface="French Script MT" panose="03020402040607040605" pitchFamily="66" charset="0"/>
              </a:rPr>
              <a:t>Guillaume Guisot</a:t>
            </a:r>
          </a:p>
        </p:txBody>
      </p:sp>
    </p:spTree>
    <p:extLst>
      <p:ext uri="{BB962C8B-B14F-4D97-AF65-F5344CB8AC3E}">
        <p14:creationId xmlns:p14="http://schemas.microsoft.com/office/powerpoint/2010/main" val="4194173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745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1885 – 38 ans</a:t>
            </a:r>
          </a:p>
          <a:p>
            <a:pPr algn="ctr"/>
            <a:r>
              <a:rPr lang="fr-BE" dirty="0" smtClean="0"/>
              <a:t>Décédé le</a:t>
            </a:r>
            <a:r>
              <a:rPr lang="fr-BE" dirty="0"/>
              <a:t> </a:t>
            </a:r>
            <a:r>
              <a:rPr lang="fr-BE" dirty="0" smtClean="0"/>
              <a:t>18 novembre 1923</a:t>
            </a:r>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62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84683" y="793185"/>
            <a:ext cx="4868181" cy="1200329"/>
          </a:xfrm>
          <a:prstGeom prst="rect">
            <a:avLst/>
          </a:prstGeom>
          <a:noFill/>
        </p:spPr>
        <p:txBody>
          <a:bodyPr wrap="square" rtlCol="0">
            <a:spAutoFit/>
          </a:bodyPr>
          <a:lstStyle/>
          <a:p>
            <a:r>
              <a:rPr lang="fr-BE" sz="7200" dirty="0" smtClean="0">
                <a:latin typeface="French Script MT" panose="03020402040607040605" pitchFamily="66" charset="0"/>
              </a:rPr>
              <a:t>Lambert </a:t>
            </a:r>
            <a:r>
              <a:rPr lang="fr-BE" sz="7200" dirty="0" err="1" smtClean="0">
                <a:latin typeface="French Script MT" panose="03020402040607040605" pitchFamily="66" charset="0"/>
              </a:rPr>
              <a:t>Habran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7430263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746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1890 – 35 ans</a:t>
            </a:r>
          </a:p>
          <a:p>
            <a:pPr algn="ctr"/>
            <a:r>
              <a:rPr lang="fr-BE" dirty="0" smtClean="0"/>
              <a:t>Décédé le</a:t>
            </a:r>
            <a:r>
              <a:rPr lang="fr-BE" dirty="0"/>
              <a:t> </a:t>
            </a:r>
            <a:r>
              <a:rPr lang="fr-BE" dirty="0" smtClean="0"/>
              <a:t>4 juin 1925</a:t>
            </a:r>
          </a:p>
          <a:p>
            <a:pPr algn="ctr"/>
            <a:r>
              <a:rPr lang="fr-BE" dirty="0" smtClean="0"/>
              <a:t>Inhumé le ?</a:t>
            </a:r>
          </a:p>
          <a:p>
            <a:pPr algn="ctr"/>
            <a:r>
              <a:rPr lang="fr-BE" dirty="0" smtClean="0"/>
              <a:t>Epoux de ?</a:t>
            </a:r>
          </a:p>
          <a:p>
            <a:pPr algn="ctr"/>
            <a:endParaRPr lang="fr-BE" dirty="0"/>
          </a:p>
          <a:p>
            <a:pPr algn="ctr"/>
            <a:r>
              <a:rPr lang="fr-BE" dirty="0" smtClean="0"/>
              <a:t>Régiment: 1</a:t>
            </a:r>
            <a:r>
              <a:rPr lang="fr-BE" baseline="30000" dirty="0" smtClean="0"/>
              <a:t>er</a:t>
            </a:r>
            <a:r>
              <a:rPr lang="fr-BE" dirty="0" smtClean="0"/>
              <a:t> Grenadiers</a:t>
            </a:r>
          </a:p>
          <a:p>
            <a:pPr algn="ctr"/>
            <a:r>
              <a:rPr lang="fr-BE" dirty="0" smtClean="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69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90117" y="779526"/>
            <a:ext cx="4657313" cy="1200329"/>
          </a:xfrm>
          <a:prstGeom prst="rect">
            <a:avLst/>
          </a:prstGeom>
          <a:noFill/>
        </p:spPr>
        <p:txBody>
          <a:bodyPr wrap="square" rtlCol="0">
            <a:spAutoFit/>
          </a:bodyPr>
          <a:lstStyle/>
          <a:p>
            <a:r>
              <a:rPr lang="fr-BE" sz="7200" dirty="0" smtClean="0">
                <a:latin typeface="French Script MT" panose="03020402040607040605" pitchFamily="66" charset="0"/>
              </a:rPr>
              <a:t>Renier </a:t>
            </a:r>
            <a:r>
              <a:rPr lang="fr-BE" sz="7200" dirty="0" err="1" smtClean="0">
                <a:latin typeface="French Script MT" panose="03020402040607040605" pitchFamily="66" charset="0"/>
              </a:rPr>
              <a:t>Hanssen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51373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747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1881 – 40 ans</a:t>
            </a:r>
          </a:p>
          <a:p>
            <a:pPr algn="ctr"/>
            <a:r>
              <a:rPr lang="fr-BE" dirty="0" smtClean="0"/>
              <a:t>Décédé le</a:t>
            </a:r>
            <a:r>
              <a:rPr lang="fr-BE" dirty="0"/>
              <a:t> </a:t>
            </a:r>
            <a:r>
              <a:rPr lang="fr-BE" dirty="0" smtClean="0"/>
              <a:t>31 octobre 1921</a:t>
            </a:r>
          </a:p>
          <a:p>
            <a:pPr algn="ctr"/>
            <a:r>
              <a:rPr lang="fr-BE" dirty="0" smtClean="0"/>
              <a:t>Inhumé le ?</a:t>
            </a:r>
          </a:p>
          <a:p>
            <a:pPr algn="ctr"/>
            <a:r>
              <a:rPr lang="fr-BE" dirty="0" smtClean="0"/>
              <a:t>Epoux de ?</a:t>
            </a:r>
          </a:p>
          <a:p>
            <a:pPr algn="ctr"/>
            <a:endParaRPr lang="fr-BE" dirty="0"/>
          </a:p>
          <a:p>
            <a:pPr algn="ctr"/>
            <a:r>
              <a:rPr lang="fr-BE" dirty="0" smtClean="0"/>
              <a:t>Régiment: 12</a:t>
            </a:r>
            <a:r>
              <a:rPr lang="fr-BE" baseline="30000" dirty="0" smtClean="0"/>
              <a:t>e</a:t>
            </a:r>
            <a:r>
              <a:rPr lang="fr-BE" dirty="0" smtClean="0"/>
              <a:t> de Ligne</a:t>
            </a:r>
          </a:p>
          <a:p>
            <a:pPr algn="ctr"/>
            <a:r>
              <a:rPr lang="fr-BE" dirty="0" smtClean="0"/>
              <a:t>Statut: Sergent,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37403" y="779526"/>
            <a:ext cx="4762742" cy="1200329"/>
          </a:xfrm>
          <a:prstGeom prst="rect">
            <a:avLst/>
          </a:prstGeom>
          <a:noFill/>
        </p:spPr>
        <p:txBody>
          <a:bodyPr wrap="square" rtlCol="0">
            <a:spAutoFit/>
          </a:bodyPr>
          <a:lstStyle/>
          <a:p>
            <a:r>
              <a:rPr lang="fr-BE" sz="7200" dirty="0" smtClean="0">
                <a:latin typeface="French Script MT" panose="03020402040607040605" pitchFamily="66" charset="0"/>
              </a:rPr>
              <a:t>Victor Hardenne</a:t>
            </a:r>
          </a:p>
        </p:txBody>
      </p:sp>
    </p:spTree>
    <p:extLst>
      <p:ext uri="{BB962C8B-B14F-4D97-AF65-F5344CB8AC3E}">
        <p14:creationId xmlns:p14="http://schemas.microsoft.com/office/powerpoint/2010/main" val="33768217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748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1892 – 46 ans</a:t>
            </a:r>
          </a:p>
          <a:p>
            <a:pPr algn="ctr"/>
            <a:r>
              <a:rPr lang="fr-BE" dirty="0" smtClean="0"/>
              <a:t>Décédé le</a:t>
            </a:r>
            <a:r>
              <a:rPr lang="fr-BE" dirty="0"/>
              <a:t> </a:t>
            </a:r>
            <a:r>
              <a:rPr lang="fr-BE" dirty="0" smtClean="0"/>
              <a:t>8 mai 1938</a:t>
            </a:r>
          </a:p>
          <a:p>
            <a:pPr algn="ctr"/>
            <a:r>
              <a:rPr lang="fr-BE" dirty="0" smtClean="0"/>
              <a:t>Inhumé le ?</a:t>
            </a:r>
          </a:p>
          <a:p>
            <a:pPr algn="ctr"/>
            <a:r>
              <a:rPr lang="fr-BE" dirty="0" smtClean="0"/>
              <a:t>Epoux de Madame </a:t>
            </a:r>
            <a:r>
              <a:rPr lang="fr-BE" dirty="0" err="1" smtClean="0"/>
              <a:t>Guiot</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95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58438" y="775281"/>
            <a:ext cx="4920672" cy="1200329"/>
          </a:xfrm>
          <a:prstGeom prst="rect">
            <a:avLst/>
          </a:prstGeom>
          <a:noFill/>
        </p:spPr>
        <p:txBody>
          <a:bodyPr wrap="square" rtlCol="0">
            <a:spAutoFit/>
          </a:bodyPr>
          <a:lstStyle/>
          <a:p>
            <a:r>
              <a:rPr lang="fr-BE" sz="7200" dirty="0" smtClean="0">
                <a:latin typeface="French Script MT" panose="03020402040607040605" pitchFamily="66" charset="0"/>
              </a:rPr>
              <a:t>Michel </a:t>
            </a:r>
            <a:r>
              <a:rPr lang="fr-BE" sz="7200" dirty="0" err="1" smtClean="0">
                <a:latin typeface="French Script MT" panose="03020402040607040605" pitchFamily="66" charset="0"/>
              </a:rPr>
              <a:t>Hasuppe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5695125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749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1890 – 31 ans</a:t>
            </a:r>
          </a:p>
          <a:p>
            <a:pPr algn="ctr"/>
            <a:r>
              <a:rPr lang="fr-BE" dirty="0" smtClean="0"/>
              <a:t>Décédé le</a:t>
            </a:r>
            <a:r>
              <a:rPr lang="fr-BE" dirty="0"/>
              <a:t> </a:t>
            </a:r>
            <a:r>
              <a:rPr lang="fr-BE" dirty="0" smtClean="0"/>
              <a:t>3 juillet 1921</a:t>
            </a:r>
          </a:p>
          <a:p>
            <a:pPr algn="ctr"/>
            <a:r>
              <a:rPr lang="fr-BE" smtClean="0"/>
              <a:t>Inhumé le</a:t>
            </a:r>
            <a:endParaRPr lang="fr-BE" dirty="0" smtClean="0"/>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573735" y="779526"/>
            <a:ext cx="5690078" cy="1200329"/>
          </a:xfrm>
          <a:prstGeom prst="rect">
            <a:avLst/>
          </a:prstGeom>
          <a:noFill/>
        </p:spPr>
        <p:txBody>
          <a:bodyPr wrap="square" rtlCol="0">
            <a:spAutoFit/>
          </a:bodyPr>
          <a:lstStyle/>
          <a:p>
            <a:r>
              <a:rPr lang="fr-BE" sz="7200" dirty="0" smtClean="0">
                <a:latin typeface="French Script MT" panose="03020402040607040605" pitchFamily="66" charset="0"/>
              </a:rPr>
              <a:t>Alphonse </a:t>
            </a:r>
            <a:r>
              <a:rPr lang="fr-BE" sz="7200" dirty="0" err="1" smtClean="0">
                <a:latin typeface="French Script MT" panose="03020402040607040605" pitchFamily="66" charset="0"/>
              </a:rPr>
              <a:t>Hauteclair</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039057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75</a:t>
            </a:fld>
            <a:endParaRPr lang="fr-BE" dirty="0"/>
          </a:p>
        </p:txBody>
      </p:sp>
      <p:sp>
        <p:nvSpPr>
          <p:cNvPr id="5" name="ZoneTexte 4"/>
          <p:cNvSpPr txBox="1"/>
          <p:nvPr/>
        </p:nvSpPr>
        <p:spPr>
          <a:xfrm>
            <a:off x="911177" y="789031"/>
            <a:ext cx="4952968" cy="1200329"/>
          </a:xfrm>
          <a:prstGeom prst="rect">
            <a:avLst/>
          </a:prstGeom>
          <a:noFill/>
        </p:spPr>
        <p:txBody>
          <a:bodyPr wrap="square" rtlCol="0">
            <a:spAutoFit/>
          </a:bodyPr>
          <a:lstStyle/>
          <a:p>
            <a:r>
              <a:rPr lang="fr-BE" sz="7200" dirty="0" smtClean="0">
                <a:latin typeface="French Script MT" panose="03020402040607040605" pitchFamily="66" charset="0"/>
              </a:rPr>
              <a:t>Henri Boulanger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58 ans</a:t>
            </a:r>
          </a:p>
          <a:p>
            <a:pPr algn="ctr"/>
            <a:r>
              <a:rPr lang="fr-BE" dirty="0" smtClean="0"/>
              <a:t>Décédé le ?</a:t>
            </a:r>
          </a:p>
          <a:p>
            <a:pPr algn="ctr"/>
            <a:r>
              <a:rPr lang="fr-BE" dirty="0" smtClean="0"/>
              <a:t>Inhumé le  28 mai 1949</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178023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750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1877 – 61 ans</a:t>
            </a:r>
          </a:p>
          <a:p>
            <a:pPr algn="ctr"/>
            <a:r>
              <a:rPr lang="fr-BE" dirty="0" smtClean="0"/>
              <a:t>Décédé le</a:t>
            </a:r>
            <a:r>
              <a:rPr lang="fr-BE" dirty="0"/>
              <a:t> </a:t>
            </a:r>
            <a:r>
              <a:rPr lang="fr-BE" dirty="0" smtClean="0"/>
              <a:t>20 janvier 1938</a:t>
            </a:r>
          </a:p>
          <a:p>
            <a:pPr algn="ctr"/>
            <a:r>
              <a:rPr lang="fr-BE" dirty="0" smtClean="0"/>
              <a:t>Inhumé le ?</a:t>
            </a:r>
          </a:p>
          <a:p>
            <a:pPr algn="ctr"/>
            <a:r>
              <a:rPr lang="fr-BE" dirty="0" smtClean="0"/>
              <a:t>Epoux de Madame </a:t>
            </a:r>
            <a:r>
              <a:rPr lang="fr-BE" dirty="0" err="1" smtClean="0"/>
              <a:t>Hukai</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86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70737" y="779526"/>
            <a:ext cx="4696074" cy="1200329"/>
          </a:xfrm>
          <a:prstGeom prst="rect">
            <a:avLst/>
          </a:prstGeom>
          <a:noFill/>
        </p:spPr>
        <p:txBody>
          <a:bodyPr wrap="square" rtlCol="0">
            <a:spAutoFit/>
          </a:bodyPr>
          <a:lstStyle/>
          <a:p>
            <a:r>
              <a:rPr lang="fr-BE" sz="7200" dirty="0" smtClean="0">
                <a:latin typeface="French Script MT" panose="03020402040607040605" pitchFamily="66" charset="0"/>
              </a:rPr>
              <a:t>Léon </a:t>
            </a:r>
            <a:r>
              <a:rPr lang="fr-BE" sz="7200" dirty="0" err="1" smtClean="0">
                <a:latin typeface="French Script MT" panose="03020402040607040605" pitchFamily="66" charset="0"/>
              </a:rPr>
              <a:t>Havelange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3317007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751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1885 – </a:t>
            </a:r>
            <a:r>
              <a:rPr lang="fr-BE" dirty="0"/>
              <a:t>5</a:t>
            </a:r>
            <a:r>
              <a:rPr lang="fr-BE" dirty="0" smtClean="0"/>
              <a:t>0 ans</a:t>
            </a:r>
          </a:p>
          <a:p>
            <a:pPr algn="ctr"/>
            <a:r>
              <a:rPr lang="fr-BE" dirty="0" smtClean="0"/>
              <a:t>Décédé le</a:t>
            </a:r>
            <a:r>
              <a:rPr lang="fr-BE" dirty="0"/>
              <a:t> </a:t>
            </a:r>
            <a:r>
              <a:rPr lang="fr-BE" dirty="0" smtClean="0"/>
              <a:t>13 juillet 1935</a:t>
            </a:r>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75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882731" y="779526"/>
            <a:ext cx="3072086" cy="1200329"/>
          </a:xfrm>
          <a:prstGeom prst="rect">
            <a:avLst/>
          </a:prstGeom>
          <a:noFill/>
        </p:spPr>
        <p:txBody>
          <a:bodyPr wrap="square" rtlCol="0">
            <a:spAutoFit/>
          </a:bodyPr>
          <a:lstStyle/>
          <a:p>
            <a:r>
              <a:rPr lang="fr-BE" sz="7200" dirty="0" smtClean="0">
                <a:latin typeface="French Script MT" panose="03020402040607040605" pitchFamily="66" charset="0"/>
              </a:rPr>
              <a:t>J. Hubert</a:t>
            </a:r>
          </a:p>
        </p:txBody>
      </p:sp>
    </p:spTree>
    <p:extLst>
      <p:ext uri="{BB962C8B-B14F-4D97-AF65-F5344CB8AC3E}">
        <p14:creationId xmlns:p14="http://schemas.microsoft.com/office/powerpoint/2010/main" val="10128362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752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1890 – 27 ans</a:t>
            </a:r>
          </a:p>
          <a:p>
            <a:pPr algn="ctr"/>
            <a:r>
              <a:rPr lang="fr-BE" dirty="0" smtClean="0"/>
              <a:t>Décédé le</a:t>
            </a:r>
            <a:r>
              <a:rPr lang="fr-BE" dirty="0"/>
              <a:t> </a:t>
            </a:r>
            <a:r>
              <a:rPr lang="fr-BE" dirty="0" smtClean="0"/>
              <a:t>24 février 1917</a:t>
            </a:r>
          </a:p>
          <a:p>
            <a:pPr algn="ctr"/>
            <a:r>
              <a:rPr lang="fr-BE" dirty="0" smtClean="0"/>
              <a:t>Inhumé </a:t>
            </a:r>
            <a:r>
              <a:rPr lang="fr-BE" dirty="0"/>
              <a:t>à </a:t>
            </a:r>
            <a:r>
              <a:rPr lang="fr-BE" dirty="0" err="1"/>
              <a:t>Robermont</a:t>
            </a:r>
            <a:r>
              <a:rPr lang="fr-BE" dirty="0"/>
              <a:t> en </a:t>
            </a:r>
            <a:r>
              <a:rPr lang="fr-BE" dirty="0" smtClean="0"/>
              <a:t>1921</a:t>
            </a:r>
          </a:p>
          <a:p>
            <a:pPr algn="ctr"/>
            <a:r>
              <a:rPr lang="fr-BE" dirty="0" smtClean="0"/>
              <a:t>Epoux de ?</a:t>
            </a:r>
          </a:p>
          <a:p>
            <a:pPr algn="ctr"/>
            <a:endParaRPr lang="fr-BE" dirty="0"/>
          </a:p>
          <a:p>
            <a:pPr algn="ctr"/>
            <a:r>
              <a:rPr lang="fr-BE" dirty="0" smtClean="0"/>
              <a:t>Régiment: 4</a:t>
            </a:r>
            <a:r>
              <a:rPr lang="fr-BE" baseline="30000" dirty="0" smtClean="0"/>
              <a:t>e</a:t>
            </a:r>
            <a:r>
              <a:rPr lang="fr-BE" dirty="0" smtClean="0"/>
              <a:t> Carabiniers, 1Bn, 2Cie</a:t>
            </a:r>
          </a:p>
          <a:p>
            <a:pPr algn="ctr"/>
            <a:r>
              <a:rPr lang="fr-BE" dirty="0" smtClean="0"/>
              <a:t>Statut: Sergent – Mat 55599</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30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29479" y="779526"/>
            <a:ext cx="4378590" cy="1200329"/>
          </a:xfrm>
          <a:prstGeom prst="rect">
            <a:avLst/>
          </a:prstGeom>
          <a:noFill/>
        </p:spPr>
        <p:txBody>
          <a:bodyPr wrap="square" rtlCol="0">
            <a:spAutoFit/>
          </a:bodyPr>
          <a:lstStyle/>
          <a:p>
            <a:r>
              <a:rPr lang="fr-BE" sz="7200" dirty="0" smtClean="0">
                <a:latin typeface="French Script MT" panose="03020402040607040605" pitchFamily="66" charset="0"/>
              </a:rPr>
              <a:t>Etienne Jacquet</a:t>
            </a:r>
          </a:p>
        </p:txBody>
      </p:sp>
    </p:spTree>
    <p:extLst>
      <p:ext uri="{BB962C8B-B14F-4D97-AF65-F5344CB8AC3E}">
        <p14:creationId xmlns:p14="http://schemas.microsoft.com/office/powerpoint/2010/main" val="37385642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753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1890 – 31 ans</a:t>
            </a:r>
          </a:p>
          <a:p>
            <a:pPr algn="ctr"/>
            <a:r>
              <a:rPr lang="fr-BE" dirty="0" smtClean="0"/>
              <a:t>Décédé le</a:t>
            </a:r>
            <a:r>
              <a:rPr lang="fr-BE" dirty="0"/>
              <a:t> </a:t>
            </a:r>
            <a:r>
              <a:rPr lang="fr-BE" dirty="0" smtClean="0"/>
              <a:t>19 août 1914</a:t>
            </a:r>
          </a:p>
          <a:p>
            <a:pPr algn="ctr"/>
            <a:r>
              <a:rPr lang="fr-BE" dirty="0" smtClean="0"/>
              <a:t>Inhumé </a:t>
            </a:r>
            <a:r>
              <a:rPr lang="fr-BE" dirty="0"/>
              <a:t>à </a:t>
            </a:r>
            <a:r>
              <a:rPr lang="fr-BE" dirty="0" err="1"/>
              <a:t>Robermont</a:t>
            </a:r>
            <a:r>
              <a:rPr lang="fr-BE" dirty="0"/>
              <a:t> en </a:t>
            </a:r>
            <a:r>
              <a:rPr lang="fr-BE" dirty="0" smtClean="0"/>
              <a:t>1921</a:t>
            </a:r>
          </a:p>
          <a:p>
            <a:pPr algn="ctr"/>
            <a:r>
              <a:rPr lang="fr-BE" dirty="0" smtClean="0"/>
              <a:t>Epoux de ?</a:t>
            </a:r>
          </a:p>
          <a:p>
            <a:pPr algn="ctr"/>
            <a:endParaRPr lang="fr-BE" dirty="0"/>
          </a:p>
          <a:p>
            <a:pPr algn="ctr"/>
            <a:r>
              <a:rPr lang="fr-BE" dirty="0" smtClean="0"/>
              <a:t>Régiment: 9</a:t>
            </a:r>
            <a:r>
              <a:rPr lang="fr-BE" baseline="30000" dirty="0" smtClean="0"/>
              <a:t>e</a:t>
            </a:r>
            <a:r>
              <a:rPr lang="fr-BE" dirty="0" smtClean="0"/>
              <a:t> de Ligne</a:t>
            </a:r>
          </a:p>
          <a:p>
            <a:pPr algn="ctr"/>
            <a:r>
              <a:rPr lang="fr-BE" dirty="0" smtClean="0"/>
              <a:t>Statut: Soldat – Mat 54979</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75921" y="779526"/>
            <a:ext cx="5085706" cy="1200329"/>
          </a:xfrm>
          <a:prstGeom prst="rect">
            <a:avLst/>
          </a:prstGeom>
          <a:noFill/>
        </p:spPr>
        <p:txBody>
          <a:bodyPr wrap="square" rtlCol="0">
            <a:spAutoFit/>
          </a:bodyPr>
          <a:lstStyle/>
          <a:p>
            <a:r>
              <a:rPr lang="fr-BE" sz="7200" dirty="0" smtClean="0">
                <a:latin typeface="French Script MT" panose="03020402040607040605" pitchFamily="66" charset="0"/>
              </a:rPr>
              <a:t>Guillaume Janssen</a:t>
            </a:r>
          </a:p>
        </p:txBody>
      </p:sp>
    </p:spTree>
    <p:extLst>
      <p:ext uri="{BB962C8B-B14F-4D97-AF65-F5344CB8AC3E}">
        <p14:creationId xmlns:p14="http://schemas.microsoft.com/office/powerpoint/2010/main" val="23037467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754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8 septembre 1893 – 26 ans</a:t>
            </a:r>
          </a:p>
          <a:p>
            <a:pPr algn="ctr"/>
            <a:r>
              <a:rPr lang="fr-BE" dirty="0" smtClean="0"/>
              <a:t>Décédé le</a:t>
            </a:r>
            <a:r>
              <a:rPr lang="fr-BE" dirty="0"/>
              <a:t> </a:t>
            </a:r>
            <a:r>
              <a:rPr lang="fr-BE" dirty="0" smtClean="0"/>
              <a:t>16 février 1919</a:t>
            </a:r>
          </a:p>
          <a:p>
            <a:pPr algn="ctr"/>
            <a:r>
              <a:rPr lang="fr-BE" dirty="0" smtClean="0"/>
              <a:t>Inhumé </a:t>
            </a:r>
            <a:r>
              <a:rPr lang="fr-BE" dirty="0"/>
              <a:t>à </a:t>
            </a:r>
            <a:r>
              <a:rPr lang="fr-BE" dirty="0" err="1"/>
              <a:t>Robermont</a:t>
            </a:r>
            <a:r>
              <a:rPr lang="fr-BE" dirty="0"/>
              <a:t> en </a:t>
            </a:r>
            <a:r>
              <a:rPr lang="fr-BE" dirty="0" smtClean="0"/>
              <a:t>1921</a:t>
            </a:r>
          </a:p>
          <a:p>
            <a:pPr algn="ctr"/>
            <a:r>
              <a:rPr lang="fr-BE" dirty="0" smtClean="0"/>
              <a:t>Epoux de ?</a:t>
            </a:r>
          </a:p>
          <a:p>
            <a:pPr algn="ctr"/>
            <a:endParaRPr lang="fr-BE" dirty="0"/>
          </a:p>
          <a:p>
            <a:pPr algn="ctr"/>
            <a:r>
              <a:rPr lang="fr-BE" dirty="0" smtClean="0"/>
              <a:t>Régiment: 14</a:t>
            </a:r>
            <a:r>
              <a:rPr lang="fr-BE" baseline="30000" dirty="0" smtClean="0"/>
              <a:t>e</a:t>
            </a:r>
            <a:r>
              <a:rPr lang="fr-BE" dirty="0" smtClean="0"/>
              <a:t> de Ligne</a:t>
            </a:r>
          </a:p>
          <a:p>
            <a:pPr algn="ctr"/>
            <a:r>
              <a:rPr lang="fr-BE" dirty="0" smtClean="0"/>
              <a:t>Statut: Soldat, Volontaire de </a:t>
            </a:r>
            <a:r>
              <a:rPr lang="fr-BE" b="1" dirty="0" smtClean="0"/>
              <a:t>Guerre</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45234" y="779526"/>
            <a:ext cx="4947079" cy="1200329"/>
          </a:xfrm>
          <a:prstGeom prst="rect">
            <a:avLst/>
          </a:prstGeom>
          <a:noFill/>
        </p:spPr>
        <p:txBody>
          <a:bodyPr wrap="square" rtlCol="0">
            <a:spAutoFit/>
          </a:bodyPr>
          <a:lstStyle/>
          <a:p>
            <a:r>
              <a:rPr lang="fr-BE" sz="7200" dirty="0" smtClean="0">
                <a:latin typeface="French Script MT" panose="03020402040607040605" pitchFamily="66" charset="0"/>
              </a:rPr>
              <a:t>Clovis </a:t>
            </a:r>
            <a:r>
              <a:rPr lang="fr-BE" sz="7200" dirty="0" err="1" smtClean="0">
                <a:latin typeface="French Script MT" panose="03020402040607040605" pitchFamily="66" charset="0"/>
              </a:rPr>
              <a:t>Kempeners</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0725615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755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13 septembre 1893 – 23 ans</a:t>
            </a:r>
          </a:p>
          <a:p>
            <a:pPr algn="ctr"/>
            <a:r>
              <a:rPr lang="fr-BE" dirty="0" smtClean="0"/>
              <a:t>Décédé le</a:t>
            </a:r>
            <a:r>
              <a:rPr lang="fr-BE" dirty="0"/>
              <a:t> </a:t>
            </a:r>
            <a:r>
              <a:rPr lang="fr-BE" dirty="0" smtClean="0"/>
              <a:t>29 avril 1917</a:t>
            </a:r>
          </a:p>
          <a:p>
            <a:pPr algn="ctr"/>
            <a:r>
              <a:rPr lang="fr-BE" dirty="0" smtClean="0"/>
              <a:t>Inhumé le 11 juillet 1921</a:t>
            </a:r>
          </a:p>
          <a:p>
            <a:pPr algn="ctr"/>
            <a:r>
              <a:rPr lang="fr-BE" dirty="0" smtClean="0"/>
              <a:t>Epoux de ?</a:t>
            </a:r>
          </a:p>
          <a:p>
            <a:pPr algn="ctr"/>
            <a:endParaRPr lang="fr-BE" dirty="0"/>
          </a:p>
          <a:p>
            <a:pPr algn="ctr"/>
            <a:r>
              <a:rPr lang="fr-BE" dirty="0" smtClean="0"/>
              <a:t>Régiment: 23</a:t>
            </a:r>
            <a:r>
              <a:rPr lang="fr-BE" baseline="30000" dirty="0" smtClean="0"/>
              <a:t>e</a:t>
            </a:r>
            <a:r>
              <a:rPr lang="fr-BE" dirty="0" smtClean="0"/>
              <a:t> de Ligne, 1Bn, 2Cie</a:t>
            </a:r>
          </a:p>
          <a:p>
            <a:pPr algn="ctr"/>
            <a:r>
              <a:rPr lang="fr-BE" dirty="0" smtClean="0"/>
              <a:t>Statut: S/Lieutenant auxiliaire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91121" y="779526"/>
            <a:ext cx="4855305" cy="1200329"/>
          </a:xfrm>
          <a:prstGeom prst="rect">
            <a:avLst/>
          </a:prstGeom>
          <a:noFill/>
        </p:spPr>
        <p:txBody>
          <a:bodyPr wrap="square" rtlCol="0">
            <a:spAutoFit/>
          </a:bodyPr>
          <a:lstStyle/>
          <a:p>
            <a:r>
              <a:rPr lang="fr-BE" sz="7200" dirty="0" smtClean="0">
                <a:latin typeface="French Script MT" panose="03020402040607040605" pitchFamily="66" charset="0"/>
              </a:rPr>
              <a:t>Charles </a:t>
            </a:r>
            <a:r>
              <a:rPr lang="fr-BE" sz="7200" dirty="0" err="1" smtClean="0">
                <a:latin typeface="French Script MT" panose="03020402040607040605" pitchFamily="66" charset="0"/>
              </a:rPr>
              <a:t>Koelman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7884396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756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1885 – </a:t>
            </a:r>
            <a:r>
              <a:rPr lang="fr-BE" dirty="0"/>
              <a:t>5</a:t>
            </a:r>
            <a:r>
              <a:rPr lang="fr-BE" dirty="0" smtClean="0"/>
              <a:t>8 ans</a:t>
            </a:r>
          </a:p>
          <a:p>
            <a:pPr algn="ctr"/>
            <a:r>
              <a:rPr lang="fr-BE" dirty="0" smtClean="0"/>
              <a:t>Décédé le</a:t>
            </a:r>
            <a:r>
              <a:rPr lang="fr-BE" dirty="0"/>
              <a:t> </a:t>
            </a:r>
            <a:r>
              <a:rPr lang="fr-BE" dirty="0" smtClean="0"/>
              <a:t>16 janvier 1923</a:t>
            </a:r>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64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04410" y="779526"/>
            <a:ext cx="4628728" cy="1200329"/>
          </a:xfrm>
          <a:prstGeom prst="rect">
            <a:avLst/>
          </a:prstGeom>
          <a:noFill/>
        </p:spPr>
        <p:txBody>
          <a:bodyPr wrap="square" rtlCol="0">
            <a:spAutoFit/>
          </a:bodyPr>
          <a:lstStyle/>
          <a:p>
            <a:r>
              <a:rPr lang="fr-BE" sz="7200" dirty="0" smtClean="0">
                <a:latin typeface="French Script MT" panose="03020402040607040605" pitchFamily="66" charset="0"/>
              </a:rPr>
              <a:t>Jacques Lemaire</a:t>
            </a:r>
          </a:p>
        </p:txBody>
      </p:sp>
    </p:spTree>
    <p:extLst>
      <p:ext uri="{BB962C8B-B14F-4D97-AF65-F5344CB8AC3E}">
        <p14:creationId xmlns:p14="http://schemas.microsoft.com/office/powerpoint/2010/main" val="1395827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757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11 juin 1896 – 21 ans</a:t>
            </a:r>
          </a:p>
          <a:p>
            <a:pPr algn="ctr"/>
            <a:r>
              <a:rPr lang="fr-BE" dirty="0" smtClean="0"/>
              <a:t>Décédé le</a:t>
            </a:r>
            <a:r>
              <a:rPr lang="fr-BE" dirty="0"/>
              <a:t> </a:t>
            </a:r>
            <a:r>
              <a:rPr lang="fr-BE" dirty="0" smtClean="0"/>
              <a:t>25 mars 1918</a:t>
            </a:r>
          </a:p>
          <a:p>
            <a:pPr algn="ctr"/>
            <a:r>
              <a:rPr lang="fr-BE" dirty="0" smtClean="0"/>
              <a:t>Inhumé </a:t>
            </a:r>
            <a:r>
              <a:rPr lang="fr-BE" dirty="0"/>
              <a:t>à </a:t>
            </a:r>
            <a:r>
              <a:rPr lang="fr-BE" dirty="0" err="1"/>
              <a:t>Robermont</a:t>
            </a:r>
            <a:r>
              <a:rPr lang="fr-BE" dirty="0"/>
              <a:t> en </a:t>
            </a:r>
            <a:r>
              <a:rPr lang="fr-BE" dirty="0" smtClean="0"/>
              <a:t>1921</a:t>
            </a:r>
          </a:p>
          <a:p>
            <a:pPr algn="ctr"/>
            <a:r>
              <a:rPr lang="fr-BE" dirty="0" smtClean="0"/>
              <a:t>Epoux de ?</a:t>
            </a:r>
          </a:p>
          <a:p>
            <a:pPr algn="ctr"/>
            <a:endParaRPr lang="fr-BE" dirty="0"/>
          </a:p>
          <a:p>
            <a:pPr algn="ctr"/>
            <a:r>
              <a:rPr lang="fr-BE" dirty="0" smtClean="0"/>
              <a:t>Régiment: 11Li, 3Bn, 9Cie</a:t>
            </a:r>
          </a:p>
          <a:p>
            <a:pPr algn="ctr"/>
            <a:r>
              <a:rPr lang="fr-BE" dirty="0" smtClean="0"/>
              <a:t>Statut: Soldat,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28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02427" y="779526"/>
            <a:ext cx="3832694" cy="1200329"/>
          </a:xfrm>
          <a:prstGeom prst="rect">
            <a:avLst/>
          </a:prstGeom>
          <a:noFill/>
        </p:spPr>
        <p:txBody>
          <a:bodyPr wrap="square" rtlCol="0">
            <a:spAutoFit/>
          </a:bodyPr>
          <a:lstStyle/>
          <a:p>
            <a:r>
              <a:rPr lang="fr-BE" sz="7200" dirty="0" smtClean="0">
                <a:latin typeface="French Script MT" panose="03020402040607040605" pitchFamily="66" charset="0"/>
              </a:rPr>
              <a:t>Paul Lemaire</a:t>
            </a:r>
          </a:p>
        </p:txBody>
      </p:sp>
    </p:spTree>
    <p:extLst>
      <p:ext uri="{BB962C8B-B14F-4D97-AF65-F5344CB8AC3E}">
        <p14:creationId xmlns:p14="http://schemas.microsoft.com/office/powerpoint/2010/main" val="18278394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758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1870 – 53 ans</a:t>
            </a:r>
          </a:p>
          <a:p>
            <a:pPr algn="ctr"/>
            <a:r>
              <a:rPr lang="fr-BE" dirty="0" smtClean="0"/>
              <a:t>Décédé le</a:t>
            </a:r>
            <a:r>
              <a:rPr lang="fr-BE" dirty="0"/>
              <a:t> </a:t>
            </a:r>
            <a:r>
              <a:rPr lang="fr-BE" dirty="0" smtClean="0"/>
              <a:t>19 juin 1923</a:t>
            </a:r>
          </a:p>
          <a:p>
            <a:pPr algn="ctr"/>
            <a:r>
              <a:rPr lang="fr-BE" dirty="0" smtClean="0"/>
              <a:t>Inhumé à </a:t>
            </a:r>
            <a:r>
              <a:rPr lang="fr-BE" dirty="0" err="1" smtClean="0"/>
              <a:t>Robermont</a:t>
            </a:r>
            <a:r>
              <a:rPr lang="fr-BE" dirty="0" smtClean="0"/>
              <a:t> en 1925</a:t>
            </a:r>
          </a:p>
          <a:p>
            <a:pPr algn="ctr"/>
            <a:r>
              <a:rPr lang="fr-BE" dirty="0" smtClean="0"/>
              <a:t>Epoux de ?</a:t>
            </a:r>
          </a:p>
          <a:p>
            <a:pPr algn="ctr"/>
            <a:endParaRPr lang="fr-BE" dirty="0"/>
          </a:p>
          <a:p>
            <a:pPr algn="ctr"/>
            <a:r>
              <a:rPr lang="fr-BE" dirty="0" smtClean="0"/>
              <a:t>Régiment: ?</a:t>
            </a:r>
          </a:p>
          <a:p>
            <a:pPr algn="ctr"/>
            <a:r>
              <a:rPr lang="fr-BE" dirty="0" smtClean="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70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55387" y="793185"/>
            <a:ext cx="3526773" cy="1200329"/>
          </a:xfrm>
          <a:prstGeom prst="rect">
            <a:avLst/>
          </a:prstGeom>
          <a:noFill/>
        </p:spPr>
        <p:txBody>
          <a:bodyPr wrap="square" rtlCol="0">
            <a:spAutoFit/>
          </a:bodyPr>
          <a:lstStyle/>
          <a:p>
            <a:r>
              <a:rPr lang="fr-BE" sz="7200" dirty="0" smtClean="0">
                <a:latin typeface="French Script MT" panose="03020402040607040605" pitchFamily="66" charset="0"/>
              </a:rPr>
              <a:t>Jean </a:t>
            </a:r>
            <a:r>
              <a:rPr lang="fr-BE" sz="7200" dirty="0" err="1" smtClean="0">
                <a:latin typeface="French Script MT" panose="03020402040607040605" pitchFamily="66" charset="0"/>
              </a:rPr>
              <a:t>Leruth</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92172058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759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16 octobre 1891 – 22 ans</a:t>
            </a:r>
          </a:p>
          <a:p>
            <a:pPr algn="ctr"/>
            <a:r>
              <a:rPr lang="fr-BE" dirty="0" smtClean="0"/>
              <a:t>Décédé le</a:t>
            </a:r>
            <a:r>
              <a:rPr lang="fr-BE" dirty="0"/>
              <a:t> </a:t>
            </a:r>
            <a:r>
              <a:rPr lang="fr-BE" dirty="0" smtClean="0"/>
              <a:t>7 septembre 1914</a:t>
            </a:r>
          </a:p>
          <a:p>
            <a:pPr algn="ctr"/>
            <a:r>
              <a:rPr lang="fr-BE" dirty="0" smtClean="0"/>
              <a:t>Inhumé le 20 juillet 1921</a:t>
            </a:r>
            <a:endParaRPr lang="fr-BE" dirty="0"/>
          </a:p>
          <a:p>
            <a:pPr algn="ctr"/>
            <a:r>
              <a:rPr lang="fr-BE" dirty="0" smtClean="0"/>
              <a:t>Epoux de ?</a:t>
            </a:r>
          </a:p>
          <a:p>
            <a:pPr algn="ctr"/>
            <a:endParaRPr lang="fr-BE" dirty="0"/>
          </a:p>
          <a:p>
            <a:pPr algn="ctr"/>
            <a:r>
              <a:rPr lang="fr-BE" dirty="0" smtClean="0"/>
              <a:t>Régiment: 1</a:t>
            </a:r>
            <a:r>
              <a:rPr lang="fr-BE" baseline="30000" dirty="0" smtClean="0"/>
              <a:t>er</a:t>
            </a:r>
            <a:r>
              <a:rPr lang="fr-BE" dirty="0" smtClean="0"/>
              <a:t> Carabiniers</a:t>
            </a:r>
          </a:p>
          <a:p>
            <a:pPr algn="ctr"/>
            <a:r>
              <a:rPr lang="fr-BE" dirty="0" smtClean="0"/>
              <a:t>Statut: Soldat,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11446" y="779526"/>
            <a:ext cx="4614656" cy="1200329"/>
          </a:xfrm>
          <a:prstGeom prst="rect">
            <a:avLst/>
          </a:prstGeom>
          <a:noFill/>
        </p:spPr>
        <p:txBody>
          <a:bodyPr wrap="square" rtlCol="0">
            <a:spAutoFit/>
          </a:bodyPr>
          <a:lstStyle/>
          <a:p>
            <a:r>
              <a:rPr lang="fr-BE" sz="7200" dirty="0" smtClean="0">
                <a:latin typeface="French Script MT" panose="03020402040607040605" pitchFamily="66" charset="0"/>
              </a:rPr>
              <a:t>Maurice </a:t>
            </a:r>
            <a:r>
              <a:rPr lang="fr-BE" sz="7200" dirty="0" err="1" smtClean="0">
                <a:latin typeface="French Script MT" panose="03020402040607040605" pitchFamily="66" charset="0"/>
              </a:rPr>
              <a:t>Leunis</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591442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76</a:t>
            </a:fld>
            <a:endParaRPr lang="fr-BE" dirty="0"/>
          </a:p>
        </p:txBody>
      </p:sp>
      <p:sp>
        <p:nvSpPr>
          <p:cNvPr id="5" name="ZoneTexte 4"/>
          <p:cNvSpPr txBox="1"/>
          <p:nvPr/>
        </p:nvSpPr>
        <p:spPr>
          <a:xfrm>
            <a:off x="1042381" y="779526"/>
            <a:ext cx="4690560" cy="1200329"/>
          </a:xfrm>
          <a:prstGeom prst="rect">
            <a:avLst/>
          </a:prstGeom>
          <a:noFill/>
        </p:spPr>
        <p:txBody>
          <a:bodyPr wrap="square" rtlCol="0">
            <a:spAutoFit/>
          </a:bodyPr>
          <a:lstStyle/>
          <a:p>
            <a:r>
              <a:rPr lang="fr-BE" sz="7200" dirty="0" smtClean="0">
                <a:latin typeface="French Script MT" panose="03020402040607040605" pitchFamily="66" charset="0"/>
              </a:rPr>
              <a:t>Louis Bourgeois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56 ans</a:t>
            </a:r>
          </a:p>
          <a:p>
            <a:pPr algn="ctr"/>
            <a:r>
              <a:rPr lang="fr-BE" dirty="0" smtClean="0"/>
              <a:t>Décédé le ?</a:t>
            </a:r>
          </a:p>
          <a:p>
            <a:pPr algn="ctr"/>
            <a:r>
              <a:rPr lang="fr-BE" smtClean="0"/>
              <a:t>Inhumé </a:t>
            </a:r>
            <a:r>
              <a:rPr lang="fr-BE" dirty="0" smtClean="0"/>
              <a:t>le 16 juillet 1952</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8745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760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1892 – </a:t>
            </a:r>
            <a:r>
              <a:rPr lang="fr-BE" dirty="0"/>
              <a:t>5</a:t>
            </a:r>
            <a:r>
              <a:rPr lang="fr-BE" dirty="0" smtClean="0"/>
              <a:t>6 ans</a:t>
            </a:r>
          </a:p>
          <a:p>
            <a:pPr algn="ctr"/>
            <a:r>
              <a:rPr lang="fr-BE" dirty="0" smtClean="0"/>
              <a:t>Décédé le</a:t>
            </a:r>
            <a:r>
              <a:rPr lang="fr-BE" dirty="0"/>
              <a:t> </a:t>
            </a:r>
            <a:r>
              <a:rPr lang="fr-BE" dirty="0" smtClean="0"/>
              <a:t>8 janvier 1938</a:t>
            </a:r>
          </a:p>
          <a:p>
            <a:pPr algn="ctr"/>
            <a:r>
              <a:rPr lang="fr-BE" dirty="0" smtClean="0"/>
              <a:t>Inhumé le ?</a:t>
            </a:r>
          </a:p>
          <a:p>
            <a:pPr algn="ctr"/>
            <a:r>
              <a:rPr lang="fr-BE" dirty="0" smtClean="0"/>
              <a:t>Epoux de Madame </a:t>
            </a:r>
            <a:r>
              <a:rPr lang="fr-BE" dirty="0" err="1" smtClean="0"/>
              <a:t>Risselin</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96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2183493" y="779526"/>
            <a:ext cx="2470562" cy="1200329"/>
          </a:xfrm>
          <a:prstGeom prst="rect">
            <a:avLst/>
          </a:prstGeom>
          <a:noFill/>
        </p:spPr>
        <p:txBody>
          <a:bodyPr wrap="square" rtlCol="0">
            <a:spAutoFit/>
          </a:bodyPr>
          <a:lstStyle/>
          <a:p>
            <a:r>
              <a:rPr lang="fr-BE" sz="7200" dirty="0" smtClean="0">
                <a:latin typeface="French Script MT" panose="03020402040607040605" pitchFamily="66" charset="0"/>
              </a:rPr>
              <a:t>H. </a:t>
            </a:r>
            <a:r>
              <a:rPr lang="fr-BE" sz="7200" dirty="0" err="1" smtClean="0">
                <a:latin typeface="French Script MT" panose="03020402040607040605" pitchFamily="66" charset="0"/>
              </a:rPr>
              <a:t>Ley</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413133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761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15 mars 1898 – 16 ans</a:t>
            </a:r>
          </a:p>
          <a:p>
            <a:pPr algn="ctr"/>
            <a:r>
              <a:rPr lang="fr-BE" dirty="0" smtClean="0"/>
              <a:t>Décédé le</a:t>
            </a:r>
            <a:r>
              <a:rPr lang="fr-BE" dirty="0"/>
              <a:t> </a:t>
            </a:r>
            <a:r>
              <a:rPr lang="fr-BE" dirty="0" smtClean="0"/>
              <a:t>30 octobre 1914</a:t>
            </a:r>
          </a:p>
          <a:p>
            <a:pPr algn="ctr"/>
            <a:r>
              <a:rPr lang="fr-BE" dirty="0" smtClean="0"/>
              <a:t>Inhumé le 12 juillet 1923</a:t>
            </a:r>
          </a:p>
          <a:p>
            <a:pPr algn="ctr"/>
            <a:r>
              <a:rPr lang="fr-BE" dirty="0" smtClean="0"/>
              <a:t>Epoux de ?</a:t>
            </a:r>
          </a:p>
          <a:p>
            <a:pPr algn="ctr"/>
            <a:endParaRPr lang="fr-BE" dirty="0"/>
          </a:p>
          <a:p>
            <a:pPr algn="ctr"/>
            <a:r>
              <a:rPr lang="fr-BE" dirty="0" smtClean="0"/>
              <a:t>Régiment: </a:t>
            </a:r>
            <a:r>
              <a:rPr lang="fr-BE" dirty="0"/>
              <a:t>8</a:t>
            </a:r>
            <a:r>
              <a:rPr lang="fr-BE" baseline="30000" dirty="0" smtClean="0"/>
              <a:t>e</a:t>
            </a:r>
            <a:r>
              <a:rPr lang="fr-BE" dirty="0" smtClean="0"/>
              <a:t> de Ligne</a:t>
            </a:r>
          </a:p>
          <a:p>
            <a:pPr algn="ctr"/>
            <a:r>
              <a:rPr lang="fr-BE" dirty="0" smtClean="0"/>
              <a:t>Statut: Caporal,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56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02983" y="779526"/>
            <a:ext cx="4031582" cy="1200329"/>
          </a:xfrm>
          <a:prstGeom prst="rect">
            <a:avLst/>
          </a:prstGeom>
          <a:noFill/>
        </p:spPr>
        <p:txBody>
          <a:bodyPr wrap="square" rtlCol="0">
            <a:spAutoFit/>
          </a:bodyPr>
          <a:lstStyle/>
          <a:p>
            <a:r>
              <a:rPr lang="fr-BE" sz="7200" dirty="0" smtClean="0">
                <a:latin typeface="French Script MT" panose="03020402040607040605" pitchFamily="66" charset="0"/>
              </a:rPr>
              <a:t>Lucien </a:t>
            </a:r>
            <a:r>
              <a:rPr lang="fr-BE" sz="7200" dirty="0" err="1" smtClean="0">
                <a:latin typeface="French Script MT" panose="03020402040607040605" pitchFamily="66" charset="0"/>
              </a:rPr>
              <a:t>Lhoest</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3832377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762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1857 – 71 ans</a:t>
            </a:r>
          </a:p>
          <a:p>
            <a:pPr algn="ctr"/>
            <a:r>
              <a:rPr lang="fr-BE" dirty="0" smtClean="0"/>
              <a:t>Décédé le</a:t>
            </a:r>
            <a:r>
              <a:rPr lang="fr-BE" dirty="0"/>
              <a:t> </a:t>
            </a:r>
            <a:r>
              <a:rPr lang="fr-BE" dirty="0" smtClean="0"/>
              <a:t>22 février 1928</a:t>
            </a:r>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106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34141" y="779526"/>
            <a:ext cx="4769266" cy="1200329"/>
          </a:xfrm>
          <a:prstGeom prst="rect">
            <a:avLst/>
          </a:prstGeom>
          <a:noFill/>
        </p:spPr>
        <p:txBody>
          <a:bodyPr wrap="square" rtlCol="0">
            <a:spAutoFit/>
          </a:bodyPr>
          <a:lstStyle/>
          <a:p>
            <a:r>
              <a:rPr lang="fr-BE" sz="7200" dirty="0" smtClean="0">
                <a:latin typeface="French Script MT" panose="03020402040607040605" pitchFamily="66" charset="0"/>
              </a:rPr>
              <a:t>Edouard </a:t>
            </a:r>
            <a:r>
              <a:rPr lang="fr-BE" sz="7200" dirty="0" err="1" smtClean="0">
                <a:latin typeface="French Script MT" panose="03020402040607040605" pitchFamily="66" charset="0"/>
              </a:rPr>
              <a:t>Malvoz</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492308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763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7 janvier 1897 – 21 ans</a:t>
            </a:r>
          </a:p>
          <a:p>
            <a:pPr algn="ctr"/>
            <a:r>
              <a:rPr lang="fr-BE" dirty="0" smtClean="0"/>
              <a:t>Décédé le</a:t>
            </a:r>
            <a:r>
              <a:rPr lang="fr-BE" dirty="0"/>
              <a:t> </a:t>
            </a:r>
            <a:r>
              <a:rPr lang="fr-BE" dirty="0" smtClean="0"/>
              <a:t>7 mars 1918</a:t>
            </a:r>
          </a:p>
          <a:p>
            <a:pPr algn="ctr"/>
            <a:r>
              <a:rPr lang="fr-BE" dirty="0" smtClean="0"/>
              <a:t>Inhumé le 11 juillet 1921</a:t>
            </a:r>
          </a:p>
          <a:p>
            <a:pPr algn="ctr"/>
            <a:r>
              <a:rPr lang="fr-BE" dirty="0" smtClean="0"/>
              <a:t>Epoux de ?</a:t>
            </a:r>
          </a:p>
          <a:p>
            <a:pPr algn="ctr"/>
            <a:endParaRPr lang="fr-BE" dirty="0"/>
          </a:p>
          <a:p>
            <a:pPr algn="ctr"/>
            <a:r>
              <a:rPr lang="fr-BE" dirty="0" smtClean="0"/>
              <a:t>Régiment: 14</a:t>
            </a:r>
            <a:r>
              <a:rPr lang="fr-BE" baseline="30000" dirty="0" smtClean="0"/>
              <a:t>e</a:t>
            </a:r>
            <a:r>
              <a:rPr lang="fr-BE" dirty="0" smtClean="0"/>
              <a:t> de Ligne, 3Bn, 9Cie</a:t>
            </a:r>
          </a:p>
          <a:p>
            <a:pPr algn="ctr"/>
            <a:r>
              <a:rPr lang="fr-BE" dirty="0" smtClean="0"/>
              <a:t>Statut: S/Lieutenant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94688" y="779526"/>
            <a:ext cx="5048172" cy="1200329"/>
          </a:xfrm>
          <a:prstGeom prst="rect">
            <a:avLst/>
          </a:prstGeom>
          <a:noFill/>
        </p:spPr>
        <p:txBody>
          <a:bodyPr wrap="square" rtlCol="0">
            <a:spAutoFit/>
          </a:bodyPr>
          <a:lstStyle/>
          <a:p>
            <a:r>
              <a:rPr lang="fr-BE" sz="7200" dirty="0" smtClean="0">
                <a:latin typeface="French Script MT" panose="03020402040607040605" pitchFamily="66" charset="0"/>
              </a:rPr>
              <a:t>Isidore Maréchal</a:t>
            </a:r>
          </a:p>
        </p:txBody>
      </p:sp>
    </p:spTree>
    <p:extLst>
      <p:ext uri="{BB962C8B-B14F-4D97-AF65-F5344CB8AC3E}">
        <p14:creationId xmlns:p14="http://schemas.microsoft.com/office/powerpoint/2010/main" val="4739478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764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26 mars 1890 – 24 ans</a:t>
            </a:r>
          </a:p>
          <a:p>
            <a:pPr algn="ctr"/>
            <a:r>
              <a:rPr lang="fr-BE" dirty="0" smtClean="0"/>
              <a:t>Décédé le</a:t>
            </a:r>
            <a:r>
              <a:rPr lang="fr-BE" dirty="0"/>
              <a:t> </a:t>
            </a:r>
            <a:r>
              <a:rPr lang="fr-BE" dirty="0" smtClean="0"/>
              <a:t>4 décembre 1914</a:t>
            </a:r>
          </a:p>
          <a:p>
            <a:pPr algn="ctr"/>
            <a:r>
              <a:rPr lang="fr-BE" dirty="0" smtClean="0"/>
              <a:t>Inhumé le 15 mai 1923</a:t>
            </a:r>
          </a:p>
          <a:p>
            <a:pPr algn="ctr"/>
            <a:r>
              <a:rPr lang="fr-BE" dirty="0" smtClean="0"/>
              <a:t>Epoux de ?</a:t>
            </a:r>
          </a:p>
          <a:p>
            <a:pPr algn="ctr"/>
            <a:endParaRPr lang="fr-BE" dirty="0"/>
          </a:p>
          <a:p>
            <a:pPr algn="ctr"/>
            <a:r>
              <a:rPr lang="fr-BE" dirty="0" smtClean="0"/>
              <a:t>Régiment: 5</a:t>
            </a:r>
            <a:r>
              <a:rPr lang="fr-BE" baseline="30000" dirty="0" smtClean="0"/>
              <a:t>e</a:t>
            </a:r>
            <a:r>
              <a:rPr lang="fr-BE" dirty="0" smtClean="0"/>
              <a:t> de Ligne, 2Bn, 7Cie</a:t>
            </a:r>
          </a:p>
          <a:p>
            <a:pPr algn="ctr"/>
            <a:r>
              <a:rPr lang="fr-BE" dirty="0" smtClean="0"/>
              <a:t>Statut: Caporal</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54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90401" y="775281"/>
            <a:ext cx="4656745" cy="1200329"/>
          </a:xfrm>
          <a:prstGeom prst="rect">
            <a:avLst/>
          </a:prstGeom>
          <a:noFill/>
        </p:spPr>
        <p:txBody>
          <a:bodyPr wrap="square" rtlCol="0">
            <a:spAutoFit/>
          </a:bodyPr>
          <a:lstStyle/>
          <a:p>
            <a:r>
              <a:rPr lang="fr-BE" sz="7200" dirty="0" smtClean="0">
                <a:latin typeface="French Script MT" panose="03020402040607040605" pitchFamily="66" charset="0"/>
              </a:rPr>
              <a:t>Servais Martini</a:t>
            </a:r>
          </a:p>
        </p:txBody>
      </p:sp>
    </p:spTree>
    <p:extLst>
      <p:ext uri="{BB962C8B-B14F-4D97-AF65-F5344CB8AC3E}">
        <p14:creationId xmlns:p14="http://schemas.microsoft.com/office/powerpoint/2010/main" val="10041406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765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1870 – 53 ans</a:t>
            </a:r>
          </a:p>
          <a:p>
            <a:pPr algn="ctr"/>
            <a:r>
              <a:rPr lang="fr-BE" dirty="0" smtClean="0"/>
              <a:t>Décédé le</a:t>
            </a:r>
            <a:r>
              <a:rPr lang="fr-BE" dirty="0"/>
              <a:t> </a:t>
            </a:r>
            <a:r>
              <a:rPr lang="fr-BE" dirty="0" smtClean="0"/>
              <a:t>4 avril 1923</a:t>
            </a:r>
          </a:p>
          <a:p>
            <a:pPr algn="ctr"/>
            <a:r>
              <a:rPr lang="fr-BE" dirty="0" smtClean="0"/>
              <a:t>Inhumé le ?</a:t>
            </a:r>
          </a:p>
          <a:p>
            <a:pPr algn="ctr"/>
            <a:r>
              <a:rPr lang="fr-BE" dirty="0" smtClean="0"/>
              <a:t>Epoux de ?</a:t>
            </a:r>
          </a:p>
          <a:p>
            <a:pPr algn="ctr"/>
            <a:endParaRPr lang="fr-BE" dirty="0"/>
          </a:p>
          <a:p>
            <a:pPr algn="ctr"/>
            <a:r>
              <a:rPr lang="fr-BE" dirty="0" smtClean="0"/>
              <a:t>Régiment: TSF</a:t>
            </a:r>
          </a:p>
          <a:p>
            <a:pPr algn="ctr"/>
            <a:r>
              <a:rPr lang="fr-BE" dirty="0" smtClean="0"/>
              <a:t>Statut: Invalide de Guerre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51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95569" y="779526"/>
            <a:ext cx="4246409" cy="1200329"/>
          </a:xfrm>
          <a:prstGeom prst="rect">
            <a:avLst/>
          </a:prstGeom>
          <a:noFill/>
        </p:spPr>
        <p:txBody>
          <a:bodyPr wrap="square" rtlCol="0">
            <a:spAutoFit/>
          </a:bodyPr>
          <a:lstStyle/>
          <a:p>
            <a:r>
              <a:rPr lang="fr-BE" sz="7200" dirty="0" smtClean="0">
                <a:latin typeface="French Script MT" panose="03020402040607040605" pitchFamily="66" charset="0"/>
              </a:rPr>
              <a:t>Jean </a:t>
            </a:r>
            <a:r>
              <a:rPr lang="fr-BE" sz="7200" dirty="0" err="1" smtClean="0">
                <a:latin typeface="French Script MT" panose="03020402040607040605" pitchFamily="66" charset="0"/>
              </a:rPr>
              <a:t>Massard</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043962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766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30 décembre 1892 – 26 ans</a:t>
            </a:r>
          </a:p>
          <a:p>
            <a:pPr algn="ctr"/>
            <a:r>
              <a:rPr lang="fr-BE" dirty="0" smtClean="0"/>
              <a:t>Décédé le</a:t>
            </a:r>
            <a:r>
              <a:rPr lang="fr-BE" dirty="0"/>
              <a:t> </a:t>
            </a:r>
            <a:r>
              <a:rPr lang="fr-BE" dirty="0" smtClean="0"/>
              <a:t>24 février 1919</a:t>
            </a:r>
          </a:p>
          <a:p>
            <a:pPr algn="ctr"/>
            <a:r>
              <a:rPr lang="fr-BE" dirty="0" smtClean="0"/>
              <a:t>Inhumé le 13 juin 1923</a:t>
            </a:r>
          </a:p>
          <a:p>
            <a:pPr algn="ctr"/>
            <a:r>
              <a:rPr lang="fr-BE" dirty="0" smtClean="0"/>
              <a:t>Epoux de ?</a:t>
            </a:r>
          </a:p>
          <a:p>
            <a:pPr algn="ctr"/>
            <a:endParaRPr lang="fr-BE" dirty="0"/>
          </a:p>
          <a:p>
            <a:pPr algn="ctr"/>
            <a:r>
              <a:rPr lang="fr-BE" dirty="0" smtClean="0"/>
              <a:t>Régiment: 24</a:t>
            </a:r>
            <a:r>
              <a:rPr lang="fr-BE" baseline="30000" dirty="0" smtClean="0"/>
              <a:t>e</a:t>
            </a:r>
            <a:r>
              <a:rPr lang="fr-BE" dirty="0" smtClean="0"/>
              <a:t> de Ligne, 2Bn, 8Cie</a:t>
            </a:r>
          </a:p>
          <a:p>
            <a:pPr algn="ctr"/>
            <a:r>
              <a:rPr lang="fr-BE" dirty="0" smtClean="0"/>
              <a:t>Statut: Soldat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52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00844" y="779526"/>
            <a:ext cx="5235860" cy="1200329"/>
          </a:xfrm>
          <a:prstGeom prst="rect">
            <a:avLst/>
          </a:prstGeom>
          <a:noFill/>
        </p:spPr>
        <p:txBody>
          <a:bodyPr wrap="square" rtlCol="0">
            <a:spAutoFit/>
          </a:bodyPr>
          <a:lstStyle/>
          <a:p>
            <a:r>
              <a:rPr lang="fr-BE" sz="7200" dirty="0" smtClean="0">
                <a:latin typeface="French Script MT" panose="03020402040607040605" pitchFamily="66" charset="0"/>
              </a:rPr>
              <a:t>Théophile Masson</a:t>
            </a:r>
          </a:p>
        </p:txBody>
      </p:sp>
    </p:spTree>
    <p:extLst>
      <p:ext uri="{BB962C8B-B14F-4D97-AF65-F5344CB8AC3E}">
        <p14:creationId xmlns:p14="http://schemas.microsoft.com/office/powerpoint/2010/main" val="2290544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767</a:t>
            </a:fld>
            <a:endParaRPr lang="fr-BE" dirty="0"/>
          </a:p>
        </p:txBody>
      </p:sp>
      <p:sp>
        <p:nvSpPr>
          <p:cNvPr id="6" name="ZoneTexte 5"/>
          <p:cNvSpPr txBox="1"/>
          <p:nvPr/>
        </p:nvSpPr>
        <p:spPr>
          <a:xfrm>
            <a:off x="1101832" y="2238445"/>
            <a:ext cx="3798303" cy="2031325"/>
          </a:xfrm>
          <a:prstGeom prst="rect">
            <a:avLst/>
          </a:prstGeom>
          <a:noFill/>
        </p:spPr>
        <p:txBody>
          <a:bodyPr wrap="square" rtlCol="0">
            <a:spAutoFit/>
          </a:bodyPr>
          <a:lstStyle/>
          <a:p>
            <a:pPr algn="ctr"/>
            <a:r>
              <a:rPr lang="fr-BE" dirty="0" smtClean="0"/>
              <a:t>Né le 27 janvier 1849 – 89 ans</a:t>
            </a:r>
          </a:p>
          <a:p>
            <a:pPr algn="ctr"/>
            <a:r>
              <a:rPr lang="fr-BE" dirty="0" smtClean="0"/>
              <a:t>Décédé le</a:t>
            </a:r>
            <a:r>
              <a:rPr lang="fr-BE" dirty="0"/>
              <a:t> </a:t>
            </a:r>
            <a:r>
              <a:rPr lang="fr-BE" dirty="0" smtClean="0"/>
              <a:t>7 mars 1938</a:t>
            </a:r>
          </a:p>
          <a:p>
            <a:pPr algn="ctr"/>
            <a:r>
              <a:rPr lang="fr-BE" dirty="0" smtClean="0"/>
              <a:t>Inhumé le ?</a:t>
            </a:r>
          </a:p>
          <a:p>
            <a:pPr algn="ctr"/>
            <a:r>
              <a:rPr lang="fr-BE" dirty="0" smtClean="0"/>
              <a:t>Veuf de Madame </a:t>
            </a:r>
            <a:r>
              <a:rPr lang="fr-BE" dirty="0" err="1" smtClean="0"/>
              <a:t>Eckhout</a:t>
            </a:r>
            <a:endParaRPr lang="fr-BE" dirty="0" smtClean="0"/>
          </a:p>
          <a:p>
            <a:pPr algn="ctr"/>
            <a:endParaRPr lang="fr-BE" dirty="0"/>
          </a:p>
          <a:p>
            <a:pPr algn="ctr"/>
            <a:r>
              <a:rPr lang="fr-BE" dirty="0" smtClean="0"/>
              <a:t>Régiment: 1</a:t>
            </a:r>
            <a:r>
              <a:rPr lang="fr-BE" baseline="30000" dirty="0" smtClean="0"/>
              <a:t>er</a:t>
            </a:r>
            <a:r>
              <a:rPr lang="fr-BE" dirty="0" smtClean="0"/>
              <a:t> Volontaires</a:t>
            </a:r>
          </a:p>
          <a:p>
            <a:pPr algn="ctr"/>
            <a:r>
              <a:rPr lang="fr-BE" dirty="0" smtClean="0"/>
              <a:t>Statut: Sergent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91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26237"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73917" y="744721"/>
            <a:ext cx="3654134" cy="1200329"/>
          </a:xfrm>
          <a:prstGeom prst="rect">
            <a:avLst/>
          </a:prstGeom>
          <a:noFill/>
        </p:spPr>
        <p:txBody>
          <a:bodyPr wrap="square" rtlCol="0">
            <a:spAutoFit/>
          </a:bodyPr>
          <a:lstStyle/>
          <a:p>
            <a:r>
              <a:rPr lang="fr-BE" sz="7200" dirty="0" smtClean="0">
                <a:latin typeface="French Script MT" panose="03020402040607040605" pitchFamily="66" charset="0"/>
              </a:rPr>
              <a:t>Pierre </a:t>
            </a:r>
            <a:r>
              <a:rPr lang="fr-BE" sz="7200" dirty="0" err="1" smtClean="0">
                <a:latin typeface="French Script MT" panose="03020402040607040605" pitchFamily="66" charset="0"/>
              </a:rPr>
              <a:t>Merx</a:t>
            </a:r>
            <a:endParaRPr lang="fr-BE" sz="7200" dirty="0" smtClean="0">
              <a:latin typeface="French Script MT" panose="03020402040607040605" pitchFamily="66" charset="0"/>
            </a:endParaRPr>
          </a:p>
        </p:txBody>
      </p:sp>
      <p:sp>
        <p:nvSpPr>
          <p:cNvPr id="2" name="Rectangle 1"/>
          <p:cNvSpPr/>
          <p:nvPr/>
        </p:nvSpPr>
        <p:spPr>
          <a:xfrm rot="18242065">
            <a:off x="3341755" y="3056089"/>
            <a:ext cx="4883516" cy="954107"/>
          </a:xfrm>
          <a:prstGeom prst="rect">
            <a:avLst/>
          </a:prstGeom>
          <a:noFill/>
        </p:spPr>
        <p:txBody>
          <a:bodyPr wrap="none" lIns="91440" tIns="45720" rIns="91440" bIns="45720">
            <a:spAutoFit/>
            <a:scene3d>
              <a:camera prst="isometricOffAxis1Right"/>
              <a:lightRig rig="harsh" dir="t"/>
            </a:scene3d>
            <a:sp3d extrusionH="57150" prstMaterial="matte">
              <a:bevelT w="63500" h="12700" prst="angle"/>
              <a:contourClr>
                <a:schemeClr val="bg1">
                  <a:lumMod val="65000"/>
                </a:schemeClr>
              </a:contourClr>
            </a:sp3d>
          </a:bodyPr>
          <a:lstStyle/>
          <a:p>
            <a:pPr algn="ctr"/>
            <a:r>
              <a:rPr lang="fr-FR" sz="2800" b="1" dirty="0">
                <a:ln/>
                <a:solidFill>
                  <a:schemeClr val="accent3"/>
                </a:solidFill>
              </a:rPr>
              <a:t>p</a:t>
            </a:r>
            <a:r>
              <a:rPr lang="fr-FR" sz="2800" b="1" cap="none" spc="0" dirty="0" smtClean="0">
                <a:ln/>
                <a:solidFill>
                  <a:schemeClr val="accent3"/>
                </a:solidFill>
                <a:effectLst/>
              </a:rPr>
              <a:t>lus vieux Volont</a:t>
            </a:r>
            <a:r>
              <a:rPr lang="fr-FR" sz="2800" b="1" dirty="0">
                <a:ln/>
                <a:solidFill>
                  <a:schemeClr val="accent3"/>
                </a:solidFill>
              </a:rPr>
              <a:t>a</a:t>
            </a:r>
            <a:r>
              <a:rPr lang="fr-FR" sz="2800" b="1" dirty="0" smtClean="0">
                <a:ln/>
                <a:solidFill>
                  <a:schemeClr val="accent3"/>
                </a:solidFill>
              </a:rPr>
              <a:t>ire de Guerre</a:t>
            </a:r>
          </a:p>
          <a:p>
            <a:pPr algn="ctr"/>
            <a:r>
              <a:rPr lang="fr-FR" sz="2800" b="1" cap="none" spc="0" dirty="0" smtClean="0">
                <a:ln/>
                <a:solidFill>
                  <a:schemeClr val="accent3"/>
                </a:solidFill>
                <a:effectLst/>
              </a:rPr>
              <a:t>14-18</a:t>
            </a:r>
            <a:endParaRPr lang="fr-FR" sz="2800" b="1" cap="none" spc="0" dirty="0">
              <a:ln/>
              <a:solidFill>
                <a:schemeClr val="accent3"/>
              </a:solidFill>
              <a:effectLst/>
            </a:endParaRPr>
          </a:p>
        </p:txBody>
      </p:sp>
    </p:spTree>
    <p:extLst>
      <p:ext uri="{BB962C8B-B14F-4D97-AF65-F5344CB8AC3E}">
        <p14:creationId xmlns:p14="http://schemas.microsoft.com/office/powerpoint/2010/main" val="38107878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768</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smtClean="0"/>
              <a:t>Né le 4 septembre 1892 – 25 ans</a:t>
            </a:r>
          </a:p>
          <a:p>
            <a:pPr algn="ctr"/>
            <a:r>
              <a:rPr lang="fr-BE" dirty="0" smtClean="0"/>
              <a:t>Décédé le</a:t>
            </a:r>
            <a:r>
              <a:rPr lang="fr-BE" dirty="0"/>
              <a:t> </a:t>
            </a:r>
            <a:r>
              <a:rPr lang="fr-BE" dirty="0" smtClean="0"/>
              <a:t>13 juin 1918</a:t>
            </a:r>
          </a:p>
          <a:p>
            <a:pPr algn="ctr"/>
            <a:r>
              <a:rPr lang="fr-BE" dirty="0" smtClean="0"/>
              <a:t>Inhumé le 17 août 1923</a:t>
            </a:r>
          </a:p>
          <a:p>
            <a:pPr algn="ctr"/>
            <a:r>
              <a:rPr lang="fr-BE" dirty="0" smtClean="0"/>
              <a:t>Epoux de ?</a:t>
            </a:r>
          </a:p>
          <a:p>
            <a:pPr algn="ctr"/>
            <a:endParaRPr lang="fr-BE" dirty="0"/>
          </a:p>
          <a:p>
            <a:pPr algn="ctr"/>
            <a:r>
              <a:rPr lang="fr-BE" dirty="0" smtClean="0"/>
              <a:t>Régiment: 1</a:t>
            </a:r>
            <a:r>
              <a:rPr lang="fr-BE" baseline="30000" dirty="0" smtClean="0"/>
              <a:t>er</a:t>
            </a:r>
            <a:r>
              <a:rPr lang="fr-BE" dirty="0" smtClean="0"/>
              <a:t> Carabiniers, 1Bn, 2Cie</a:t>
            </a:r>
          </a:p>
          <a:p>
            <a:pPr algn="ctr"/>
            <a:r>
              <a:rPr lang="fr-BE" dirty="0" smtClean="0"/>
              <a:t>Statut: Soldat, Volontaire de Guerre</a:t>
            </a:r>
          </a:p>
          <a:p>
            <a:pPr algn="ctr"/>
            <a:r>
              <a:rPr lang="fr-BE" dirty="0" smtClean="0"/>
              <a:t>Prisonnier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59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63886" y="779526"/>
            <a:ext cx="5109776" cy="1200329"/>
          </a:xfrm>
          <a:prstGeom prst="rect">
            <a:avLst/>
          </a:prstGeom>
          <a:noFill/>
        </p:spPr>
        <p:txBody>
          <a:bodyPr wrap="square" rtlCol="0">
            <a:spAutoFit/>
          </a:bodyPr>
          <a:lstStyle/>
          <a:p>
            <a:r>
              <a:rPr lang="fr-BE" sz="7200" dirty="0" smtClean="0">
                <a:latin typeface="French Script MT" panose="03020402040607040605" pitchFamily="66" charset="0"/>
              </a:rPr>
              <a:t>Constant </a:t>
            </a:r>
            <a:r>
              <a:rPr lang="fr-BE" sz="7200" dirty="0" err="1" smtClean="0">
                <a:latin typeface="French Script MT" panose="03020402040607040605" pitchFamily="66" charset="0"/>
              </a:rPr>
              <a:t>Moyano</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42855096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769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1896 – 29 ans</a:t>
            </a:r>
          </a:p>
          <a:p>
            <a:pPr algn="ctr"/>
            <a:r>
              <a:rPr lang="fr-BE" dirty="0" smtClean="0"/>
              <a:t>Décédé le</a:t>
            </a:r>
            <a:r>
              <a:rPr lang="fr-BE" dirty="0"/>
              <a:t> </a:t>
            </a:r>
            <a:r>
              <a:rPr lang="fr-BE" dirty="0" smtClean="0"/>
              <a:t>12 mars 1925</a:t>
            </a:r>
          </a:p>
          <a:p>
            <a:pPr algn="ctr"/>
            <a:r>
              <a:rPr lang="fr-BE" dirty="0" smtClean="0"/>
              <a:t>Inhumé le</a:t>
            </a:r>
          </a:p>
          <a:p>
            <a:pPr algn="ctr"/>
            <a:r>
              <a:rPr lang="fr-BE" dirty="0" smtClean="0"/>
              <a:t>Epoux de ?</a:t>
            </a:r>
          </a:p>
          <a:p>
            <a:pPr algn="ctr"/>
            <a:endParaRPr lang="fr-BE" dirty="0"/>
          </a:p>
          <a:p>
            <a:pPr algn="ctr"/>
            <a:r>
              <a:rPr lang="fr-BE" dirty="0" smtClean="0"/>
              <a:t>Régiment: 21</a:t>
            </a:r>
            <a:r>
              <a:rPr lang="fr-BE" baseline="30000" dirty="0" smtClean="0"/>
              <a:t>e</a:t>
            </a:r>
            <a:r>
              <a:rPr lang="fr-BE" dirty="0" smtClean="0"/>
              <a:t> de Ligne</a:t>
            </a:r>
          </a:p>
          <a:p>
            <a:pPr algn="ctr"/>
            <a:r>
              <a:rPr lang="fr-BE" dirty="0" smtClean="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67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65360" y="793185"/>
            <a:ext cx="4306828" cy="1200329"/>
          </a:xfrm>
          <a:prstGeom prst="rect">
            <a:avLst/>
          </a:prstGeom>
          <a:noFill/>
        </p:spPr>
        <p:txBody>
          <a:bodyPr wrap="square" rtlCol="0">
            <a:spAutoFit/>
          </a:bodyPr>
          <a:lstStyle/>
          <a:p>
            <a:r>
              <a:rPr lang="fr-BE" sz="7200" dirty="0" smtClean="0">
                <a:latin typeface="French Script MT" panose="03020402040607040605" pitchFamily="66" charset="0"/>
              </a:rPr>
              <a:t>Etienne </a:t>
            </a:r>
            <a:r>
              <a:rPr lang="fr-BE" sz="7200" dirty="0" err="1" smtClean="0">
                <a:latin typeface="French Script MT" panose="03020402040607040605" pitchFamily="66" charset="0"/>
              </a:rPr>
              <a:t>Notay</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3792346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77</a:t>
            </a:fld>
            <a:endParaRPr lang="fr-BE" dirty="0"/>
          </a:p>
        </p:txBody>
      </p:sp>
      <p:sp>
        <p:nvSpPr>
          <p:cNvPr id="5" name="ZoneTexte 4"/>
          <p:cNvSpPr txBox="1"/>
          <p:nvPr/>
        </p:nvSpPr>
        <p:spPr>
          <a:xfrm>
            <a:off x="1260322" y="779526"/>
            <a:ext cx="4254678" cy="1200329"/>
          </a:xfrm>
          <a:prstGeom prst="rect">
            <a:avLst/>
          </a:prstGeom>
          <a:noFill/>
        </p:spPr>
        <p:txBody>
          <a:bodyPr wrap="square" rtlCol="0">
            <a:spAutoFit/>
          </a:bodyPr>
          <a:lstStyle/>
          <a:p>
            <a:r>
              <a:rPr lang="fr-BE" sz="7200" dirty="0" smtClean="0">
                <a:latin typeface="French Script MT" panose="03020402040607040605" pitchFamily="66" charset="0"/>
              </a:rPr>
              <a:t>Martin Brans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60 ans</a:t>
            </a:r>
          </a:p>
          <a:p>
            <a:pPr algn="ctr"/>
            <a:r>
              <a:rPr lang="fr-BE" dirty="0" smtClean="0"/>
              <a:t>Décédé le ?</a:t>
            </a:r>
          </a:p>
          <a:p>
            <a:pPr algn="ctr"/>
            <a:r>
              <a:rPr lang="fr-BE" dirty="0" smtClean="0"/>
              <a:t>Inhumé le  19 décembre 1950</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9824273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770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1895 – 22 ans</a:t>
            </a:r>
          </a:p>
          <a:p>
            <a:pPr algn="ctr"/>
            <a:r>
              <a:rPr lang="fr-BE" dirty="0" smtClean="0"/>
              <a:t>Décédé le</a:t>
            </a:r>
            <a:r>
              <a:rPr lang="fr-BE" dirty="0"/>
              <a:t> </a:t>
            </a:r>
            <a:r>
              <a:rPr lang="fr-BE" dirty="0" smtClean="0"/>
              <a:t>28 mars 1917</a:t>
            </a:r>
          </a:p>
          <a:p>
            <a:pPr algn="ctr"/>
            <a:r>
              <a:rPr lang="fr-BE" dirty="0" smtClean="0"/>
              <a:t>Inhumé </a:t>
            </a:r>
            <a:r>
              <a:rPr lang="fr-BE" dirty="0"/>
              <a:t>à </a:t>
            </a:r>
            <a:r>
              <a:rPr lang="fr-BE" dirty="0" err="1"/>
              <a:t>Robermont</a:t>
            </a:r>
            <a:r>
              <a:rPr lang="fr-BE" dirty="0"/>
              <a:t> en </a:t>
            </a:r>
            <a:r>
              <a:rPr lang="fr-BE" dirty="0" smtClean="0"/>
              <a:t>1923</a:t>
            </a:r>
          </a:p>
          <a:p>
            <a:pPr algn="ctr"/>
            <a:r>
              <a:rPr lang="fr-BE" dirty="0" smtClean="0"/>
              <a:t>Epoux de ?</a:t>
            </a:r>
          </a:p>
          <a:p>
            <a:pPr algn="ctr"/>
            <a:endParaRPr lang="fr-BE" dirty="0"/>
          </a:p>
          <a:p>
            <a:pPr algn="ctr"/>
            <a:r>
              <a:rPr lang="fr-BE" dirty="0" smtClean="0"/>
              <a:t>Régiment: 2</a:t>
            </a:r>
            <a:r>
              <a:rPr lang="fr-BE" baseline="30000" dirty="0" smtClean="0"/>
              <a:t>e</a:t>
            </a:r>
            <a:r>
              <a:rPr lang="fr-BE" dirty="0" smtClean="0"/>
              <a:t> Carabiniers</a:t>
            </a:r>
          </a:p>
          <a:p>
            <a:pPr algn="ctr"/>
            <a:r>
              <a:rPr lang="fr-BE" dirty="0" smtClean="0"/>
              <a:t>Statut: Soldat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53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67855" y="779526"/>
            <a:ext cx="3324842" cy="1200329"/>
          </a:xfrm>
          <a:prstGeom prst="rect">
            <a:avLst/>
          </a:prstGeom>
          <a:noFill/>
        </p:spPr>
        <p:txBody>
          <a:bodyPr wrap="square" rtlCol="0">
            <a:spAutoFit/>
          </a:bodyPr>
          <a:lstStyle/>
          <a:p>
            <a:r>
              <a:rPr lang="fr-BE" sz="7200" dirty="0" smtClean="0">
                <a:latin typeface="French Script MT" panose="03020402040607040605" pitchFamily="66" charset="0"/>
              </a:rPr>
              <a:t>Paul </a:t>
            </a:r>
            <a:r>
              <a:rPr lang="fr-BE" sz="7200" dirty="0" err="1" smtClean="0">
                <a:latin typeface="French Script MT" panose="03020402040607040605" pitchFamily="66" charset="0"/>
              </a:rPr>
              <a:t>Oleers</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5275190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771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1893 – 45 ans</a:t>
            </a:r>
          </a:p>
          <a:p>
            <a:pPr algn="ctr"/>
            <a:r>
              <a:rPr lang="fr-BE" dirty="0" smtClean="0"/>
              <a:t>Décédé le</a:t>
            </a:r>
            <a:r>
              <a:rPr lang="fr-BE" dirty="0"/>
              <a:t> </a:t>
            </a:r>
            <a:r>
              <a:rPr lang="fr-BE" dirty="0" smtClean="0"/>
              <a:t>19 mars 1938</a:t>
            </a:r>
          </a:p>
          <a:p>
            <a:pPr algn="ctr"/>
            <a:r>
              <a:rPr lang="fr-BE" dirty="0" smtClean="0"/>
              <a:t>Inhumé le ?</a:t>
            </a:r>
          </a:p>
          <a:p>
            <a:pPr algn="ctr"/>
            <a:r>
              <a:rPr lang="fr-BE" dirty="0" smtClean="0"/>
              <a:t>Epoux de Madame </a:t>
            </a:r>
            <a:r>
              <a:rPr lang="fr-BE" dirty="0" err="1" smtClean="0"/>
              <a:t>Remacle</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101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71167" y="779526"/>
            <a:ext cx="4495213" cy="1200329"/>
          </a:xfrm>
          <a:prstGeom prst="rect">
            <a:avLst/>
          </a:prstGeom>
          <a:noFill/>
        </p:spPr>
        <p:txBody>
          <a:bodyPr wrap="square" rtlCol="0">
            <a:spAutoFit/>
          </a:bodyPr>
          <a:lstStyle/>
          <a:p>
            <a:r>
              <a:rPr lang="fr-BE" sz="7200" dirty="0" smtClean="0">
                <a:latin typeface="French Script MT" panose="03020402040607040605" pitchFamily="66" charset="0"/>
              </a:rPr>
              <a:t>Nestor Pairoux</a:t>
            </a:r>
          </a:p>
        </p:txBody>
      </p:sp>
    </p:spTree>
    <p:extLst>
      <p:ext uri="{BB962C8B-B14F-4D97-AF65-F5344CB8AC3E}">
        <p14:creationId xmlns:p14="http://schemas.microsoft.com/office/powerpoint/2010/main" val="3084159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772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1890 – 48 ans</a:t>
            </a:r>
          </a:p>
          <a:p>
            <a:pPr algn="ctr"/>
            <a:r>
              <a:rPr lang="fr-BE" dirty="0" smtClean="0"/>
              <a:t>Décédé le</a:t>
            </a:r>
            <a:r>
              <a:rPr lang="fr-BE" dirty="0"/>
              <a:t> </a:t>
            </a:r>
            <a:r>
              <a:rPr lang="fr-BE" dirty="0" smtClean="0"/>
              <a:t>7 février 1938</a:t>
            </a:r>
          </a:p>
          <a:p>
            <a:pPr algn="ctr"/>
            <a:r>
              <a:rPr lang="fr-BE" dirty="0" smtClean="0"/>
              <a:t>Inhumé le ?</a:t>
            </a:r>
          </a:p>
          <a:p>
            <a:pPr algn="ctr"/>
            <a:r>
              <a:rPr lang="fr-BE" dirty="0" smtClean="0"/>
              <a:t>Epoux de Madame </a:t>
            </a:r>
            <a:r>
              <a:rPr lang="fr-BE" dirty="0" err="1" smtClean="0"/>
              <a:t>Issersteult</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88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15781" y="775281"/>
            <a:ext cx="3605986" cy="1200329"/>
          </a:xfrm>
          <a:prstGeom prst="rect">
            <a:avLst/>
          </a:prstGeom>
          <a:noFill/>
        </p:spPr>
        <p:txBody>
          <a:bodyPr wrap="square" rtlCol="0">
            <a:spAutoFit/>
          </a:bodyPr>
          <a:lstStyle/>
          <a:p>
            <a:r>
              <a:rPr lang="fr-BE" sz="7200" dirty="0" smtClean="0">
                <a:latin typeface="French Script MT" panose="03020402040607040605" pitchFamily="66" charset="0"/>
              </a:rPr>
              <a:t>Louis Paque</a:t>
            </a:r>
          </a:p>
        </p:txBody>
      </p:sp>
    </p:spTree>
    <p:extLst>
      <p:ext uri="{BB962C8B-B14F-4D97-AF65-F5344CB8AC3E}">
        <p14:creationId xmlns:p14="http://schemas.microsoft.com/office/powerpoint/2010/main" val="13130657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773</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smtClean="0"/>
              <a:t>Né le 23 janvier 1893 – 25 ans</a:t>
            </a:r>
          </a:p>
          <a:p>
            <a:pPr algn="ctr"/>
            <a:r>
              <a:rPr lang="fr-BE" dirty="0" smtClean="0"/>
              <a:t>Décédé le</a:t>
            </a:r>
            <a:r>
              <a:rPr lang="fr-BE" dirty="0"/>
              <a:t> </a:t>
            </a:r>
            <a:r>
              <a:rPr lang="fr-BE" dirty="0" smtClean="0"/>
              <a:t>18 octobre 1918</a:t>
            </a:r>
          </a:p>
          <a:p>
            <a:pPr algn="ctr"/>
            <a:r>
              <a:rPr lang="fr-BE" dirty="0" smtClean="0"/>
              <a:t>Inhumé le ?</a:t>
            </a:r>
          </a:p>
          <a:p>
            <a:pPr algn="ctr"/>
            <a:r>
              <a:rPr lang="fr-BE" dirty="0" smtClean="0"/>
              <a:t>Epoux de ?</a:t>
            </a:r>
          </a:p>
          <a:p>
            <a:pPr algn="ctr"/>
            <a:endParaRPr lang="fr-BE" dirty="0"/>
          </a:p>
          <a:p>
            <a:pPr algn="ctr"/>
            <a:r>
              <a:rPr lang="fr-BE" dirty="0" smtClean="0"/>
              <a:t>Régiment: 12Li, 1Bn, 2Cie</a:t>
            </a:r>
          </a:p>
          <a:p>
            <a:pPr algn="ctr"/>
            <a:r>
              <a:rPr lang="fr-BE" dirty="0" smtClean="0"/>
              <a:t>Statut: Soldat Mat 60643 </a:t>
            </a:r>
          </a:p>
          <a:p>
            <a:pPr algn="ctr"/>
            <a:r>
              <a:rPr lang="fr-BE" dirty="0" smtClean="0"/>
              <a:t>Volontaire de G</a:t>
            </a:r>
            <a:r>
              <a:rPr lang="fr-BE" b="1" dirty="0" smtClean="0"/>
              <a:t>uerre</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44992" y="779526"/>
            <a:ext cx="3947563" cy="1200329"/>
          </a:xfrm>
          <a:prstGeom prst="rect">
            <a:avLst/>
          </a:prstGeom>
          <a:noFill/>
        </p:spPr>
        <p:txBody>
          <a:bodyPr wrap="square" rtlCol="0">
            <a:spAutoFit/>
          </a:bodyPr>
          <a:lstStyle/>
          <a:p>
            <a:r>
              <a:rPr lang="fr-BE" sz="7200" dirty="0" smtClean="0">
                <a:latin typeface="French Script MT" panose="03020402040607040605" pitchFamily="66" charset="0"/>
              </a:rPr>
              <a:t>Alexis </a:t>
            </a:r>
            <a:r>
              <a:rPr lang="fr-BE" sz="7200" dirty="0" err="1" smtClean="0">
                <a:latin typeface="French Script MT" panose="03020402040607040605" pitchFamily="66" charset="0"/>
              </a:rPr>
              <a:t>Paquot</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7907236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774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22 avril 1897 – 21 ans</a:t>
            </a:r>
          </a:p>
          <a:p>
            <a:pPr algn="ctr"/>
            <a:r>
              <a:rPr lang="fr-BE" dirty="0" smtClean="0"/>
              <a:t>Décédé le</a:t>
            </a:r>
            <a:r>
              <a:rPr lang="fr-BE" dirty="0"/>
              <a:t> </a:t>
            </a:r>
            <a:r>
              <a:rPr lang="fr-BE" dirty="0" smtClean="0"/>
              <a:t>29 septembre 1918</a:t>
            </a:r>
          </a:p>
          <a:p>
            <a:pPr algn="ctr"/>
            <a:r>
              <a:rPr lang="fr-BE" dirty="0" smtClean="0"/>
              <a:t>Inhumé </a:t>
            </a:r>
            <a:r>
              <a:rPr lang="fr-BE" dirty="0"/>
              <a:t>à </a:t>
            </a:r>
            <a:r>
              <a:rPr lang="fr-BE" dirty="0" err="1"/>
              <a:t>Robermont</a:t>
            </a:r>
            <a:r>
              <a:rPr lang="fr-BE" dirty="0"/>
              <a:t> en </a:t>
            </a:r>
            <a:r>
              <a:rPr lang="fr-BE" dirty="0" smtClean="0"/>
              <a:t>1921</a:t>
            </a:r>
          </a:p>
          <a:p>
            <a:pPr algn="ctr"/>
            <a:r>
              <a:rPr lang="fr-BE" dirty="0" smtClean="0"/>
              <a:t>Epoux de ?</a:t>
            </a:r>
          </a:p>
          <a:p>
            <a:pPr algn="ctr"/>
            <a:endParaRPr lang="fr-BE" dirty="0"/>
          </a:p>
          <a:p>
            <a:pPr algn="ctr"/>
            <a:r>
              <a:rPr lang="fr-BE" dirty="0" smtClean="0"/>
              <a:t>Régiment: 12</a:t>
            </a:r>
            <a:r>
              <a:rPr lang="fr-BE" baseline="30000" dirty="0" smtClean="0"/>
              <a:t>e</a:t>
            </a:r>
            <a:r>
              <a:rPr lang="fr-BE" dirty="0" smtClean="0"/>
              <a:t> de Ligne, 3Bn, 12Cie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36575" y="779526"/>
            <a:ext cx="3764397" cy="1200329"/>
          </a:xfrm>
          <a:prstGeom prst="rect">
            <a:avLst/>
          </a:prstGeom>
          <a:noFill/>
        </p:spPr>
        <p:txBody>
          <a:bodyPr wrap="square" rtlCol="0">
            <a:spAutoFit/>
          </a:bodyPr>
          <a:lstStyle/>
          <a:p>
            <a:r>
              <a:rPr lang="fr-BE" sz="7200" dirty="0" smtClean="0">
                <a:latin typeface="French Script MT" panose="03020402040607040605" pitchFamily="66" charset="0"/>
              </a:rPr>
              <a:t>Marcel Paul</a:t>
            </a:r>
          </a:p>
        </p:txBody>
      </p:sp>
    </p:spTree>
    <p:extLst>
      <p:ext uri="{BB962C8B-B14F-4D97-AF65-F5344CB8AC3E}">
        <p14:creationId xmlns:p14="http://schemas.microsoft.com/office/powerpoint/2010/main" val="8720361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775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9 juillet 1891 – 23 ans</a:t>
            </a:r>
          </a:p>
          <a:p>
            <a:pPr algn="ctr"/>
            <a:r>
              <a:rPr lang="fr-BE" dirty="0" smtClean="0"/>
              <a:t>Décédé le</a:t>
            </a:r>
            <a:r>
              <a:rPr lang="fr-BE" dirty="0"/>
              <a:t> </a:t>
            </a:r>
            <a:r>
              <a:rPr lang="fr-BE" dirty="0" smtClean="0"/>
              <a:t>17 février 1915</a:t>
            </a:r>
          </a:p>
          <a:p>
            <a:pPr algn="ctr"/>
            <a:r>
              <a:rPr lang="fr-BE" dirty="0" smtClean="0"/>
              <a:t>Inhumé le 14 avril 1923</a:t>
            </a:r>
          </a:p>
          <a:p>
            <a:pPr algn="ctr"/>
            <a:r>
              <a:rPr lang="fr-BE" dirty="0" smtClean="0"/>
              <a:t>Epoux de ?</a:t>
            </a:r>
          </a:p>
          <a:p>
            <a:pPr algn="ctr"/>
            <a:endParaRPr lang="fr-BE" dirty="0"/>
          </a:p>
          <a:p>
            <a:pPr algn="ctr"/>
            <a:r>
              <a:rPr lang="fr-BE" dirty="0" smtClean="0"/>
              <a:t>Régiment: 6</a:t>
            </a:r>
            <a:r>
              <a:rPr lang="fr-BE" baseline="30000" dirty="0" smtClean="0"/>
              <a:t>e</a:t>
            </a:r>
            <a:r>
              <a:rPr lang="fr-BE" dirty="0" smtClean="0"/>
              <a:t> Dépôt Divisionnaire</a:t>
            </a:r>
          </a:p>
          <a:p>
            <a:pPr algn="ctr"/>
            <a:r>
              <a:rPr lang="fr-BE" dirty="0" smtClean="0"/>
              <a:t>Statut: Soldat,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44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10562" y="779526"/>
            <a:ext cx="4416424" cy="1200329"/>
          </a:xfrm>
          <a:prstGeom prst="rect">
            <a:avLst/>
          </a:prstGeom>
          <a:noFill/>
        </p:spPr>
        <p:txBody>
          <a:bodyPr wrap="square" rtlCol="0">
            <a:spAutoFit/>
          </a:bodyPr>
          <a:lstStyle/>
          <a:p>
            <a:r>
              <a:rPr lang="fr-BE" sz="7200" dirty="0" smtClean="0">
                <a:latin typeface="French Script MT" panose="03020402040607040605" pitchFamily="66" charset="0"/>
              </a:rPr>
              <a:t>Léopold Philips</a:t>
            </a:r>
          </a:p>
        </p:txBody>
      </p:sp>
    </p:spTree>
    <p:extLst>
      <p:ext uri="{BB962C8B-B14F-4D97-AF65-F5344CB8AC3E}">
        <p14:creationId xmlns:p14="http://schemas.microsoft.com/office/powerpoint/2010/main" val="1440590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776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13 janvier 1894 – 24 ans</a:t>
            </a:r>
          </a:p>
          <a:p>
            <a:pPr algn="ctr"/>
            <a:r>
              <a:rPr lang="fr-BE" dirty="0" smtClean="0"/>
              <a:t>Décédé le</a:t>
            </a:r>
            <a:r>
              <a:rPr lang="fr-BE" dirty="0"/>
              <a:t> </a:t>
            </a:r>
            <a:r>
              <a:rPr lang="fr-BE" dirty="0" smtClean="0"/>
              <a:t>17 juillet 1917</a:t>
            </a:r>
          </a:p>
          <a:p>
            <a:pPr algn="ctr"/>
            <a:r>
              <a:rPr lang="fr-BE" dirty="0" smtClean="0"/>
              <a:t>Inhumé le 25 octobre 1921</a:t>
            </a:r>
          </a:p>
          <a:p>
            <a:pPr algn="ctr"/>
            <a:r>
              <a:rPr lang="fr-BE" dirty="0" smtClean="0"/>
              <a:t>Epoux de ?</a:t>
            </a:r>
          </a:p>
          <a:p>
            <a:pPr algn="ctr"/>
            <a:endParaRPr lang="fr-BE" dirty="0"/>
          </a:p>
          <a:p>
            <a:pPr algn="ctr"/>
            <a:r>
              <a:rPr lang="fr-BE" dirty="0" smtClean="0"/>
              <a:t>Régiment: Génie 4DA, 15Bn, 8Cie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49161" y="779526"/>
            <a:ext cx="3939226" cy="1200329"/>
          </a:xfrm>
          <a:prstGeom prst="rect">
            <a:avLst/>
          </a:prstGeom>
          <a:noFill/>
        </p:spPr>
        <p:txBody>
          <a:bodyPr wrap="square" rtlCol="0">
            <a:spAutoFit/>
          </a:bodyPr>
          <a:lstStyle/>
          <a:p>
            <a:r>
              <a:rPr lang="fr-BE" sz="7200" dirty="0" smtClean="0">
                <a:latin typeface="French Script MT" panose="03020402040607040605" pitchFamily="66" charset="0"/>
              </a:rPr>
              <a:t>Henri </a:t>
            </a:r>
            <a:r>
              <a:rPr lang="fr-BE" sz="7200" dirty="0" err="1" smtClean="0">
                <a:latin typeface="French Script MT" panose="03020402040607040605" pitchFamily="66" charset="0"/>
              </a:rPr>
              <a:t>Pierrat</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4234484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777</a:t>
            </a:fld>
            <a:endParaRPr lang="fr-BE" dirty="0"/>
          </a:p>
        </p:txBody>
      </p:sp>
      <p:sp>
        <p:nvSpPr>
          <p:cNvPr id="6" name="ZoneTexte 5"/>
          <p:cNvSpPr txBox="1"/>
          <p:nvPr/>
        </p:nvSpPr>
        <p:spPr>
          <a:xfrm>
            <a:off x="1374260" y="2320406"/>
            <a:ext cx="3798303" cy="2031325"/>
          </a:xfrm>
          <a:prstGeom prst="rect">
            <a:avLst/>
          </a:prstGeom>
          <a:noFill/>
        </p:spPr>
        <p:txBody>
          <a:bodyPr wrap="square" rtlCol="0">
            <a:spAutoFit/>
          </a:bodyPr>
          <a:lstStyle/>
          <a:p>
            <a:pPr algn="ctr"/>
            <a:r>
              <a:rPr lang="fr-BE" dirty="0" smtClean="0"/>
              <a:t>Né le 3 juin 1893 – 21 ans</a:t>
            </a:r>
          </a:p>
          <a:p>
            <a:pPr algn="ctr"/>
            <a:r>
              <a:rPr lang="fr-BE" dirty="0" smtClean="0"/>
              <a:t>Décédé le</a:t>
            </a:r>
            <a:r>
              <a:rPr lang="fr-BE" dirty="0"/>
              <a:t> </a:t>
            </a:r>
            <a:r>
              <a:rPr lang="fr-BE" dirty="0" smtClean="0"/>
              <a:t>5 août 1914</a:t>
            </a:r>
          </a:p>
          <a:p>
            <a:pPr algn="ctr"/>
            <a:r>
              <a:rPr lang="fr-BE" dirty="0" smtClean="0"/>
              <a:t>Inhumé le 27 décembre 1924</a:t>
            </a:r>
          </a:p>
          <a:p>
            <a:pPr algn="ctr"/>
            <a:r>
              <a:rPr lang="fr-BE" dirty="0" smtClean="0"/>
              <a:t>Epoux de ?</a:t>
            </a:r>
          </a:p>
          <a:p>
            <a:pPr algn="ctr"/>
            <a:endParaRPr lang="fr-BE" dirty="0"/>
          </a:p>
          <a:p>
            <a:pPr algn="ctr"/>
            <a:r>
              <a:rPr lang="fr-BE" dirty="0" smtClean="0"/>
              <a:t>Régiment: 14</a:t>
            </a:r>
            <a:r>
              <a:rPr lang="fr-BE" baseline="30000" dirty="0" smtClean="0"/>
              <a:t>e</a:t>
            </a:r>
            <a:r>
              <a:rPr lang="fr-BE" dirty="0" smtClean="0"/>
              <a:t> de Ligne, 3Bn, 1Cie</a:t>
            </a:r>
          </a:p>
          <a:p>
            <a:pPr algn="ctr"/>
            <a:r>
              <a:rPr lang="fr-BE" dirty="0" smtClean="0"/>
              <a:t>Statut: Soldat</a:t>
            </a:r>
          </a:p>
        </p:txBody>
      </p:sp>
      <p:sp>
        <p:nvSpPr>
          <p:cNvPr id="11" name="ZoneTexte 10"/>
          <p:cNvSpPr txBox="1"/>
          <p:nvPr/>
        </p:nvSpPr>
        <p:spPr>
          <a:xfrm>
            <a:off x="7043847" y="3314681"/>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65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70188"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2684" y="4781667"/>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61079" y="779526"/>
            <a:ext cx="4915390" cy="1200329"/>
          </a:xfrm>
          <a:prstGeom prst="rect">
            <a:avLst/>
          </a:prstGeom>
          <a:noFill/>
        </p:spPr>
        <p:txBody>
          <a:bodyPr wrap="square" rtlCol="0">
            <a:spAutoFit/>
          </a:bodyPr>
          <a:lstStyle/>
          <a:p>
            <a:r>
              <a:rPr lang="fr-BE" sz="7200" dirty="0" smtClean="0">
                <a:latin typeface="French Script MT" panose="03020402040607040605" pitchFamily="66" charset="0"/>
              </a:rPr>
              <a:t>Ferdinand </a:t>
            </a:r>
            <a:r>
              <a:rPr lang="fr-BE" sz="7200" dirty="0" err="1" smtClean="0">
                <a:latin typeface="French Script MT" panose="03020402040607040605" pitchFamily="66" charset="0"/>
              </a:rPr>
              <a:t>Pietkin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0750451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778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1886 – 28 ans</a:t>
            </a:r>
          </a:p>
          <a:p>
            <a:pPr algn="ctr"/>
            <a:r>
              <a:rPr lang="fr-BE" dirty="0" smtClean="0"/>
              <a:t>Décédé le</a:t>
            </a:r>
            <a:r>
              <a:rPr lang="fr-BE" dirty="0"/>
              <a:t> 3</a:t>
            </a:r>
            <a:r>
              <a:rPr lang="fr-BE" dirty="0" smtClean="0"/>
              <a:t>1 juillet 1923</a:t>
            </a:r>
          </a:p>
          <a:p>
            <a:pPr algn="ctr"/>
            <a:r>
              <a:rPr lang="fr-BE" dirty="0" smtClean="0"/>
              <a:t>Inhumé le ?</a:t>
            </a:r>
          </a:p>
          <a:p>
            <a:pPr algn="ctr"/>
            <a:r>
              <a:rPr lang="fr-BE" dirty="0" smtClean="0"/>
              <a:t>Epoux de ?</a:t>
            </a:r>
          </a:p>
          <a:p>
            <a:pPr algn="ctr"/>
            <a:endParaRPr lang="fr-BE" dirty="0"/>
          </a:p>
          <a:p>
            <a:pPr algn="ctr"/>
            <a:r>
              <a:rPr lang="fr-BE" dirty="0" smtClean="0"/>
              <a:t>Régiment: 11</a:t>
            </a:r>
            <a:r>
              <a:rPr lang="fr-BE" baseline="30000" dirty="0" smtClean="0"/>
              <a:t>e</a:t>
            </a:r>
            <a:r>
              <a:rPr lang="fr-BE" dirty="0" smtClean="0"/>
              <a:t> de Ligne</a:t>
            </a:r>
          </a:p>
          <a:p>
            <a:pPr algn="ctr"/>
            <a:r>
              <a:rPr lang="fr-BE" dirty="0" smtClean="0"/>
              <a:t>Statut: Soldat,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58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29943" y="779526"/>
            <a:ext cx="3977662" cy="1200329"/>
          </a:xfrm>
          <a:prstGeom prst="rect">
            <a:avLst/>
          </a:prstGeom>
          <a:noFill/>
        </p:spPr>
        <p:txBody>
          <a:bodyPr wrap="square" rtlCol="0">
            <a:spAutoFit/>
          </a:bodyPr>
          <a:lstStyle/>
          <a:p>
            <a:r>
              <a:rPr lang="fr-BE" sz="7200" dirty="0" smtClean="0">
                <a:latin typeface="French Script MT" panose="03020402040607040605" pitchFamily="66" charset="0"/>
              </a:rPr>
              <a:t>Achille </a:t>
            </a:r>
            <a:r>
              <a:rPr lang="fr-BE" sz="7200" dirty="0" err="1" smtClean="0">
                <a:latin typeface="French Script MT" panose="03020402040607040605" pitchFamily="66" charset="0"/>
              </a:rPr>
              <a:t>Pochet</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5262628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779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1886 – 40 ans</a:t>
            </a:r>
          </a:p>
          <a:p>
            <a:pPr algn="ctr"/>
            <a:r>
              <a:rPr lang="fr-BE" dirty="0" smtClean="0"/>
              <a:t>Décédé le</a:t>
            </a:r>
            <a:r>
              <a:rPr lang="fr-BE" dirty="0"/>
              <a:t> </a:t>
            </a:r>
            <a:r>
              <a:rPr lang="fr-BE" dirty="0" smtClean="0"/>
              <a:t>31 janvier 1926</a:t>
            </a:r>
          </a:p>
          <a:p>
            <a:pPr algn="ctr"/>
            <a:r>
              <a:rPr lang="fr-BE" dirty="0" smtClean="0"/>
              <a:t>Inhumé le ?</a:t>
            </a:r>
          </a:p>
          <a:p>
            <a:pPr algn="ctr"/>
            <a:r>
              <a:rPr lang="fr-BE" dirty="0" smtClean="0"/>
              <a:t>Epoux de ?</a:t>
            </a:r>
          </a:p>
          <a:p>
            <a:pPr algn="ctr"/>
            <a:endParaRPr lang="fr-BE" dirty="0"/>
          </a:p>
          <a:p>
            <a:pPr algn="ctr"/>
            <a:r>
              <a:rPr lang="fr-BE" dirty="0" smtClean="0"/>
              <a:t>Régiment: 3</a:t>
            </a:r>
            <a:r>
              <a:rPr lang="fr-BE" baseline="30000" dirty="0" smtClean="0"/>
              <a:t>e</a:t>
            </a:r>
            <a:r>
              <a:rPr lang="fr-BE" dirty="0" smtClean="0"/>
              <a:t> Carabiniers</a:t>
            </a:r>
          </a:p>
          <a:p>
            <a:pPr algn="ctr"/>
            <a:r>
              <a:rPr lang="fr-BE" dirty="0" smtClean="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74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543457" y="779526"/>
            <a:ext cx="3750633" cy="1200329"/>
          </a:xfrm>
          <a:prstGeom prst="rect">
            <a:avLst/>
          </a:prstGeom>
          <a:noFill/>
        </p:spPr>
        <p:txBody>
          <a:bodyPr wrap="square" rtlCol="0">
            <a:spAutoFit/>
          </a:bodyPr>
          <a:lstStyle/>
          <a:p>
            <a:r>
              <a:rPr lang="fr-BE" sz="7200" dirty="0" smtClean="0">
                <a:latin typeface="French Script MT" panose="03020402040607040605" pitchFamily="66" charset="0"/>
              </a:rPr>
              <a:t>Hubert Pons</a:t>
            </a:r>
          </a:p>
        </p:txBody>
      </p:sp>
    </p:spTree>
    <p:extLst>
      <p:ext uri="{BB962C8B-B14F-4D97-AF65-F5344CB8AC3E}">
        <p14:creationId xmlns:p14="http://schemas.microsoft.com/office/powerpoint/2010/main" val="27245765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78</a:t>
            </a:fld>
            <a:endParaRPr lang="fr-BE" dirty="0"/>
          </a:p>
        </p:txBody>
      </p:sp>
      <p:sp>
        <p:nvSpPr>
          <p:cNvPr id="5" name="ZoneTexte 4"/>
          <p:cNvSpPr txBox="1"/>
          <p:nvPr/>
        </p:nvSpPr>
        <p:spPr>
          <a:xfrm>
            <a:off x="1438021" y="779526"/>
            <a:ext cx="3899279" cy="1200329"/>
          </a:xfrm>
          <a:prstGeom prst="rect">
            <a:avLst/>
          </a:prstGeom>
          <a:noFill/>
        </p:spPr>
        <p:txBody>
          <a:bodyPr wrap="square" rtlCol="0">
            <a:spAutoFit/>
          </a:bodyPr>
          <a:lstStyle/>
          <a:p>
            <a:r>
              <a:rPr lang="fr-BE" sz="7200" dirty="0" smtClean="0">
                <a:latin typeface="French Script MT" panose="03020402040607040605" pitchFamily="66" charset="0"/>
              </a:rPr>
              <a:t>Félix Carabin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57 ans</a:t>
            </a:r>
          </a:p>
          <a:p>
            <a:pPr algn="ctr"/>
            <a:r>
              <a:rPr lang="fr-BE" dirty="0" smtClean="0"/>
              <a:t>Décédé le ?</a:t>
            </a:r>
          </a:p>
          <a:p>
            <a:pPr algn="ctr"/>
            <a:r>
              <a:rPr lang="fr-BE" dirty="0" smtClean="0"/>
              <a:t>Inhumé le 3 septembre 1953</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54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7418319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780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1860 – 77 ans</a:t>
            </a:r>
          </a:p>
          <a:p>
            <a:pPr algn="ctr"/>
            <a:r>
              <a:rPr lang="fr-BE" dirty="0" smtClean="0"/>
              <a:t>Décédé le</a:t>
            </a:r>
            <a:r>
              <a:rPr lang="fr-BE" dirty="0"/>
              <a:t> </a:t>
            </a:r>
            <a:r>
              <a:rPr lang="fr-BE" dirty="0" smtClean="0"/>
              <a:t>25 septembre 1937</a:t>
            </a:r>
          </a:p>
          <a:p>
            <a:pPr algn="ctr"/>
            <a:r>
              <a:rPr lang="fr-BE" dirty="0" smtClean="0"/>
              <a:t>Inhumé le ?</a:t>
            </a:r>
          </a:p>
          <a:p>
            <a:pPr algn="ctr"/>
            <a:r>
              <a:rPr lang="fr-BE" dirty="0" smtClean="0"/>
              <a:t>Epoux de Madame </a:t>
            </a:r>
            <a:r>
              <a:rPr lang="fr-BE" dirty="0" err="1" smtClean="0"/>
              <a:t>Tinant</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105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60677" y="779526"/>
            <a:ext cx="5316194" cy="1200329"/>
          </a:xfrm>
          <a:prstGeom prst="rect">
            <a:avLst/>
          </a:prstGeom>
          <a:noFill/>
        </p:spPr>
        <p:txBody>
          <a:bodyPr wrap="square" rtlCol="0">
            <a:spAutoFit/>
          </a:bodyPr>
          <a:lstStyle/>
          <a:p>
            <a:r>
              <a:rPr lang="fr-BE" sz="7200" dirty="0" smtClean="0">
                <a:latin typeface="French Script MT" panose="03020402040607040605" pitchFamily="66" charset="0"/>
              </a:rPr>
              <a:t>Jean-Joseph </a:t>
            </a:r>
            <a:r>
              <a:rPr lang="fr-BE" sz="7200" dirty="0" err="1" smtClean="0">
                <a:latin typeface="French Script MT" panose="03020402040607040605" pitchFamily="66" charset="0"/>
              </a:rPr>
              <a:t>Potiez</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0800321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781</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smtClean="0"/>
              <a:t>Né le 25 octobre 1879 – 40 ans</a:t>
            </a:r>
          </a:p>
          <a:p>
            <a:pPr algn="ctr"/>
            <a:r>
              <a:rPr lang="fr-BE" dirty="0" smtClean="0"/>
              <a:t>Décédé le</a:t>
            </a:r>
            <a:r>
              <a:rPr lang="fr-BE" dirty="0"/>
              <a:t> </a:t>
            </a:r>
            <a:r>
              <a:rPr lang="fr-BE" dirty="0" smtClean="0"/>
              <a:t>24 mars 1919 (GB)</a:t>
            </a:r>
          </a:p>
          <a:p>
            <a:pPr algn="ctr"/>
            <a:r>
              <a:rPr lang="fr-BE" dirty="0" smtClean="0"/>
              <a:t>Inhumé le 13 avril 1923</a:t>
            </a:r>
          </a:p>
          <a:p>
            <a:pPr algn="ctr"/>
            <a:r>
              <a:rPr lang="fr-BE" dirty="0" smtClean="0"/>
              <a:t>Epoux de Madame </a:t>
            </a:r>
            <a:r>
              <a:rPr lang="fr-BE" dirty="0" err="1" smtClean="0"/>
              <a:t>Wythof</a:t>
            </a:r>
            <a:endParaRPr lang="fr-BE" dirty="0" smtClean="0"/>
          </a:p>
          <a:p>
            <a:pPr algn="ctr"/>
            <a:endParaRPr lang="fr-BE" dirty="0"/>
          </a:p>
          <a:p>
            <a:pPr algn="ctr"/>
            <a:r>
              <a:rPr lang="fr-BE" dirty="0" smtClean="0"/>
              <a:t>Régiment: 6</a:t>
            </a:r>
            <a:r>
              <a:rPr lang="fr-BE" baseline="30000" dirty="0" smtClean="0"/>
              <a:t>e</a:t>
            </a:r>
            <a:r>
              <a:rPr lang="fr-BE" dirty="0" smtClean="0"/>
              <a:t> d’Artillerie, </a:t>
            </a:r>
          </a:p>
          <a:p>
            <a:pPr algn="ctr"/>
            <a:r>
              <a:rPr lang="fr-BE" dirty="0" smtClean="0"/>
              <a:t>Batterie de dépôt</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46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01751" y="793185"/>
            <a:ext cx="3634045" cy="1200329"/>
          </a:xfrm>
          <a:prstGeom prst="rect">
            <a:avLst/>
          </a:prstGeom>
          <a:noFill/>
        </p:spPr>
        <p:txBody>
          <a:bodyPr wrap="square" rtlCol="0">
            <a:spAutoFit/>
          </a:bodyPr>
          <a:lstStyle/>
          <a:p>
            <a:r>
              <a:rPr lang="fr-BE" sz="7200" dirty="0" smtClean="0">
                <a:latin typeface="French Script MT" panose="03020402040607040605" pitchFamily="66" charset="0"/>
              </a:rPr>
              <a:t>André </a:t>
            </a:r>
            <a:r>
              <a:rPr lang="fr-BE" sz="7200" dirty="0" err="1" smtClean="0">
                <a:latin typeface="French Script MT" panose="03020402040607040605" pitchFamily="66" charset="0"/>
              </a:rPr>
              <a:t>Quitin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41897696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782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1877 – 34 ans</a:t>
            </a:r>
          </a:p>
          <a:p>
            <a:pPr algn="ctr"/>
            <a:r>
              <a:rPr lang="fr-BE" dirty="0" smtClean="0"/>
              <a:t>Décédé le</a:t>
            </a:r>
            <a:r>
              <a:rPr lang="fr-BE" dirty="0"/>
              <a:t> </a:t>
            </a:r>
            <a:r>
              <a:rPr lang="fr-BE" dirty="0" smtClean="0"/>
              <a:t>23 décembre 1921</a:t>
            </a:r>
          </a:p>
          <a:p>
            <a:pPr algn="ctr"/>
            <a:r>
              <a:rPr lang="fr-BE" dirty="0" smtClean="0"/>
              <a:t>Inhumé le ?</a:t>
            </a:r>
          </a:p>
          <a:p>
            <a:pPr algn="ctr"/>
            <a:r>
              <a:rPr lang="fr-BE" dirty="0" smtClean="0"/>
              <a:t>Epoux de ?</a:t>
            </a:r>
          </a:p>
          <a:p>
            <a:pPr algn="ctr"/>
            <a:endParaRPr lang="fr-BE" dirty="0"/>
          </a:p>
          <a:p>
            <a:pPr algn="ctr"/>
            <a:r>
              <a:rPr lang="fr-BE" dirty="0" smtClean="0"/>
              <a:t>Régiment: 2</a:t>
            </a:r>
            <a:r>
              <a:rPr lang="fr-BE" baseline="30000" dirty="0" smtClean="0"/>
              <a:t>e</a:t>
            </a:r>
            <a:r>
              <a:rPr lang="fr-BE" dirty="0" smtClean="0"/>
              <a:t> Lanciers</a:t>
            </a:r>
          </a:p>
          <a:p>
            <a:pPr algn="ctr"/>
            <a:r>
              <a:rPr lang="fr-BE" dirty="0" smtClean="0"/>
              <a:t>Statut: Maréchal des Logis</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77718" y="779526"/>
            <a:ext cx="4482112" cy="1200329"/>
          </a:xfrm>
          <a:prstGeom prst="rect">
            <a:avLst/>
          </a:prstGeom>
          <a:noFill/>
        </p:spPr>
        <p:txBody>
          <a:bodyPr wrap="square" rtlCol="0">
            <a:spAutoFit/>
          </a:bodyPr>
          <a:lstStyle/>
          <a:p>
            <a:r>
              <a:rPr lang="fr-BE" sz="7200" dirty="0" smtClean="0">
                <a:latin typeface="French Script MT" panose="03020402040607040605" pitchFamily="66" charset="0"/>
              </a:rPr>
              <a:t>Georges Renard</a:t>
            </a:r>
          </a:p>
        </p:txBody>
      </p:sp>
    </p:spTree>
    <p:extLst>
      <p:ext uri="{BB962C8B-B14F-4D97-AF65-F5344CB8AC3E}">
        <p14:creationId xmlns:p14="http://schemas.microsoft.com/office/powerpoint/2010/main" val="1850735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783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1884 – 39 ans</a:t>
            </a:r>
          </a:p>
          <a:p>
            <a:pPr algn="ctr"/>
            <a:r>
              <a:rPr lang="fr-BE" dirty="0" smtClean="0"/>
              <a:t>Décédé le</a:t>
            </a:r>
            <a:r>
              <a:rPr lang="fr-BE" dirty="0"/>
              <a:t> </a:t>
            </a:r>
            <a:r>
              <a:rPr lang="fr-BE" dirty="0" smtClean="0"/>
              <a:t>4 avril 1923</a:t>
            </a:r>
          </a:p>
          <a:p>
            <a:pPr algn="ctr"/>
            <a:r>
              <a:rPr lang="fr-BE" dirty="0" smtClean="0"/>
              <a:t>Inhumé le ?</a:t>
            </a:r>
          </a:p>
          <a:p>
            <a:pPr algn="ctr"/>
            <a:r>
              <a:rPr lang="fr-BE" dirty="0" smtClean="0"/>
              <a:t>Epoux de ?</a:t>
            </a:r>
          </a:p>
          <a:p>
            <a:pPr algn="ctr"/>
            <a:endParaRPr lang="fr-BE" dirty="0"/>
          </a:p>
          <a:p>
            <a:pPr algn="ctr"/>
            <a:r>
              <a:rPr lang="fr-BE" dirty="0" smtClean="0"/>
              <a:t>Régiment: 12</a:t>
            </a:r>
            <a:r>
              <a:rPr lang="fr-BE" baseline="30000" dirty="0" smtClean="0"/>
              <a:t>e</a:t>
            </a:r>
            <a:r>
              <a:rPr lang="fr-BE" dirty="0" smtClean="0"/>
              <a:t> de Ligne</a:t>
            </a:r>
          </a:p>
          <a:p>
            <a:pPr algn="ctr"/>
            <a:r>
              <a:rPr lang="fr-BE" dirty="0" smtClean="0"/>
              <a:t>Statut: Invalide de Guerre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50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71518" y="775281"/>
            <a:ext cx="4694512" cy="1200329"/>
          </a:xfrm>
          <a:prstGeom prst="rect">
            <a:avLst/>
          </a:prstGeom>
          <a:noFill/>
        </p:spPr>
        <p:txBody>
          <a:bodyPr wrap="square" rtlCol="0">
            <a:spAutoFit/>
          </a:bodyPr>
          <a:lstStyle/>
          <a:p>
            <a:r>
              <a:rPr lang="fr-BE" sz="7200" dirty="0" smtClean="0">
                <a:latin typeface="French Script MT" panose="03020402040607040605" pitchFamily="66" charset="0"/>
              </a:rPr>
              <a:t>Nicolas </a:t>
            </a:r>
            <a:r>
              <a:rPr lang="fr-BE" sz="7200" dirty="0" err="1" smtClean="0">
                <a:latin typeface="French Script MT" panose="03020402040607040605" pitchFamily="66" charset="0"/>
              </a:rPr>
              <a:t>Schoofs</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5008155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784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1887 – 5</a:t>
            </a:r>
            <a:r>
              <a:rPr lang="fr-BE" dirty="0"/>
              <a:t>0</a:t>
            </a:r>
            <a:r>
              <a:rPr lang="fr-BE" dirty="0" smtClean="0"/>
              <a:t> ans</a:t>
            </a:r>
          </a:p>
          <a:p>
            <a:pPr algn="ctr"/>
            <a:r>
              <a:rPr lang="fr-BE" dirty="0" smtClean="0"/>
              <a:t>Décédé le</a:t>
            </a:r>
            <a:r>
              <a:rPr lang="fr-BE" dirty="0"/>
              <a:t> </a:t>
            </a:r>
            <a:r>
              <a:rPr lang="fr-BE" dirty="0" smtClean="0"/>
              <a:t>3 février 1937</a:t>
            </a:r>
          </a:p>
          <a:p>
            <a:pPr algn="ctr"/>
            <a:r>
              <a:rPr lang="fr-BE" dirty="0" smtClean="0"/>
              <a:t>Inhumé le ?</a:t>
            </a:r>
          </a:p>
          <a:p>
            <a:pPr algn="ctr"/>
            <a:r>
              <a:rPr lang="fr-BE" dirty="0" smtClean="0"/>
              <a:t>Epoux de Madame </a:t>
            </a:r>
            <a:r>
              <a:rPr lang="fr-BE" dirty="0" err="1" smtClean="0"/>
              <a:t>Marlot</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97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21649" y="779526"/>
            <a:ext cx="4794250" cy="1200329"/>
          </a:xfrm>
          <a:prstGeom prst="rect">
            <a:avLst/>
          </a:prstGeom>
          <a:noFill/>
        </p:spPr>
        <p:txBody>
          <a:bodyPr wrap="square" rtlCol="0">
            <a:spAutoFit/>
          </a:bodyPr>
          <a:lstStyle/>
          <a:p>
            <a:r>
              <a:rPr lang="fr-BE" sz="7200" dirty="0" smtClean="0">
                <a:latin typeface="French Script MT" panose="03020402040607040605" pitchFamily="66" charset="0"/>
              </a:rPr>
              <a:t>Frédéric Schuster</a:t>
            </a:r>
          </a:p>
        </p:txBody>
      </p:sp>
    </p:spTree>
    <p:extLst>
      <p:ext uri="{BB962C8B-B14F-4D97-AF65-F5344CB8AC3E}">
        <p14:creationId xmlns:p14="http://schemas.microsoft.com/office/powerpoint/2010/main" val="27274516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785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1888 – 49 ans</a:t>
            </a:r>
          </a:p>
          <a:p>
            <a:pPr algn="ctr"/>
            <a:r>
              <a:rPr lang="fr-BE" dirty="0" smtClean="0"/>
              <a:t>Décédé le</a:t>
            </a:r>
            <a:r>
              <a:rPr lang="fr-BE" dirty="0"/>
              <a:t> </a:t>
            </a:r>
            <a:r>
              <a:rPr lang="fr-BE" dirty="0" smtClean="0"/>
              <a:t>24 janvier 1937</a:t>
            </a:r>
          </a:p>
          <a:p>
            <a:pPr algn="ctr"/>
            <a:r>
              <a:rPr lang="fr-BE" dirty="0" smtClean="0"/>
              <a:t>Inhumé le ?</a:t>
            </a:r>
          </a:p>
          <a:p>
            <a:pPr algn="ctr"/>
            <a:r>
              <a:rPr lang="fr-BE" dirty="0" smtClean="0"/>
              <a:t>Epoux de Madame </a:t>
            </a:r>
            <a:r>
              <a:rPr lang="fr-BE" dirty="0" err="1" smtClean="0"/>
              <a:t>Drion</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85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2053069" y="764395"/>
            <a:ext cx="2731409" cy="1200329"/>
          </a:xfrm>
          <a:prstGeom prst="rect">
            <a:avLst/>
          </a:prstGeom>
          <a:noFill/>
        </p:spPr>
        <p:txBody>
          <a:bodyPr wrap="square" rtlCol="0">
            <a:spAutoFit/>
          </a:bodyPr>
          <a:lstStyle/>
          <a:p>
            <a:r>
              <a:rPr lang="fr-BE" sz="7200" dirty="0" smtClean="0">
                <a:latin typeface="French Script MT" panose="03020402040607040605" pitchFamily="66" charset="0"/>
              </a:rPr>
              <a:t>E. </a:t>
            </a:r>
            <a:r>
              <a:rPr lang="fr-BE" sz="7200" dirty="0" err="1" smtClean="0">
                <a:latin typeface="French Script MT" panose="03020402040607040605" pitchFamily="66" charset="0"/>
              </a:rPr>
              <a:t>Simal</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1682235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786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1890 – 30 ans</a:t>
            </a:r>
          </a:p>
          <a:p>
            <a:pPr algn="ctr"/>
            <a:r>
              <a:rPr lang="fr-BE" dirty="0" smtClean="0"/>
              <a:t>Décédé le</a:t>
            </a:r>
            <a:r>
              <a:rPr lang="fr-BE" dirty="0"/>
              <a:t> </a:t>
            </a:r>
            <a:r>
              <a:rPr lang="fr-BE" dirty="0" smtClean="0"/>
              <a:t>27 mai 1921</a:t>
            </a:r>
          </a:p>
          <a:p>
            <a:pPr algn="ctr"/>
            <a:r>
              <a:rPr lang="fr-BE" dirty="0" smtClean="0"/>
              <a:t>Inhumé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79130" y="793185"/>
            <a:ext cx="3679288" cy="1200329"/>
          </a:xfrm>
          <a:prstGeom prst="rect">
            <a:avLst/>
          </a:prstGeom>
          <a:noFill/>
        </p:spPr>
        <p:txBody>
          <a:bodyPr wrap="square" rtlCol="0">
            <a:spAutoFit/>
          </a:bodyPr>
          <a:lstStyle/>
          <a:p>
            <a:r>
              <a:rPr lang="fr-BE" sz="7200" dirty="0" smtClean="0">
                <a:latin typeface="French Script MT" panose="03020402040607040605" pitchFamily="66" charset="0"/>
              </a:rPr>
              <a:t>Julien </a:t>
            </a:r>
            <a:r>
              <a:rPr lang="fr-BE" sz="7200" dirty="0" err="1" smtClean="0">
                <a:latin typeface="French Script MT" panose="03020402040607040605" pitchFamily="66" charset="0"/>
              </a:rPr>
              <a:t>Spens</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471646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787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25 mars 1895 – 19 ans</a:t>
            </a:r>
          </a:p>
          <a:p>
            <a:pPr algn="ctr"/>
            <a:r>
              <a:rPr lang="fr-BE" dirty="0" smtClean="0"/>
              <a:t>Décédé le</a:t>
            </a:r>
            <a:r>
              <a:rPr lang="fr-BE" dirty="0"/>
              <a:t> </a:t>
            </a:r>
            <a:r>
              <a:rPr lang="fr-BE" dirty="0" smtClean="0"/>
              <a:t>23 septembre 1914</a:t>
            </a:r>
          </a:p>
          <a:p>
            <a:pPr algn="ctr"/>
            <a:r>
              <a:rPr lang="fr-BE" dirty="0" smtClean="0"/>
              <a:t>Inhumé le 26 octobre 1921</a:t>
            </a:r>
          </a:p>
          <a:p>
            <a:pPr algn="ctr"/>
            <a:r>
              <a:rPr lang="fr-BE" dirty="0" smtClean="0"/>
              <a:t>Epoux de ?</a:t>
            </a:r>
          </a:p>
          <a:p>
            <a:pPr algn="ctr"/>
            <a:endParaRPr lang="fr-BE" dirty="0"/>
          </a:p>
          <a:p>
            <a:pPr algn="ctr"/>
            <a:r>
              <a:rPr lang="fr-BE" dirty="0" smtClean="0"/>
              <a:t>Régiment: 4</a:t>
            </a:r>
            <a:r>
              <a:rPr lang="fr-BE" baseline="30000" dirty="0" smtClean="0"/>
              <a:t>e</a:t>
            </a:r>
            <a:r>
              <a:rPr lang="fr-BE" dirty="0" smtClean="0"/>
              <a:t> de Ligne</a:t>
            </a:r>
          </a:p>
          <a:p>
            <a:pPr algn="ctr"/>
            <a:r>
              <a:rPr lang="fr-BE" dirty="0" smtClean="0"/>
              <a:t>Statut: Soldat,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81695" y="779526"/>
            <a:ext cx="4074158" cy="1200329"/>
          </a:xfrm>
          <a:prstGeom prst="rect">
            <a:avLst/>
          </a:prstGeom>
          <a:noFill/>
        </p:spPr>
        <p:txBody>
          <a:bodyPr wrap="square" rtlCol="0">
            <a:spAutoFit/>
          </a:bodyPr>
          <a:lstStyle/>
          <a:p>
            <a:r>
              <a:rPr lang="fr-BE" sz="7200" dirty="0" smtClean="0">
                <a:latin typeface="French Script MT" panose="03020402040607040605" pitchFamily="66" charset="0"/>
              </a:rPr>
              <a:t>Alphonse Stas</a:t>
            </a:r>
          </a:p>
        </p:txBody>
      </p:sp>
    </p:spTree>
    <p:extLst>
      <p:ext uri="{BB962C8B-B14F-4D97-AF65-F5344CB8AC3E}">
        <p14:creationId xmlns:p14="http://schemas.microsoft.com/office/powerpoint/2010/main" val="32243655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788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19 mars 1894  – 20 ans</a:t>
            </a:r>
          </a:p>
          <a:p>
            <a:pPr algn="ctr"/>
            <a:r>
              <a:rPr lang="fr-BE" dirty="0" smtClean="0"/>
              <a:t>Décédé le</a:t>
            </a:r>
            <a:r>
              <a:rPr lang="fr-BE" dirty="0"/>
              <a:t> 6</a:t>
            </a:r>
            <a:r>
              <a:rPr lang="fr-BE" dirty="0" smtClean="0"/>
              <a:t> novembre 1914</a:t>
            </a:r>
          </a:p>
          <a:p>
            <a:pPr algn="ctr"/>
            <a:r>
              <a:rPr lang="fr-BE" dirty="0" smtClean="0"/>
              <a:t>Inhumé le 20 avril 1923</a:t>
            </a:r>
          </a:p>
          <a:p>
            <a:pPr algn="ctr"/>
            <a:r>
              <a:rPr lang="fr-BE" dirty="0" smtClean="0"/>
              <a:t>Epoux de ?</a:t>
            </a:r>
          </a:p>
          <a:p>
            <a:pPr algn="ctr"/>
            <a:endParaRPr lang="fr-BE" dirty="0"/>
          </a:p>
          <a:p>
            <a:pPr algn="ctr"/>
            <a:r>
              <a:rPr lang="fr-BE" dirty="0" smtClean="0"/>
              <a:t>Régiment: 1</a:t>
            </a:r>
            <a:r>
              <a:rPr lang="fr-BE" baseline="30000" dirty="0" smtClean="0"/>
              <a:t>er</a:t>
            </a:r>
            <a:r>
              <a:rPr lang="fr-BE" dirty="0" smtClean="0"/>
              <a:t> Grenadiers, 1Bn, 2Cie</a:t>
            </a:r>
          </a:p>
          <a:p>
            <a:pPr algn="ctr"/>
            <a:r>
              <a:rPr lang="fr-BE" dirty="0" smtClean="0"/>
              <a:t>Statut: Soldat, Volontaire de Guerre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49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88574" y="779526"/>
            <a:ext cx="3860400" cy="1200329"/>
          </a:xfrm>
          <a:prstGeom prst="rect">
            <a:avLst/>
          </a:prstGeom>
          <a:noFill/>
        </p:spPr>
        <p:txBody>
          <a:bodyPr wrap="square" rtlCol="0">
            <a:spAutoFit/>
          </a:bodyPr>
          <a:lstStyle/>
          <a:p>
            <a:r>
              <a:rPr lang="fr-BE" sz="7200" dirty="0" smtClean="0">
                <a:latin typeface="French Script MT" panose="03020402040607040605" pitchFamily="66" charset="0"/>
              </a:rPr>
              <a:t>Gaston </a:t>
            </a:r>
            <a:r>
              <a:rPr lang="fr-BE" sz="7200" dirty="0" err="1" smtClean="0">
                <a:latin typeface="French Script MT" panose="03020402040607040605" pitchFamily="66" charset="0"/>
              </a:rPr>
              <a:t>Stoop</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2303218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789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1871 – 43 ans</a:t>
            </a:r>
          </a:p>
          <a:p>
            <a:pPr algn="ctr"/>
            <a:r>
              <a:rPr lang="fr-BE" dirty="0" smtClean="0"/>
              <a:t>Décédé le</a:t>
            </a:r>
            <a:r>
              <a:rPr lang="fr-BE" dirty="0"/>
              <a:t> </a:t>
            </a:r>
            <a:r>
              <a:rPr lang="fr-BE" dirty="0" smtClean="0"/>
              <a:t>4 décembre 1914</a:t>
            </a:r>
          </a:p>
          <a:p>
            <a:pPr algn="ctr"/>
            <a:r>
              <a:rPr lang="fr-BE" dirty="0" smtClean="0"/>
              <a:t>Inhumé </a:t>
            </a:r>
            <a:r>
              <a:rPr lang="fr-BE" dirty="0"/>
              <a:t>à </a:t>
            </a:r>
            <a:r>
              <a:rPr lang="fr-BE" dirty="0" err="1"/>
              <a:t>Robermont</a:t>
            </a:r>
            <a:r>
              <a:rPr lang="fr-BE" dirty="0"/>
              <a:t> en </a:t>
            </a:r>
            <a:r>
              <a:rPr lang="fr-BE" dirty="0" smtClean="0"/>
              <a:t>1923</a:t>
            </a:r>
          </a:p>
          <a:p>
            <a:pPr algn="ctr"/>
            <a:r>
              <a:rPr lang="fr-BE" dirty="0" smtClean="0"/>
              <a:t>Epoux de ?</a:t>
            </a:r>
          </a:p>
          <a:p>
            <a:pPr algn="ctr"/>
            <a:endParaRPr lang="fr-BE" dirty="0"/>
          </a:p>
          <a:p>
            <a:pPr algn="ctr"/>
            <a:r>
              <a:rPr lang="fr-BE" dirty="0" smtClean="0"/>
              <a:t>Régiment: Artillerie de Forteresse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55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86731" y="779526"/>
            <a:ext cx="4864085" cy="1200329"/>
          </a:xfrm>
          <a:prstGeom prst="rect">
            <a:avLst/>
          </a:prstGeom>
          <a:noFill/>
        </p:spPr>
        <p:txBody>
          <a:bodyPr wrap="square" rtlCol="0">
            <a:spAutoFit/>
          </a:bodyPr>
          <a:lstStyle/>
          <a:p>
            <a:r>
              <a:rPr lang="fr-BE" sz="7200" dirty="0" smtClean="0">
                <a:latin typeface="French Script MT" panose="03020402040607040605" pitchFamily="66" charset="0"/>
              </a:rPr>
              <a:t>Edouard </a:t>
            </a:r>
            <a:r>
              <a:rPr lang="fr-BE" sz="7200" dirty="0" err="1" smtClean="0">
                <a:latin typeface="French Script MT" panose="03020402040607040605" pitchFamily="66" charset="0"/>
              </a:rPr>
              <a:t>Theissen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401399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79</a:t>
            </a:fld>
            <a:endParaRPr lang="fr-BE" dirty="0"/>
          </a:p>
        </p:txBody>
      </p:sp>
      <p:sp>
        <p:nvSpPr>
          <p:cNvPr id="5" name="ZoneTexte 4"/>
          <p:cNvSpPr txBox="1"/>
          <p:nvPr/>
        </p:nvSpPr>
        <p:spPr>
          <a:xfrm>
            <a:off x="1191732" y="764968"/>
            <a:ext cx="4391858" cy="1200329"/>
          </a:xfrm>
          <a:prstGeom prst="rect">
            <a:avLst/>
          </a:prstGeom>
          <a:noFill/>
        </p:spPr>
        <p:txBody>
          <a:bodyPr wrap="square" rtlCol="0">
            <a:spAutoFit/>
          </a:bodyPr>
          <a:lstStyle/>
          <a:p>
            <a:r>
              <a:rPr lang="fr-BE" sz="7200" dirty="0" smtClean="0">
                <a:latin typeface="French Script MT" panose="03020402040607040605" pitchFamily="66" charset="0"/>
              </a:rPr>
              <a:t>Edmond Chabot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68 ans</a:t>
            </a:r>
          </a:p>
          <a:p>
            <a:pPr algn="ctr"/>
            <a:r>
              <a:rPr lang="fr-BE" dirty="0" smtClean="0"/>
              <a:t>Décédé le ?</a:t>
            </a:r>
          </a:p>
          <a:p>
            <a:pPr algn="ctr"/>
            <a:r>
              <a:rPr lang="fr-BE" dirty="0" smtClean="0"/>
              <a:t>Inhumé le 4 mars 1953</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1200329"/>
          </a:xfrm>
          <a:prstGeom prst="rect">
            <a:avLst/>
          </a:prstGeom>
          <a:noFill/>
        </p:spPr>
        <p:txBody>
          <a:bodyPr wrap="square" rtlCol="0">
            <a:spAutoFit/>
          </a:bodyPr>
          <a:lstStyle/>
          <a:p>
            <a:pPr algn="ctr"/>
            <a:r>
              <a:rPr lang="fr-BE" dirty="0" smtClean="0"/>
              <a:t>Parcelle 163 – A - bis</a:t>
            </a:r>
          </a:p>
          <a:p>
            <a:pPr algn="ctr"/>
            <a:endParaRPr lang="fr-BE" dirty="0" smtClean="0"/>
          </a:p>
          <a:p>
            <a:pPr algn="ctr"/>
            <a:r>
              <a:rPr lang="fr-BE" dirty="0" smtClean="0"/>
              <a:t>Ligne extérieure </a:t>
            </a:r>
          </a:p>
          <a:p>
            <a:pPr algn="ctr"/>
            <a:r>
              <a:rPr lang="fr-BE" dirty="0" smtClean="0"/>
              <a:t>Tombe 47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814171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790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1883 – 55 ans</a:t>
            </a:r>
          </a:p>
          <a:p>
            <a:pPr algn="ctr"/>
            <a:r>
              <a:rPr lang="fr-BE" dirty="0" smtClean="0"/>
              <a:t>Décédé le</a:t>
            </a:r>
            <a:r>
              <a:rPr lang="fr-BE" dirty="0"/>
              <a:t> </a:t>
            </a:r>
            <a:r>
              <a:rPr lang="fr-BE" dirty="0" smtClean="0"/>
              <a:t>4 janvier 1938</a:t>
            </a:r>
          </a:p>
          <a:p>
            <a:pPr algn="ctr"/>
            <a:r>
              <a:rPr lang="fr-BE" dirty="0" smtClean="0"/>
              <a:t>Inhumé le ?</a:t>
            </a:r>
          </a:p>
          <a:p>
            <a:pPr algn="ctr"/>
            <a:r>
              <a:rPr lang="fr-BE" dirty="0" smtClean="0"/>
              <a:t>Célibataire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90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57434" y="779526"/>
            <a:ext cx="4122679" cy="1200329"/>
          </a:xfrm>
          <a:prstGeom prst="rect">
            <a:avLst/>
          </a:prstGeom>
          <a:noFill/>
        </p:spPr>
        <p:txBody>
          <a:bodyPr wrap="square" rtlCol="0">
            <a:spAutoFit/>
          </a:bodyPr>
          <a:lstStyle/>
          <a:p>
            <a:r>
              <a:rPr lang="fr-BE" sz="7200" dirty="0" smtClean="0">
                <a:latin typeface="French Script MT" panose="03020402040607040605" pitchFamily="66" charset="0"/>
              </a:rPr>
              <a:t>Denis Thomas</a:t>
            </a:r>
          </a:p>
        </p:txBody>
      </p:sp>
    </p:spTree>
    <p:extLst>
      <p:ext uri="{BB962C8B-B14F-4D97-AF65-F5344CB8AC3E}">
        <p14:creationId xmlns:p14="http://schemas.microsoft.com/office/powerpoint/2010/main" val="61457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791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1886 – 37 ans</a:t>
            </a:r>
          </a:p>
          <a:p>
            <a:pPr algn="ctr"/>
            <a:r>
              <a:rPr lang="fr-BE" dirty="0" smtClean="0"/>
              <a:t>Décédé le</a:t>
            </a:r>
            <a:r>
              <a:rPr lang="fr-BE" dirty="0"/>
              <a:t> </a:t>
            </a:r>
            <a:r>
              <a:rPr lang="fr-BE" dirty="0" smtClean="0"/>
              <a:t>21 juillet 1923</a:t>
            </a:r>
          </a:p>
          <a:p>
            <a:pPr algn="ctr"/>
            <a:r>
              <a:rPr lang="fr-BE" dirty="0" smtClean="0"/>
              <a:t>Inhumé le ?</a:t>
            </a:r>
          </a:p>
          <a:p>
            <a:pPr algn="ctr"/>
            <a:r>
              <a:rPr lang="fr-BE" dirty="0" smtClean="0"/>
              <a:t>Epoux de ?</a:t>
            </a:r>
          </a:p>
          <a:p>
            <a:pPr algn="ctr"/>
            <a:endParaRPr lang="fr-BE" dirty="0"/>
          </a:p>
          <a:p>
            <a:pPr algn="ctr"/>
            <a:r>
              <a:rPr lang="fr-BE" dirty="0" smtClean="0"/>
              <a:t>Régiment: ?</a:t>
            </a:r>
          </a:p>
          <a:p>
            <a:pPr algn="ctr"/>
            <a:r>
              <a:rPr lang="fr-BE" dirty="0" smtClean="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57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19624" y="779526"/>
            <a:ext cx="3789503" cy="1200329"/>
          </a:xfrm>
          <a:prstGeom prst="rect">
            <a:avLst/>
          </a:prstGeom>
          <a:noFill/>
        </p:spPr>
        <p:txBody>
          <a:bodyPr wrap="square" rtlCol="0">
            <a:spAutoFit/>
          </a:bodyPr>
          <a:lstStyle/>
          <a:p>
            <a:r>
              <a:rPr lang="fr-BE" sz="7200" dirty="0" smtClean="0">
                <a:latin typeface="French Script MT" panose="03020402040607040605" pitchFamily="66" charset="0"/>
              </a:rPr>
              <a:t>Jean Thomas</a:t>
            </a:r>
          </a:p>
        </p:txBody>
      </p:sp>
    </p:spTree>
    <p:extLst>
      <p:ext uri="{BB962C8B-B14F-4D97-AF65-F5344CB8AC3E}">
        <p14:creationId xmlns:p14="http://schemas.microsoft.com/office/powerpoint/2010/main" val="1357252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792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1886 – 50 ans</a:t>
            </a:r>
          </a:p>
          <a:p>
            <a:pPr algn="ctr"/>
            <a:r>
              <a:rPr lang="fr-BE" dirty="0" smtClean="0"/>
              <a:t>Décédé le</a:t>
            </a:r>
            <a:r>
              <a:rPr lang="fr-BE" dirty="0"/>
              <a:t> </a:t>
            </a:r>
            <a:r>
              <a:rPr lang="fr-BE" dirty="0" smtClean="0"/>
              <a:t>23 mars 1936</a:t>
            </a:r>
          </a:p>
          <a:p>
            <a:pPr algn="ctr"/>
            <a:r>
              <a:rPr lang="fr-BE" dirty="0" smtClean="0"/>
              <a:t>Inhumé le ?</a:t>
            </a:r>
          </a:p>
          <a:p>
            <a:pPr algn="ctr"/>
            <a:r>
              <a:rPr lang="fr-BE" dirty="0" smtClean="0"/>
              <a:t>Epoux de Madame </a:t>
            </a:r>
            <a:r>
              <a:rPr lang="fr-BE" dirty="0" err="1" smtClean="0"/>
              <a:t>Lhoest</a:t>
            </a:r>
            <a:endParaRPr lang="fr-BE" dirty="0" smtClean="0"/>
          </a:p>
          <a:p>
            <a:pPr algn="ctr"/>
            <a:endParaRPr lang="fr-BE" dirty="0"/>
          </a:p>
          <a:p>
            <a:pPr algn="ctr"/>
            <a:r>
              <a:rPr lang="fr-BE" dirty="0" smtClean="0"/>
              <a:t>Régiment: 2</a:t>
            </a:r>
            <a:r>
              <a:rPr lang="fr-BE" baseline="30000" dirty="0" smtClean="0"/>
              <a:t>e</a:t>
            </a:r>
            <a:r>
              <a:rPr lang="fr-BE" dirty="0" smtClean="0"/>
              <a:t> Guides</a:t>
            </a:r>
          </a:p>
          <a:p>
            <a:pPr algn="ctr"/>
            <a:r>
              <a:rPr lang="fr-BE" dirty="0" smtClean="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78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92127" y="786166"/>
            <a:ext cx="4453294" cy="1200329"/>
          </a:xfrm>
          <a:prstGeom prst="rect">
            <a:avLst/>
          </a:prstGeom>
          <a:noFill/>
        </p:spPr>
        <p:txBody>
          <a:bodyPr wrap="square" rtlCol="0">
            <a:spAutoFit/>
          </a:bodyPr>
          <a:lstStyle/>
          <a:p>
            <a:r>
              <a:rPr lang="fr-BE" sz="7200" dirty="0" smtClean="0">
                <a:latin typeface="French Script MT" panose="03020402040607040605" pitchFamily="66" charset="0"/>
              </a:rPr>
              <a:t>Victor </a:t>
            </a:r>
            <a:r>
              <a:rPr lang="fr-BE" sz="7200" dirty="0" err="1" smtClean="0">
                <a:latin typeface="French Script MT" panose="03020402040607040605" pitchFamily="66" charset="0"/>
              </a:rPr>
              <a:t>Toubeau</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2084731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793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21 octobre 1881 – 32 ans</a:t>
            </a:r>
          </a:p>
          <a:p>
            <a:pPr algn="ctr"/>
            <a:r>
              <a:rPr lang="fr-BE" dirty="0" smtClean="0"/>
              <a:t>Décédé le</a:t>
            </a:r>
            <a:r>
              <a:rPr lang="fr-BE" dirty="0"/>
              <a:t> </a:t>
            </a:r>
            <a:r>
              <a:rPr lang="fr-BE" dirty="0" smtClean="0"/>
              <a:t>2 octobre 1914</a:t>
            </a:r>
          </a:p>
          <a:p>
            <a:pPr algn="ctr"/>
            <a:r>
              <a:rPr lang="fr-BE" dirty="0" smtClean="0"/>
              <a:t>Inhumé le 12 octobre 1921</a:t>
            </a:r>
          </a:p>
          <a:p>
            <a:pPr algn="ctr"/>
            <a:r>
              <a:rPr lang="fr-BE" dirty="0" smtClean="0"/>
              <a:t>Epoux de ?</a:t>
            </a:r>
          </a:p>
          <a:p>
            <a:pPr algn="ctr"/>
            <a:endParaRPr lang="fr-BE" dirty="0"/>
          </a:p>
          <a:p>
            <a:pPr algn="ctr"/>
            <a:r>
              <a:rPr lang="fr-BE" dirty="0" smtClean="0"/>
              <a:t>Régiment: 12</a:t>
            </a:r>
            <a:r>
              <a:rPr lang="fr-BE" baseline="30000" dirty="0" smtClean="0"/>
              <a:t>e</a:t>
            </a:r>
            <a:r>
              <a:rPr lang="fr-BE" dirty="0" smtClean="0"/>
              <a:t> de Ligne, 3Bn, 11Cie</a:t>
            </a:r>
          </a:p>
          <a:p>
            <a:pPr algn="ctr"/>
            <a:r>
              <a:rPr lang="fr-BE" dirty="0" smtClean="0"/>
              <a:t>Statut: Soldat, Volontaire de guerre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40347" y="779526"/>
            <a:ext cx="4156854" cy="1200329"/>
          </a:xfrm>
          <a:prstGeom prst="rect">
            <a:avLst/>
          </a:prstGeom>
          <a:noFill/>
        </p:spPr>
        <p:txBody>
          <a:bodyPr wrap="square" rtlCol="0">
            <a:spAutoFit/>
          </a:bodyPr>
          <a:lstStyle/>
          <a:p>
            <a:r>
              <a:rPr lang="fr-BE" sz="7200" dirty="0" smtClean="0">
                <a:latin typeface="French Script MT" panose="03020402040607040605" pitchFamily="66" charset="0"/>
              </a:rPr>
              <a:t>Gaston Turmes</a:t>
            </a:r>
          </a:p>
        </p:txBody>
      </p:sp>
    </p:spTree>
    <p:extLst>
      <p:ext uri="{BB962C8B-B14F-4D97-AF65-F5344CB8AC3E}">
        <p14:creationId xmlns:p14="http://schemas.microsoft.com/office/powerpoint/2010/main" val="3141224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794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1880 – 43 ans</a:t>
            </a:r>
          </a:p>
          <a:p>
            <a:pPr algn="ctr"/>
            <a:r>
              <a:rPr lang="fr-BE" dirty="0" smtClean="0"/>
              <a:t>Décédé le</a:t>
            </a:r>
            <a:r>
              <a:rPr lang="fr-BE" dirty="0"/>
              <a:t> </a:t>
            </a:r>
            <a:r>
              <a:rPr lang="fr-BE" dirty="0" smtClean="0"/>
              <a:t>18 mai 1923</a:t>
            </a:r>
          </a:p>
          <a:p>
            <a:pPr algn="ctr"/>
            <a:r>
              <a:rPr lang="fr-BE" dirty="0" smtClean="0"/>
              <a:t>Inhumé le ?</a:t>
            </a:r>
          </a:p>
          <a:p>
            <a:pPr algn="ctr"/>
            <a:r>
              <a:rPr lang="fr-BE" dirty="0" smtClean="0"/>
              <a:t>Epoux de ?</a:t>
            </a:r>
          </a:p>
          <a:p>
            <a:pPr algn="ctr"/>
            <a:endParaRPr lang="fr-BE" dirty="0"/>
          </a:p>
          <a:p>
            <a:pPr algn="ctr"/>
            <a:r>
              <a:rPr lang="fr-BE" dirty="0" smtClean="0"/>
              <a:t>Régiment: 1</a:t>
            </a:r>
            <a:r>
              <a:rPr lang="fr-BE" baseline="30000" dirty="0" smtClean="0"/>
              <a:t>er</a:t>
            </a:r>
            <a:r>
              <a:rPr lang="fr-BE" dirty="0" smtClean="0"/>
              <a:t> Grenadiers</a:t>
            </a:r>
          </a:p>
          <a:p>
            <a:pPr algn="ctr"/>
            <a:r>
              <a:rPr lang="fr-BE" dirty="0" smtClean="0"/>
              <a:t>Statut: Caporal,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43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584633" y="779526"/>
            <a:ext cx="5668281" cy="1200329"/>
          </a:xfrm>
          <a:prstGeom prst="rect">
            <a:avLst/>
          </a:prstGeom>
          <a:noFill/>
        </p:spPr>
        <p:txBody>
          <a:bodyPr wrap="square" rtlCol="0">
            <a:spAutoFit/>
          </a:bodyPr>
          <a:lstStyle/>
          <a:p>
            <a:r>
              <a:rPr lang="fr-BE" sz="7200" dirty="0" smtClean="0">
                <a:latin typeface="French Script MT" panose="03020402040607040605" pitchFamily="66" charset="0"/>
              </a:rPr>
              <a:t>François Van </a:t>
            </a:r>
            <a:r>
              <a:rPr lang="fr-BE" sz="7200" dirty="0" err="1" smtClean="0">
                <a:latin typeface="French Script MT" panose="03020402040607040605" pitchFamily="66" charset="0"/>
              </a:rPr>
              <a:t>Arken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42394700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795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29 juin 1881 – 33 ans</a:t>
            </a:r>
          </a:p>
          <a:p>
            <a:pPr algn="ctr"/>
            <a:r>
              <a:rPr lang="fr-BE" dirty="0" smtClean="0"/>
              <a:t>Décédé le</a:t>
            </a:r>
            <a:r>
              <a:rPr lang="fr-BE" dirty="0"/>
              <a:t> </a:t>
            </a:r>
            <a:r>
              <a:rPr lang="fr-BE" dirty="0" smtClean="0"/>
              <a:t>8 novembre 1914</a:t>
            </a:r>
          </a:p>
          <a:p>
            <a:pPr algn="ctr"/>
            <a:r>
              <a:rPr lang="fr-BE" dirty="0" smtClean="0"/>
              <a:t>Inhumé le 6 octobre 1921</a:t>
            </a:r>
          </a:p>
          <a:p>
            <a:pPr algn="ctr"/>
            <a:r>
              <a:rPr lang="fr-BE" dirty="0" smtClean="0"/>
              <a:t>Epoux de ?</a:t>
            </a:r>
          </a:p>
          <a:p>
            <a:pPr algn="ctr"/>
            <a:endParaRPr lang="fr-BE" dirty="0"/>
          </a:p>
          <a:p>
            <a:pPr algn="ctr"/>
            <a:r>
              <a:rPr lang="fr-BE" dirty="0" smtClean="0"/>
              <a:t>Régiment: 10</a:t>
            </a:r>
            <a:r>
              <a:rPr lang="fr-BE" baseline="30000" dirty="0" smtClean="0"/>
              <a:t>e</a:t>
            </a:r>
            <a:r>
              <a:rPr lang="fr-BE" dirty="0" smtClean="0"/>
              <a:t> de Ligne, 3Bn, 10Cie</a:t>
            </a:r>
          </a:p>
          <a:p>
            <a:pPr algn="ctr"/>
            <a:r>
              <a:rPr lang="fr-BE" dirty="0" smtClean="0"/>
              <a:t>Statut: Soldat – Mat 51621</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244423" y="779526"/>
            <a:ext cx="6348701" cy="1200329"/>
          </a:xfrm>
          <a:prstGeom prst="rect">
            <a:avLst/>
          </a:prstGeom>
          <a:noFill/>
        </p:spPr>
        <p:txBody>
          <a:bodyPr wrap="square" rtlCol="0">
            <a:spAutoFit/>
          </a:bodyPr>
          <a:lstStyle/>
          <a:p>
            <a:r>
              <a:rPr lang="fr-BE" sz="7200" dirty="0" smtClean="0">
                <a:latin typeface="French Script MT" panose="03020402040607040605" pitchFamily="66" charset="0"/>
              </a:rPr>
              <a:t>Jean Van De </a:t>
            </a:r>
            <a:r>
              <a:rPr lang="fr-BE" sz="7200" dirty="0" err="1" smtClean="0">
                <a:latin typeface="French Script MT" panose="03020402040607040605" pitchFamily="66" charset="0"/>
              </a:rPr>
              <a:t>Casteele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625616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796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1892 – 45 ans</a:t>
            </a:r>
          </a:p>
          <a:p>
            <a:pPr algn="ctr"/>
            <a:r>
              <a:rPr lang="fr-BE" dirty="0" smtClean="0"/>
              <a:t>Décédé le</a:t>
            </a:r>
            <a:r>
              <a:rPr lang="fr-BE" dirty="0"/>
              <a:t> </a:t>
            </a:r>
            <a:r>
              <a:rPr lang="fr-BE" dirty="0" smtClean="0"/>
              <a:t>29 août 1937</a:t>
            </a:r>
          </a:p>
          <a:p>
            <a:pPr algn="ctr"/>
            <a:r>
              <a:rPr lang="fr-BE" dirty="0" smtClean="0"/>
              <a:t>Inhumé le ?</a:t>
            </a:r>
          </a:p>
          <a:p>
            <a:pPr algn="ctr"/>
            <a:r>
              <a:rPr lang="fr-BE" dirty="0" smtClean="0"/>
              <a:t>Epoux de Madame </a:t>
            </a:r>
            <a:r>
              <a:rPr lang="fr-BE" dirty="0" err="1" smtClean="0"/>
              <a:t>Rouschop</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104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12463" y="779526"/>
            <a:ext cx="5212622" cy="1200329"/>
          </a:xfrm>
          <a:prstGeom prst="rect">
            <a:avLst/>
          </a:prstGeom>
          <a:noFill/>
        </p:spPr>
        <p:txBody>
          <a:bodyPr wrap="square" rtlCol="0">
            <a:spAutoFit/>
          </a:bodyPr>
          <a:lstStyle/>
          <a:p>
            <a:r>
              <a:rPr lang="fr-BE" sz="7200" dirty="0" err="1" smtClean="0">
                <a:latin typeface="French Script MT" panose="03020402040607040605" pitchFamily="66" charset="0"/>
              </a:rPr>
              <a:t>ArthurVandevenne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784729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797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 – ?</a:t>
            </a:r>
          </a:p>
          <a:p>
            <a:pPr algn="ctr"/>
            <a:r>
              <a:rPr lang="fr-BE" dirty="0" smtClean="0"/>
              <a:t>Décédé le</a:t>
            </a:r>
            <a:r>
              <a:rPr lang="fr-BE" dirty="0"/>
              <a:t> </a:t>
            </a:r>
            <a:r>
              <a:rPr lang="fr-BE" dirty="0" smtClean="0"/>
              <a:t>18 août 1914</a:t>
            </a:r>
          </a:p>
          <a:p>
            <a:pPr algn="ctr"/>
            <a:r>
              <a:rPr lang="fr-BE" dirty="0" smtClean="0"/>
              <a:t>Inhumé </a:t>
            </a:r>
            <a:r>
              <a:rPr lang="fr-BE" dirty="0"/>
              <a:t>à </a:t>
            </a:r>
            <a:r>
              <a:rPr lang="fr-BE" dirty="0" err="1"/>
              <a:t>Robermont</a:t>
            </a:r>
            <a:r>
              <a:rPr lang="fr-BE" dirty="0"/>
              <a:t> en </a:t>
            </a:r>
            <a:r>
              <a:rPr lang="fr-BE" dirty="0" smtClean="0"/>
              <a:t>1921</a:t>
            </a:r>
          </a:p>
          <a:p>
            <a:pPr algn="ctr"/>
            <a:r>
              <a:rPr lang="fr-BE" dirty="0" smtClean="0"/>
              <a:t>Epoux de ?</a:t>
            </a:r>
          </a:p>
          <a:p>
            <a:pPr algn="ctr"/>
            <a:endParaRPr lang="fr-BE" dirty="0"/>
          </a:p>
          <a:p>
            <a:pPr algn="ctr"/>
            <a:r>
              <a:rPr lang="fr-BE" dirty="0" smtClean="0"/>
              <a:t>Régiment: 22</a:t>
            </a:r>
            <a:r>
              <a:rPr lang="fr-BE" baseline="30000" dirty="0" smtClean="0"/>
              <a:t>e</a:t>
            </a:r>
            <a:r>
              <a:rPr lang="fr-BE" dirty="0" smtClean="0"/>
              <a:t> de Ligne</a:t>
            </a:r>
          </a:p>
          <a:p>
            <a:pPr algn="ctr"/>
            <a:r>
              <a:rPr lang="fr-BE" dirty="0" smtClean="0"/>
              <a:t>Statut: Soldat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24404" y="818823"/>
            <a:ext cx="4588739" cy="1200329"/>
          </a:xfrm>
          <a:prstGeom prst="rect">
            <a:avLst/>
          </a:prstGeom>
          <a:noFill/>
        </p:spPr>
        <p:txBody>
          <a:bodyPr wrap="square" rtlCol="0">
            <a:spAutoFit/>
          </a:bodyPr>
          <a:lstStyle/>
          <a:p>
            <a:r>
              <a:rPr lang="fr-BE" sz="7200" dirty="0" smtClean="0">
                <a:latin typeface="French Script MT" panose="03020402040607040605" pitchFamily="66" charset="0"/>
              </a:rPr>
              <a:t>J. Van Mullen</a:t>
            </a:r>
          </a:p>
        </p:txBody>
      </p:sp>
    </p:spTree>
    <p:extLst>
      <p:ext uri="{BB962C8B-B14F-4D97-AF65-F5344CB8AC3E}">
        <p14:creationId xmlns:p14="http://schemas.microsoft.com/office/powerpoint/2010/main" val="3783437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798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1891 – 45 ans</a:t>
            </a:r>
          </a:p>
          <a:p>
            <a:pPr algn="ctr"/>
            <a:r>
              <a:rPr lang="fr-BE" dirty="0" smtClean="0"/>
              <a:t>Décédé le</a:t>
            </a:r>
            <a:r>
              <a:rPr lang="fr-BE" dirty="0"/>
              <a:t> </a:t>
            </a:r>
            <a:r>
              <a:rPr lang="fr-BE" dirty="0" smtClean="0"/>
              <a:t>30 mars 1936</a:t>
            </a:r>
          </a:p>
          <a:p>
            <a:pPr algn="ctr"/>
            <a:r>
              <a:rPr lang="fr-BE" dirty="0" smtClean="0"/>
              <a:t>Inhumé le ?</a:t>
            </a:r>
          </a:p>
          <a:p>
            <a:pPr algn="ctr"/>
            <a:r>
              <a:rPr lang="fr-BE" dirty="0" smtClean="0"/>
              <a:t>Epoux de Madame </a:t>
            </a:r>
            <a:r>
              <a:rPr lang="fr-BE" dirty="0" err="1" smtClean="0"/>
              <a:t>Deladroix</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79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73666" y="779526"/>
            <a:ext cx="4490216" cy="1200329"/>
          </a:xfrm>
          <a:prstGeom prst="rect">
            <a:avLst/>
          </a:prstGeom>
          <a:noFill/>
        </p:spPr>
        <p:txBody>
          <a:bodyPr wrap="square" rtlCol="0">
            <a:spAutoFit/>
          </a:bodyPr>
          <a:lstStyle/>
          <a:p>
            <a:r>
              <a:rPr lang="fr-BE" sz="7200" dirty="0" smtClean="0">
                <a:latin typeface="French Script MT" panose="03020402040607040605" pitchFamily="66" charset="0"/>
              </a:rPr>
              <a:t>Gabriel </a:t>
            </a:r>
            <a:r>
              <a:rPr lang="fr-BE" sz="7200" dirty="0" err="1" smtClean="0">
                <a:latin typeface="French Script MT" panose="03020402040607040605" pitchFamily="66" charset="0"/>
              </a:rPr>
              <a:t>Vereken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195246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799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1896 – 25 ans</a:t>
            </a:r>
          </a:p>
          <a:p>
            <a:pPr algn="ctr"/>
            <a:r>
              <a:rPr lang="fr-BE" dirty="0" smtClean="0"/>
              <a:t>Décédé le</a:t>
            </a:r>
            <a:r>
              <a:rPr lang="fr-BE" dirty="0"/>
              <a:t> </a:t>
            </a:r>
            <a:r>
              <a:rPr lang="fr-BE" dirty="0" smtClean="0"/>
              <a:t>12 décembre 1921</a:t>
            </a:r>
          </a:p>
          <a:p>
            <a:pPr algn="ctr"/>
            <a:r>
              <a:rPr lang="fr-BE" dirty="0" smtClean="0"/>
              <a:t>Inhumé le ?</a:t>
            </a:r>
          </a:p>
          <a:p>
            <a:pPr algn="ctr"/>
            <a:r>
              <a:rPr lang="fr-BE" dirty="0" smtClean="0"/>
              <a:t>Epoux de ?</a:t>
            </a:r>
          </a:p>
          <a:p>
            <a:pPr algn="ctr"/>
            <a:endParaRPr lang="fr-BE" dirty="0"/>
          </a:p>
          <a:p>
            <a:pPr algn="ctr"/>
            <a:r>
              <a:rPr lang="fr-BE" dirty="0" smtClean="0"/>
              <a:t>Régiment: 14</a:t>
            </a:r>
            <a:r>
              <a:rPr lang="fr-BE" baseline="30000" dirty="0" smtClean="0"/>
              <a:t>e</a:t>
            </a:r>
            <a:r>
              <a:rPr lang="fr-BE" dirty="0" smtClean="0"/>
              <a:t> d’Artillerie</a:t>
            </a:r>
          </a:p>
          <a:p>
            <a:pPr algn="ctr"/>
            <a:r>
              <a:rPr lang="fr-BE" dirty="0" smtClean="0"/>
              <a:t>Statut: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a:t>
            </a:r>
            <a:r>
              <a:rPr lang="fr-BE" dirty="0"/>
              <a:t>1</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579745" y="778034"/>
            <a:ext cx="5678058" cy="1200329"/>
          </a:xfrm>
          <a:prstGeom prst="rect">
            <a:avLst/>
          </a:prstGeom>
          <a:noFill/>
        </p:spPr>
        <p:txBody>
          <a:bodyPr wrap="square" rtlCol="0">
            <a:spAutoFit/>
          </a:bodyPr>
          <a:lstStyle/>
          <a:p>
            <a:r>
              <a:rPr lang="fr-BE" sz="7200" dirty="0" smtClean="0">
                <a:latin typeface="French Script MT" panose="03020402040607040605" pitchFamily="66" charset="0"/>
              </a:rPr>
              <a:t>Marcel </a:t>
            </a:r>
            <a:r>
              <a:rPr lang="fr-BE" sz="7200" dirty="0" err="1" smtClean="0">
                <a:latin typeface="French Script MT" panose="03020402040607040605" pitchFamily="66" charset="0"/>
              </a:rPr>
              <a:t>Vertongeren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807703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12"/>
          </p:nvPr>
        </p:nvSpPr>
        <p:spPr/>
        <p:txBody>
          <a:bodyPr>
            <a:normAutofit lnSpcReduction="10000"/>
          </a:bodyPr>
          <a:lstStyle/>
          <a:p>
            <a:fld id="{F3DBC0B5-7AF0-4C72-BAA1-305516A547BF}" type="slidenum">
              <a:rPr lang="fr-BE" smtClean="0"/>
              <a:t>8</a:t>
            </a:fld>
            <a:endParaRPr lang="fr-BE" dirty="0"/>
          </a:p>
        </p:txBody>
      </p:sp>
      <p:sp>
        <p:nvSpPr>
          <p:cNvPr id="6" name="ZoneTexte 5"/>
          <p:cNvSpPr txBox="1"/>
          <p:nvPr/>
        </p:nvSpPr>
        <p:spPr>
          <a:xfrm>
            <a:off x="881743" y="2518608"/>
            <a:ext cx="9514114" cy="4247317"/>
          </a:xfrm>
          <a:prstGeom prst="rect">
            <a:avLst/>
          </a:prstGeom>
          <a:noFill/>
        </p:spPr>
        <p:txBody>
          <a:bodyPr wrap="square" rtlCol="0">
            <a:spAutoFit/>
          </a:bodyPr>
          <a:lstStyle/>
          <a:p>
            <a:pPr algn="ctr"/>
            <a:r>
              <a:rPr lang="fr-BE" dirty="0" smtClean="0"/>
              <a:t>Sur la Pelouse d’Honneur du Cimetière, nous avons</a:t>
            </a:r>
          </a:p>
          <a:p>
            <a:pPr marL="742950" lvl="1" indent="-285750" algn="ctr">
              <a:buFont typeface="Arial" panose="020B0604020202020204" pitchFamily="34" charset="0"/>
              <a:buChar char="•"/>
            </a:pPr>
            <a:r>
              <a:rPr lang="fr-BE" dirty="0" smtClean="0"/>
              <a:t>967 soldats et résistants belges</a:t>
            </a:r>
          </a:p>
          <a:p>
            <a:pPr marL="742950" lvl="1" indent="-285750" algn="ctr">
              <a:buFont typeface="Arial" panose="020B0604020202020204" pitchFamily="34" charset="0"/>
              <a:buChar char="•"/>
            </a:pPr>
            <a:r>
              <a:rPr lang="fr-BE" dirty="0" smtClean="0"/>
              <a:t>44 soldats anglais</a:t>
            </a:r>
          </a:p>
          <a:p>
            <a:pPr marL="742950" lvl="1" indent="-285750" algn="ctr">
              <a:buFont typeface="Arial" panose="020B0604020202020204" pitchFamily="34" charset="0"/>
              <a:buChar char="•"/>
            </a:pPr>
            <a:r>
              <a:rPr lang="fr-BE" dirty="0" smtClean="0"/>
              <a:t>3 soldats canadiens</a:t>
            </a:r>
          </a:p>
          <a:p>
            <a:pPr marL="742950" lvl="1" indent="-285750" algn="ctr">
              <a:buFont typeface="Arial" panose="020B0604020202020204" pitchFamily="34" charset="0"/>
              <a:buChar char="•"/>
            </a:pPr>
            <a:r>
              <a:rPr lang="fr-BE" dirty="0" smtClean="0"/>
              <a:t>120 soldats français</a:t>
            </a:r>
          </a:p>
          <a:p>
            <a:pPr marL="742950" lvl="1" indent="-285750" algn="ctr">
              <a:buFont typeface="Arial" panose="020B0604020202020204" pitchFamily="34" charset="0"/>
              <a:buChar char="•"/>
            </a:pPr>
            <a:r>
              <a:rPr lang="fr-BE" dirty="0" smtClean="0"/>
              <a:t>349 soldats italiens</a:t>
            </a:r>
          </a:p>
          <a:p>
            <a:pPr marL="742950" lvl="1" indent="-285750" algn="ctr">
              <a:buFont typeface="Arial" panose="020B0604020202020204" pitchFamily="34" charset="0"/>
              <a:buChar char="•"/>
            </a:pPr>
            <a:r>
              <a:rPr lang="fr-BE" dirty="0" smtClean="0"/>
              <a:t>1 soldat néo-zélandais</a:t>
            </a:r>
          </a:p>
          <a:p>
            <a:pPr marL="742950" lvl="1" indent="-285750" algn="ctr">
              <a:buFont typeface="Arial" panose="020B0604020202020204" pitchFamily="34" charset="0"/>
              <a:buChar char="•"/>
            </a:pPr>
            <a:r>
              <a:rPr lang="fr-BE" dirty="0" smtClean="0"/>
              <a:t>1 soldat polonais</a:t>
            </a:r>
          </a:p>
          <a:p>
            <a:pPr marL="742950" lvl="1" indent="-285750" algn="ctr">
              <a:buFont typeface="Arial" panose="020B0604020202020204" pitchFamily="34" charset="0"/>
              <a:buChar char="•"/>
            </a:pPr>
            <a:r>
              <a:rPr lang="fr-BE" dirty="0" smtClean="0"/>
              <a:t>184 soldats russes</a:t>
            </a:r>
          </a:p>
          <a:p>
            <a:pPr marL="742950" lvl="1" indent="-285750" algn="ctr">
              <a:buFont typeface="Arial" panose="020B0604020202020204" pitchFamily="34" charset="0"/>
              <a:buChar char="•"/>
            </a:pPr>
            <a:r>
              <a:rPr lang="fr-BE" dirty="0" smtClean="0"/>
              <a:t>5 soldats serbes</a:t>
            </a:r>
          </a:p>
          <a:p>
            <a:pPr marL="742950" lvl="1" indent="-285750" algn="ctr">
              <a:buFont typeface="Arial" panose="020B0604020202020204" pitchFamily="34" charset="0"/>
              <a:buChar char="•"/>
            </a:pPr>
            <a:endParaRPr lang="fr-BE" dirty="0"/>
          </a:p>
          <a:p>
            <a:pPr marL="742950" lvl="1" indent="-285750" algn="ctr">
              <a:buFont typeface="Arial" panose="020B0604020202020204" pitchFamily="34" charset="0"/>
              <a:buChar char="•"/>
            </a:pPr>
            <a:r>
              <a:rPr lang="fr-BE" dirty="0" smtClean="0"/>
              <a:t>Soit un total de 1674 sépultures.</a:t>
            </a:r>
          </a:p>
          <a:p>
            <a:pPr marL="742950" lvl="1" indent="-285750" algn="ctr">
              <a:buFont typeface="Arial" panose="020B0604020202020204" pitchFamily="34" charset="0"/>
              <a:buChar char="•"/>
            </a:pPr>
            <a:endParaRPr lang="fr-BE" dirty="0"/>
          </a:p>
          <a:p>
            <a:pPr marL="742950" lvl="1" indent="-285750" algn="ctr">
              <a:buFont typeface="Arial" panose="020B0604020202020204" pitchFamily="34" charset="0"/>
              <a:buChar char="•"/>
            </a:pPr>
            <a:r>
              <a:rPr lang="fr-BE" i="1" dirty="0" smtClean="0"/>
              <a:t>Sauf erreurs et/ou omissions toujours possibles</a:t>
            </a:r>
          </a:p>
          <a:p>
            <a:pPr marL="742950" lvl="1" indent="-285750">
              <a:buFont typeface="Arial" panose="020B0604020202020204" pitchFamily="34" charset="0"/>
              <a:buChar char="•"/>
            </a:pPr>
            <a:endParaRPr lang="fr-BE" dirty="0"/>
          </a:p>
        </p:txBody>
      </p:sp>
      <p:grpSp>
        <p:nvGrpSpPr>
          <p:cNvPr id="8" name="Groupe 7"/>
          <p:cNvGrpSpPr/>
          <p:nvPr/>
        </p:nvGrpSpPr>
        <p:grpSpPr>
          <a:xfrm>
            <a:off x="2729552" y="453466"/>
            <a:ext cx="5822128" cy="1796460"/>
            <a:chOff x="2729552" y="453466"/>
            <a:chExt cx="5822128" cy="1796460"/>
          </a:xfrm>
        </p:grpSpPr>
        <p:grpSp>
          <p:nvGrpSpPr>
            <p:cNvPr id="3" name="Groupe 2"/>
            <p:cNvGrpSpPr/>
            <p:nvPr/>
          </p:nvGrpSpPr>
          <p:grpSpPr>
            <a:xfrm flipH="1">
              <a:off x="5638800" y="453466"/>
              <a:ext cx="2912880" cy="1796460"/>
              <a:chOff x="0" y="0"/>
              <a:chExt cx="5713095" cy="3658235"/>
            </a:xfrm>
          </p:grpSpPr>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6050" y="0"/>
                <a:ext cx="3027045" cy="3658235"/>
              </a:xfrm>
              <a:prstGeom prst="ellipse">
                <a:avLst/>
              </a:prstGeom>
              <a:ln>
                <a:noFill/>
              </a:ln>
              <a:effectLst>
                <a:softEdge rad="112500"/>
              </a:effectLst>
            </p:spPr>
          </p:pic>
          <p:pic>
            <p:nvPicPr>
              <p:cNvPr id="5" name="Imag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2681605" cy="3657600"/>
              </a:xfrm>
              <a:prstGeom prst="ellipse">
                <a:avLst/>
              </a:prstGeom>
              <a:ln>
                <a:noFill/>
              </a:ln>
              <a:effectLst>
                <a:softEdge rad="112500"/>
              </a:effectLst>
            </p:spPr>
          </p:pic>
        </p:grpSp>
        <p:graphicFrame>
          <p:nvGraphicFramePr>
            <p:cNvPr id="7" name="Objet 6"/>
            <p:cNvGraphicFramePr>
              <a:graphicFrameLocks noChangeAspect="1"/>
            </p:cNvGraphicFramePr>
            <p:nvPr>
              <p:extLst>
                <p:ext uri="{D42A27DB-BD31-4B8C-83A1-F6EECF244321}">
                  <p14:modId xmlns:p14="http://schemas.microsoft.com/office/powerpoint/2010/main" val="3432540650"/>
                </p:ext>
              </p:extLst>
            </p:nvPr>
          </p:nvGraphicFramePr>
          <p:xfrm>
            <a:off x="2729552" y="453466"/>
            <a:ext cx="1737199" cy="1737199"/>
          </p:xfrm>
          <a:graphic>
            <a:graphicData uri="http://schemas.openxmlformats.org/presentationml/2006/ole">
              <mc:AlternateContent xmlns:mc="http://schemas.openxmlformats.org/markup-compatibility/2006">
                <mc:Choice xmlns:v="urn:schemas-microsoft-com:vml" Requires="v">
                  <p:oleObj spid="_x0000_s2853" name="Image" r:id="rId5" imgW="8888760" imgH="8888760" progId="Photoshop.Image.18">
                    <p:embed/>
                  </p:oleObj>
                </mc:Choice>
                <mc:Fallback>
                  <p:oleObj name="Image" r:id="rId5" imgW="8888760" imgH="8888760" progId="Photoshop.Image.18">
                    <p:embed/>
                    <p:pic>
                      <p:nvPicPr>
                        <p:cNvPr id="0" name=""/>
                        <p:cNvPicPr/>
                        <p:nvPr/>
                      </p:nvPicPr>
                      <p:blipFill>
                        <a:blip r:embed="rId6"/>
                        <a:stretch>
                          <a:fillRect/>
                        </a:stretch>
                      </p:blipFill>
                      <p:spPr>
                        <a:xfrm>
                          <a:off x="2729552" y="453466"/>
                          <a:ext cx="1737199" cy="1737199"/>
                        </a:xfrm>
                        <a:prstGeom prst="rect">
                          <a:avLst/>
                        </a:prstGeom>
                      </p:spPr>
                    </p:pic>
                  </p:oleObj>
                </mc:Fallback>
              </mc:AlternateContent>
            </a:graphicData>
          </a:graphic>
        </p:graphicFrame>
      </p:grpSp>
    </p:spTree>
    <p:extLst>
      <p:ext uri="{BB962C8B-B14F-4D97-AF65-F5344CB8AC3E}">
        <p14:creationId xmlns:p14="http://schemas.microsoft.com/office/powerpoint/2010/main" val="38685789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0"/>
                                        <p:tgtEl>
                                          <p:spTgt spid="8"/>
                                        </p:tgtEl>
                                      </p:cBhvr>
                                    </p:animEffect>
                                  </p:childTnLst>
                                </p:cTn>
                              </p:par>
                            </p:childTnLst>
                          </p:cTn>
                        </p:par>
                        <p:par>
                          <p:cTn id="8" fill="hold">
                            <p:stCondLst>
                              <p:cond delay="3000"/>
                            </p:stCondLst>
                            <p:childTnLst>
                              <p:par>
                                <p:cTn id="9" presetID="42" presetClass="entr" presetSubtype="0" fill="hold" nodeType="afterEffect">
                                  <p:stCondLst>
                                    <p:cond delay="50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fade">
                                      <p:cBhvr>
                                        <p:cTn id="11" dur="2000"/>
                                        <p:tgtEl>
                                          <p:spTgt spid="6">
                                            <p:txEl>
                                              <p:pRg st="0" end="0"/>
                                            </p:txEl>
                                          </p:spTgt>
                                        </p:tgtEl>
                                      </p:cBhvr>
                                    </p:animEffect>
                                    <p:anim calcmode="lin" valueType="num">
                                      <p:cBhvr>
                                        <p:cTn id="12" dur="2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13" dur="2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5500"/>
                            </p:stCondLst>
                            <p:childTnLst>
                              <p:par>
                                <p:cTn id="15" presetID="42" presetClass="entr" presetSubtype="0" fill="hold" nodeType="afterEffect">
                                  <p:stCondLst>
                                    <p:cond delay="50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fade">
                                      <p:cBhvr>
                                        <p:cTn id="17" dur="2000"/>
                                        <p:tgtEl>
                                          <p:spTgt spid="6">
                                            <p:txEl>
                                              <p:pRg st="1" end="1"/>
                                            </p:txEl>
                                          </p:spTgt>
                                        </p:tgtEl>
                                      </p:cBhvr>
                                    </p:animEffect>
                                    <p:anim calcmode="lin" valueType="num">
                                      <p:cBhvr>
                                        <p:cTn id="18" dur="2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19" dur="2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par>
                          <p:cTn id="20" fill="hold">
                            <p:stCondLst>
                              <p:cond delay="8000"/>
                            </p:stCondLst>
                            <p:childTnLst>
                              <p:par>
                                <p:cTn id="21" presetID="42" presetClass="entr" presetSubtype="0" fill="hold" nodeType="afterEffect">
                                  <p:stCondLst>
                                    <p:cond delay="50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fade">
                                      <p:cBhvr>
                                        <p:cTn id="23" dur="2000"/>
                                        <p:tgtEl>
                                          <p:spTgt spid="6">
                                            <p:txEl>
                                              <p:pRg st="2" end="2"/>
                                            </p:txEl>
                                          </p:spTgt>
                                        </p:tgtEl>
                                      </p:cBhvr>
                                    </p:animEffect>
                                    <p:anim calcmode="lin" valueType="num">
                                      <p:cBhvr>
                                        <p:cTn id="24" dur="2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5" dur="2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par>
                          <p:cTn id="26" fill="hold">
                            <p:stCondLst>
                              <p:cond delay="10500"/>
                            </p:stCondLst>
                            <p:childTnLst>
                              <p:par>
                                <p:cTn id="27" presetID="42" presetClass="entr" presetSubtype="0" fill="hold" nodeType="afterEffect">
                                  <p:stCondLst>
                                    <p:cond delay="500"/>
                                  </p:stCondLst>
                                  <p:childTnLst>
                                    <p:set>
                                      <p:cBhvr>
                                        <p:cTn id="28" dur="1" fill="hold">
                                          <p:stCondLst>
                                            <p:cond delay="0"/>
                                          </p:stCondLst>
                                        </p:cTn>
                                        <p:tgtEl>
                                          <p:spTgt spid="6">
                                            <p:txEl>
                                              <p:pRg st="3" end="3"/>
                                            </p:txEl>
                                          </p:spTgt>
                                        </p:tgtEl>
                                        <p:attrNameLst>
                                          <p:attrName>style.visibility</p:attrName>
                                        </p:attrNameLst>
                                      </p:cBhvr>
                                      <p:to>
                                        <p:strVal val="visible"/>
                                      </p:to>
                                    </p:set>
                                    <p:animEffect transition="in" filter="fade">
                                      <p:cBhvr>
                                        <p:cTn id="29" dur="2000"/>
                                        <p:tgtEl>
                                          <p:spTgt spid="6">
                                            <p:txEl>
                                              <p:pRg st="3" end="3"/>
                                            </p:txEl>
                                          </p:spTgt>
                                        </p:tgtEl>
                                      </p:cBhvr>
                                    </p:animEffect>
                                    <p:anim calcmode="lin" valueType="num">
                                      <p:cBhvr>
                                        <p:cTn id="30" dur="2000" fill="hold"/>
                                        <p:tgtEl>
                                          <p:spTgt spid="6">
                                            <p:txEl>
                                              <p:pRg st="3" end="3"/>
                                            </p:txEl>
                                          </p:spTgt>
                                        </p:tgtEl>
                                        <p:attrNameLst>
                                          <p:attrName>ppt_x</p:attrName>
                                        </p:attrNameLst>
                                      </p:cBhvr>
                                      <p:tavLst>
                                        <p:tav tm="0">
                                          <p:val>
                                            <p:strVal val="#ppt_x"/>
                                          </p:val>
                                        </p:tav>
                                        <p:tav tm="100000">
                                          <p:val>
                                            <p:strVal val="#ppt_x"/>
                                          </p:val>
                                        </p:tav>
                                      </p:tavLst>
                                    </p:anim>
                                    <p:anim calcmode="lin" valueType="num">
                                      <p:cBhvr>
                                        <p:cTn id="31" dur="2000" fill="hold"/>
                                        <p:tgtEl>
                                          <p:spTgt spid="6">
                                            <p:txEl>
                                              <p:pRg st="3" end="3"/>
                                            </p:txEl>
                                          </p:spTgt>
                                        </p:tgtEl>
                                        <p:attrNameLst>
                                          <p:attrName>ppt_y</p:attrName>
                                        </p:attrNameLst>
                                      </p:cBhvr>
                                      <p:tavLst>
                                        <p:tav tm="0">
                                          <p:val>
                                            <p:strVal val="#ppt_y+.1"/>
                                          </p:val>
                                        </p:tav>
                                        <p:tav tm="100000">
                                          <p:val>
                                            <p:strVal val="#ppt_y"/>
                                          </p:val>
                                        </p:tav>
                                      </p:tavLst>
                                    </p:anim>
                                  </p:childTnLst>
                                </p:cTn>
                              </p:par>
                            </p:childTnLst>
                          </p:cTn>
                        </p:par>
                        <p:par>
                          <p:cTn id="32" fill="hold">
                            <p:stCondLst>
                              <p:cond delay="13000"/>
                            </p:stCondLst>
                            <p:childTnLst>
                              <p:par>
                                <p:cTn id="33" presetID="42" presetClass="entr" presetSubtype="0" fill="hold" nodeType="afterEffect">
                                  <p:stCondLst>
                                    <p:cond delay="500"/>
                                  </p:stCondLst>
                                  <p:childTnLst>
                                    <p:set>
                                      <p:cBhvr>
                                        <p:cTn id="34" dur="1" fill="hold">
                                          <p:stCondLst>
                                            <p:cond delay="0"/>
                                          </p:stCondLst>
                                        </p:cTn>
                                        <p:tgtEl>
                                          <p:spTgt spid="6">
                                            <p:txEl>
                                              <p:pRg st="4" end="4"/>
                                            </p:txEl>
                                          </p:spTgt>
                                        </p:tgtEl>
                                        <p:attrNameLst>
                                          <p:attrName>style.visibility</p:attrName>
                                        </p:attrNameLst>
                                      </p:cBhvr>
                                      <p:to>
                                        <p:strVal val="visible"/>
                                      </p:to>
                                    </p:set>
                                    <p:animEffect transition="in" filter="fade">
                                      <p:cBhvr>
                                        <p:cTn id="35" dur="2000"/>
                                        <p:tgtEl>
                                          <p:spTgt spid="6">
                                            <p:txEl>
                                              <p:pRg st="4" end="4"/>
                                            </p:txEl>
                                          </p:spTgt>
                                        </p:tgtEl>
                                      </p:cBhvr>
                                    </p:animEffect>
                                    <p:anim calcmode="lin" valueType="num">
                                      <p:cBhvr>
                                        <p:cTn id="36" dur="2000" fill="hold"/>
                                        <p:tgtEl>
                                          <p:spTgt spid="6">
                                            <p:txEl>
                                              <p:pRg st="4" end="4"/>
                                            </p:txEl>
                                          </p:spTgt>
                                        </p:tgtEl>
                                        <p:attrNameLst>
                                          <p:attrName>ppt_x</p:attrName>
                                        </p:attrNameLst>
                                      </p:cBhvr>
                                      <p:tavLst>
                                        <p:tav tm="0">
                                          <p:val>
                                            <p:strVal val="#ppt_x"/>
                                          </p:val>
                                        </p:tav>
                                        <p:tav tm="100000">
                                          <p:val>
                                            <p:strVal val="#ppt_x"/>
                                          </p:val>
                                        </p:tav>
                                      </p:tavLst>
                                    </p:anim>
                                    <p:anim calcmode="lin" valueType="num">
                                      <p:cBhvr>
                                        <p:cTn id="37" dur="2000" fill="hold"/>
                                        <p:tgtEl>
                                          <p:spTgt spid="6">
                                            <p:txEl>
                                              <p:pRg st="4" end="4"/>
                                            </p:txEl>
                                          </p:spTgt>
                                        </p:tgtEl>
                                        <p:attrNameLst>
                                          <p:attrName>ppt_y</p:attrName>
                                        </p:attrNameLst>
                                      </p:cBhvr>
                                      <p:tavLst>
                                        <p:tav tm="0">
                                          <p:val>
                                            <p:strVal val="#ppt_y+.1"/>
                                          </p:val>
                                        </p:tav>
                                        <p:tav tm="100000">
                                          <p:val>
                                            <p:strVal val="#ppt_y"/>
                                          </p:val>
                                        </p:tav>
                                      </p:tavLst>
                                    </p:anim>
                                  </p:childTnLst>
                                </p:cTn>
                              </p:par>
                            </p:childTnLst>
                          </p:cTn>
                        </p:par>
                        <p:par>
                          <p:cTn id="38" fill="hold">
                            <p:stCondLst>
                              <p:cond delay="15500"/>
                            </p:stCondLst>
                            <p:childTnLst>
                              <p:par>
                                <p:cTn id="39" presetID="42" presetClass="entr" presetSubtype="0" fill="hold" nodeType="afterEffect">
                                  <p:stCondLst>
                                    <p:cond delay="500"/>
                                  </p:stCondLst>
                                  <p:childTnLst>
                                    <p:set>
                                      <p:cBhvr>
                                        <p:cTn id="40" dur="1" fill="hold">
                                          <p:stCondLst>
                                            <p:cond delay="0"/>
                                          </p:stCondLst>
                                        </p:cTn>
                                        <p:tgtEl>
                                          <p:spTgt spid="6">
                                            <p:txEl>
                                              <p:pRg st="5" end="5"/>
                                            </p:txEl>
                                          </p:spTgt>
                                        </p:tgtEl>
                                        <p:attrNameLst>
                                          <p:attrName>style.visibility</p:attrName>
                                        </p:attrNameLst>
                                      </p:cBhvr>
                                      <p:to>
                                        <p:strVal val="visible"/>
                                      </p:to>
                                    </p:set>
                                    <p:animEffect transition="in" filter="fade">
                                      <p:cBhvr>
                                        <p:cTn id="41" dur="2000"/>
                                        <p:tgtEl>
                                          <p:spTgt spid="6">
                                            <p:txEl>
                                              <p:pRg st="5" end="5"/>
                                            </p:txEl>
                                          </p:spTgt>
                                        </p:tgtEl>
                                      </p:cBhvr>
                                    </p:animEffect>
                                    <p:anim calcmode="lin" valueType="num">
                                      <p:cBhvr>
                                        <p:cTn id="42" dur="2000" fill="hold"/>
                                        <p:tgtEl>
                                          <p:spTgt spid="6">
                                            <p:txEl>
                                              <p:pRg st="5" end="5"/>
                                            </p:txEl>
                                          </p:spTgt>
                                        </p:tgtEl>
                                        <p:attrNameLst>
                                          <p:attrName>ppt_x</p:attrName>
                                        </p:attrNameLst>
                                      </p:cBhvr>
                                      <p:tavLst>
                                        <p:tav tm="0">
                                          <p:val>
                                            <p:strVal val="#ppt_x"/>
                                          </p:val>
                                        </p:tav>
                                        <p:tav tm="100000">
                                          <p:val>
                                            <p:strVal val="#ppt_x"/>
                                          </p:val>
                                        </p:tav>
                                      </p:tavLst>
                                    </p:anim>
                                    <p:anim calcmode="lin" valueType="num">
                                      <p:cBhvr>
                                        <p:cTn id="43" dur="2000" fill="hold"/>
                                        <p:tgtEl>
                                          <p:spTgt spid="6">
                                            <p:txEl>
                                              <p:pRg st="5" end="5"/>
                                            </p:txEl>
                                          </p:spTgt>
                                        </p:tgtEl>
                                        <p:attrNameLst>
                                          <p:attrName>ppt_y</p:attrName>
                                        </p:attrNameLst>
                                      </p:cBhvr>
                                      <p:tavLst>
                                        <p:tav tm="0">
                                          <p:val>
                                            <p:strVal val="#ppt_y+.1"/>
                                          </p:val>
                                        </p:tav>
                                        <p:tav tm="100000">
                                          <p:val>
                                            <p:strVal val="#ppt_y"/>
                                          </p:val>
                                        </p:tav>
                                      </p:tavLst>
                                    </p:anim>
                                  </p:childTnLst>
                                </p:cTn>
                              </p:par>
                            </p:childTnLst>
                          </p:cTn>
                        </p:par>
                        <p:par>
                          <p:cTn id="44" fill="hold">
                            <p:stCondLst>
                              <p:cond delay="18000"/>
                            </p:stCondLst>
                            <p:childTnLst>
                              <p:par>
                                <p:cTn id="45" presetID="42" presetClass="entr" presetSubtype="0" fill="hold" nodeType="afterEffect">
                                  <p:stCondLst>
                                    <p:cond delay="500"/>
                                  </p:stCondLst>
                                  <p:childTnLst>
                                    <p:set>
                                      <p:cBhvr>
                                        <p:cTn id="46" dur="1" fill="hold">
                                          <p:stCondLst>
                                            <p:cond delay="0"/>
                                          </p:stCondLst>
                                        </p:cTn>
                                        <p:tgtEl>
                                          <p:spTgt spid="6">
                                            <p:txEl>
                                              <p:pRg st="6" end="6"/>
                                            </p:txEl>
                                          </p:spTgt>
                                        </p:tgtEl>
                                        <p:attrNameLst>
                                          <p:attrName>style.visibility</p:attrName>
                                        </p:attrNameLst>
                                      </p:cBhvr>
                                      <p:to>
                                        <p:strVal val="visible"/>
                                      </p:to>
                                    </p:set>
                                    <p:animEffect transition="in" filter="fade">
                                      <p:cBhvr>
                                        <p:cTn id="47" dur="2000"/>
                                        <p:tgtEl>
                                          <p:spTgt spid="6">
                                            <p:txEl>
                                              <p:pRg st="6" end="6"/>
                                            </p:txEl>
                                          </p:spTgt>
                                        </p:tgtEl>
                                      </p:cBhvr>
                                    </p:animEffect>
                                    <p:anim calcmode="lin" valueType="num">
                                      <p:cBhvr>
                                        <p:cTn id="48" dur="2000" fill="hold"/>
                                        <p:tgtEl>
                                          <p:spTgt spid="6">
                                            <p:txEl>
                                              <p:pRg st="6" end="6"/>
                                            </p:txEl>
                                          </p:spTgt>
                                        </p:tgtEl>
                                        <p:attrNameLst>
                                          <p:attrName>ppt_x</p:attrName>
                                        </p:attrNameLst>
                                      </p:cBhvr>
                                      <p:tavLst>
                                        <p:tav tm="0">
                                          <p:val>
                                            <p:strVal val="#ppt_x"/>
                                          </p:val>
                                        </p:tav>
                                        <p:tav tm="100000">
                                          <p:val>
                                            <p:strVal val="#ppt_x"/>
                                          </p:val>
                                        </p:tav>
                                      </p:tavLst>
                                    </p:anim>
                                    <p:anim calcmode="lin" valueType="num">
                                      <p:cBhvr>
                                        <p:cTn id="49" dur="2000" fill="hold"/>
                                        <p:tgtEl>
                                          <p:spTgt spid="6">
                                            <p:txEl>
                                              <p:pRg st="6" end="6"/>
                                            </p:txEl>
                                          </p:spTgt>
                                        </p:tgtEl>
                                        <p:attrNameLst>
                                          <p:attrName>ppt_y</p:attrName>
                                        </p:attrNameLst>
                                      </p:cBhvr>
                                      <p:tavLst>
                                        <p:tav tm="0">
                                          <p:val>
                                            <p:strVal val="#ppt_y+.1"/>
                                          </p:val>
                                        </p:tav>
                                        <p:tav tm="100000">
                                          <p:val>
                                            <p:strVal val="#ppt_y"/>
                                          </p:val>
                                        </p:tav>
                                      </p:tavLst>
                                    </p:anim>
                                  </p:childTnLst>
                                </p:cTn>
                              </p:par>
                            </p:childTnLst>
                          </p:cTn>
                        </p:par>
                        <p:par>
                          <p:cTn id="50" fill="hold">
                            <p:stCondLst>
                              <p:cond delay="20500"/>
                            </p:stCondLst>
                            <p:childTnLst>
                              <p:par>
                                <p:cTn id="51" presetID="42" presetClass="entr" presetSubtype="0" fill="hold" nodeType="afterEffect">
                                  <p:stCondLst>
                                    <p:cond delay="500"/>
                                  </p:stCondLst>
                                  <p:childTnLst>
                                    <p:set>
                                      <p:cBhvr>
                                        <p:cTn id="52" dur="1" fill="hold">
                                          <p:stCondLst>
                                            <p:cond delay="0"/>
                                          </p:stCondLst>
                                        </p:cTn>
                                        <p:tgtEl>
                                          <p:spTgt spid="6">
                                            <p:txEl>
                                              <p:pRg st="7" end="7"/>
                                            </p:txEl>
                                          </p:spTgt>
                                        </p:tgtEl>
                                        <p:attrNameLst>
                                          <p:attrName>style.visibility</p:attrName>
                                        </p:attrNameLst>
                                      </p:cBhvr>
                                      <p:to>
                                        <p:strVal val="visible"/>
                                      </p:to>
                                    </p:set>
                                    <p:animEffect transition="in" filter="fade">
                                      <p:cBhvr>
                                        <p:cTn id="53" dur="2000"/>
                                        <p:tgtEl>
                                          <p:spTgt spid="6">
                                            <p:txEl>
                                              <p:pRg st="7" end="7"/>
                                            </p:txEl>
                                          </p:spTgt>
                                        </p:tgtEl>
                                      </p:cBhvr>
                                    </p:animEffect>
                                    <p:anim calcmode="lin" valueType="num">
                                      <p:cBhvr>
                                        <p:cTn id="54" dur="2000" fill="hold"/>
                                        <p:tgtEl>
                                          <p:spTgt spid="6">
                                            <p:txEl>
                                              <p:pRg st="7" end="7"/>
                                            </p:txEl>
                                          </p:spTgt>
                                        </p:tgtEl>
                                        <p:attrNameLst>
                                          <p:attrName>ppt_x</p:attrName>
                                        </p:attrNameLst>
                                      </p:cBhvr>
                                      <p:tavLst>
                                        <p:tav tm="0">
                                          <p:val>
                                            <p:strVal val="#ppt_x"/>
                                          </p:val>
                                        </p:tav>
                                        <p:tav tm="100000">
                                          <p:val>
                                            <p:strVal val="#ppt_x"/>
                                          </p:val>
                                        </p:tav>
                                      </p:tavLst>
                                    </p:anim>
                                    <p:anim calcmode="lin" valueType="num">
                                      <p:cBhvr>
                                        <p:cTn id="55" dur="2000" fill="hold"/>
                                        <p:tgtEl>
                                          <p:spTgt spid="6">
                                            <p:txEl>
                                              <p:pRg st="7" end="7"/>
                                            </p:txEl>
                                          </p:spTgt>
                                        </p:tgtEl>
                                        <p:attrNameLst>
                                          <p:attrName>ppt_y</p:attrName>
                                        </p:attrNameLst>
                                      </p:cBhvr>
                                      <p:tavLst>
                                        <p:tav tm="0">
                                          <p:val>
                                            <p:strVal val="#ppt_y+.1"/>
                                          </p:val>
                                        </p:tav>
                                        <p:tav tm="100000">
                                          <p:val>
                                            <p:strVal val="#ppt_y"/>
                                          </p:val>
                                        </p:tav>
                                      </p:tavLst>
                                    </p:anim>
                                  </p:childTnLst>
                                </p:cTn>
                              </p:par>
                            </p:childTnLst>
                          </p:cTn>
                        </p:par>
                        <p:par>
                          <p:cTn id="56" fill="hold">
                            <p:stCondLst>
                              <p:cond delay="23000"/>
                            </p:stCondLst>
                            <p:childTnLst>
                              <p:par>
                                <p:cTn id="57" presetID="42" presetClass="entr" presetSubtype="0" fill="hold" nodeType="afterEffect">
                                  <p:stCondLst>
                                    <p:cond delay="500"/>
                                  </p:stCondLst>
                                  <p:childTnLst>
                                    <p:set>
                                      <p:cBhvr>
                                        <p:cTn id="58" dur="1" fill="hold">
                                          <p:stCondLst>
                                            <p:cond delay="0"/>
                                          </p:stCondLst>
                                        </p:cTn>
                                        <p:tgtEl>
                                          <p:spTgt spid="6">
                                            <p:txEl>
                                              <p:pRg st="8" end="8"/>
                                            </p:txEl>
                                          </p:spTgt>
                                        </p:tgtEl>
                                        <p:attrNameLst>
                                          <p:attrName>style.visibility</p:attrName>
                                        </p:attrNameLst>
                                      </p:cBhvr>
                                      <p:to>
                                        <p:strVal val="visible"/>
                                      </p:to>
                                    </p:set>
                                    <p:animEffect transition="in" filter="fade">
                                      <p:cBhvr>
                                        <p:cTn id="59" dur="2000"/>
                                        <p:tgtEl>
                                          <p:spTgt spid="6">
                                            <p:txEl>
                                              <p:pRg st="8" end="8"/>
                                            </p:txEl>
                                          </p:spTgt>
                                        </p:tgtEl>
                                      </p:cBhvr>
                                    </p:animEffect>
                                    <p:anim calcmode="lin" valueType="num">
                                      <p:cBhvr>
                                        <p:cTn id="60" dur="2000" fill="hold"/>
                                        <p:tgtEl>
                                          <p:spTgt spid="6">
                                            <p:txEl>
                                              <p:pRg st="8" end="8"/>
                                            </p:txEl>
                                          </p:spTgt>
                                        </p:tgtEl>
                                        <p:attrNameLst>
                                          <p:attrName>ppt_x</p:attrName>
                                        </p:attrNameLst>
                                      </p:cBhvr>
                                      <p:tavLst>
                                        <p:tav tm="0">
                                          <p:val>
                                            <p:strVal val="#ppt_x"/>
                                          </p:val>
                                        </p:tav>
                                        <p:tav tm="100000">
                                          <p:val>
                                            <p:strVal val="#ppt_x"/>
                                          </p:val>
                                        </p:tav>
                                      </p:tavLst>
                                    </p:anim>
                                    <p:anim calcmode="lin" valueType="num">
                                      <p:cBhvr>
                                        <p:cTn id="61" dur="2000" fill="hold"/>
                                        <p:tgtEl>
                                          <p:spTgt spid="6">
                                            <p:txEl>
                                              <p:pRg st="8" end="8"/>
                                            </p:txEl>
                                          </p:spTgt>
                                        </p:tgtEl>
                                        <p:attrNameLst>
                                          <p:attrName>ppt_y</p:attrName>
                                        </p:attrNameLst>
                                      </p:cBhvr>
                                      <p:tavLst>
                                        <p:tav tm="0">
                                          <p:val>
                                            <p:strVal val="#ppt_y+.1"/>
                                          </p:val>
                                        </p:tav>
                                        <p:tav tm="100000">
                                          <p:val>
                                            <p:strVal val="#ppt_y"/>
                                          </p:val>
                                        </p:tav>
                                      </p:tavLst>
                                    </p:anim>
                                  </p:childTnLst>
                                </p:cTn>
                              </p:par>
                            </p:childTnLst>
                          </p:cTn>
                        </p:par>
                        <p:par>
                          <p:cTn id="62" fill="hold">
                            <p:stCondLst>
                              <p:cond delay="25500"/>
                            </p:stCondLst>
                            <p:childTnLst>
                              <p:par>
                                <p:cTn id="63" presetID="42" presetClass="entr" presetSubtype="0" fill="hold" nodeType="afterEffect">
                                  <p:stCondLst>
                                    <p:cond delay="500"/>
                                  </p:stCondLst>
                                  <p:childTnLst>
                                    <p:set>
                                      <p:cBhvr>
                                        <p:cTn id="64" dur="1" fill="hold">
                                          <p:stCondLst>
                                            <p:cond delay="0"/>
                                          </p:stCondLst>
                                        </p:cTn>
                                        <p:tgtEl>
                                          <p:spTgt spid="6">
                                            <p:txEl>
                                              <p:pRg st="9" end="9"/>
                                            </p:txEl>
                                          </p:spTgt>
                                        </p:tgtEl>
                                        <p:attrNameLst>
                                          <p:attrName>style.visibility</p:attrName>
                                        </p:attrNameLst>
                                      </p:cBhvr>
                                      <p:to>
                                        <p:strVal val="visible"/>
                                      </p:to>
                                    </p:set>
                                    <p:animEffect transition="in" filter="fade">
                                      <p:cBhvr>
                                        <p:cTn id="65" dur="2000"/>
                                        <p:tgtEl>
                                          <p:spTgt spid="6">
                                            <p:txEl>
                                              <p:pRg st="9" end="9"/>
                                            </p:txEl>
                                          </p:spTgt>
                                        </p:tgtEl>
                                      </p:cBhvr>
                                    </p:animEffect>
                                    <p:anim calcmode="lin" valueType="num">
                                      <p:cBhvr>
                                        <p:cTn id="66" dur="2000" fill="hold"/>
                                        <p:tgtEl>
                                          <p:spTgt spid="6">
                                            <p:txEl>
                                              <p:pRg st="9" end="9"/>
                                            </p:txEl>
                                          </p:spTgt>
                                        </p:tgtEl>
                                        <p:attrNameLst>
                                          <p:attrName>ppt_x</p:attrName>
                                        </p:attrNameLst>
                                      </p:cBhvr>
                                      <p:tavLst>
                                        <p:tav tm="0">
                                          <p:val>
                                            <p:strVal val="#ppt_x"/>
                                          </p:val>
                                        </p:tav>
                                        <p:tav tm="100000">
                                          <p:val>
                                            <p:strVal val="#ppt_x"/>
                                          </p:val>
                                        </p:tav>
                                      </p:tavLst>
                                    </p:anim>
                                    <p:anim calcmode="lin" valueType="num">
                                      <p:cBhvr>
                                        <p:cTn id="67" dur="2000" fill="hold"/>
                                        <p:tgtEl>
                                          <p:spTgt spid="6">
                                            <p:txEl>
                                              <p:pRg st="9" end="9"/>
                                            </p:txEl>
                                          </p:spTgt>
                                        </p:tgtEl>
                                        <p:attrNameLst>
                                          <p:attrName>ppt_y</p:attrName>
                                        </p:attrNameLst>
                                      </p:cBhvr>
                                      <p:tavLst>
                                        <p:tav tm="0">
                                          <p:val>
                                            <p:strVal val="#ppt_y+.1"/>
                                          </p:val>
                                        </p:tav>
                                        <p:tav tm="100000">
                                          <p:val>
                                            <p:strVal val="#ppt_y"/>
                                          </p:val>
                                        </p:tav>
                                      </p:tavLst>
                                    </p:anim>
                                  </p:childTnLst>
                                </p:cTn>
                              </p:par>
                            </p:childTnLst>
                          </p:cTn>
                        </p:par>
                        <p:par>
                          <p:cTn id="68" fill="hold">
                            <p:stCondLst>
                              <p:cond delay="28000"/>
                            </p:stCondLst>
                            <p:childTnLst>
                              <p:par>
                                <p:cTn id="69" presetID="42" presetClass="entr" presetSubtype="0" fill="hold" nodeType="afterEffect">
                                  <p:stCondLst>
                                    <p:cond delay="500"/>
                                  </p:stCondLst>
                                  <p:childTnLst>
                                    <p:set>
                                      <p:cBhvr>
                                        <p:cTn id="70" dur="1" fill="hold">
                                          <p:stCondLst>
                                            <p:cond delay="0"/>
                                          </p:stCondLst>
                                        </p:cTn>
                                        <p:tgtEl>
                                          <p:spTgt spid="6">
                                            <p:txEl>
                                              <p:pRg st="11" end="11"/>
                                            </p:txEl>
                                          </p:spTgt>
                                        </p:tgtEl>
                                        <p:attrNameLst>
                                          <p:attrName>style.visibility</p:attrName>
                                        </p:attrNameLst>
                                      </p:cBhvr>
                                      <p:to>
                                        <p:strVal val="visible"/>
                                      </p:to>
                                    </p:set>
                                    <p:animEffect transition="in" filter="fade">
                                      <p:cBhvr>
                                        <p:cTn id="71" dur="2000"/>
                                        <p:tgtEl>
                                          <p:spTgt spid="6">
                                            <p:txEl>
                                              <p:pRg st="11" end="11"/>
                                            </p:txEl>
                                          </p:spTgt>
                                        </p:tgtEl>
                                      </p:cBhvr>
                                    </p:animEffect>
                                    <p:anim calcmode="lin" valueType="num">
                                      <p:cBhvr>
                                        <p:cTn id="72" dur="2000" fill="hold"/>
                                        <p:tgtEl>
                                          <p:spTgt spid="6">
                                            <p:txEl>
                                              <p:pRg st="11" end="11"/>
                                            </p:txEl>
                                          </p:spTgt>
                                        </p:tgtEl>
                                        <p:attrNameLst>
                                          <p:attrName>ppt_x</p:attrName>
                                        </p:attrNameLst>
                                      </p:cBhvr>
                                      <p:tavLst>
                                        <p:tav tm="0">
                                          <p:val>
                                            <p:strVal val="#ppt_x"/>
                                          </p:val>
                                        </p:tav>
                                        <p:tav tm="100000">
                                          <p:val>
                                            <p:strVal val="#ppt_x"/>
                                          </p:val>
                                        </p:tav>
                                      </p:tavLst>
                                    </p:anim>
                                    <p:anim calcmode="lin" valueType="num">
                                      <p:cBhvr>
                                        <p:cTn id="73" dur="2000" fill="hold"/>
                                        <p:tgtEl>
                                          <p:spTgt spid="6">
                                            <p:txEl>
                                              <p:pRg st="11" end="11"/>
                                            </p:txEl>
                                          </p:spTgt>
                                        </p:tgtEl>
                                        <p:attrNameLst>
                                          <p:attrName>ppt_y</p:attrName>
                                        </p:attrNameLst>
                                      </p:cBhvr>
                                      <p:tavLst>
                                        <p:tav tm="0">
                                          <p:val>
                                            <p:strVal val="#ppt_y+.1"/>
                                          </p:val>
                                        </p:tav>
                                        <p:tav tm="100000">
                                          <p:val>
                                            <p:strVal val="#ppt_y"/>
                                          </p:val>
                                        </p:tav>
                                      </p:tavLst>
                                    </p:anim>
                                  </p:childTnLst>
                                </p:cTn>
                              </p:par>
                            </p:childTnLst>
                          </p:cTn>
                        </p:par>
                        <p:par>
                          <p:cTn id="74" fill="hold">
                            <p:stCondLst>
                              <p:cond delay="30500"/>
                            </p:stCondLst>
                            <p:childTnLst>
                              <p:par>
                                <p:cTn id="75" presetID="42" presetClass="entr" presetSubtype="0" fill="hold" nodeType="afterEffect">
                                  <p:stCondLst>
                                    <p:cond delay="500"/>
                                  </p:stCondLst>
                                  <p:childTnLst>
                                    <p:set>
                                      <p:cBhvr>
                                        <p:cTn id="76" dur="1" fill="hold">
                                          <p:stCondLst>
                                            <p:cond delay="0"/>
                                          </p:stCondLst>
                                        </p:cTn>
                                        <p:tgtEl>
                                          <p:spTgt spid="6">
                                            <p:txEl>
                                              <p:pRg st="13" end="13"/>
                                            </p:txEl>
                                          </p:spTgt>
                                        </p:tgtEl>
                                        <p:attrNameLst>
                                          <p:attrName>style.visibility</p:attrName>
                                        </p:attrNameLst>
                                      </p:cBhvr>
                                      <p:to>
                                        <p:strVal val="visible"/>
                                      </p:to>
                                    </p:set>
                                    <p:animEffect transition="in" filter="fade">
                                      <p:cBhvr>
                                        <p:cTn id="77" dur="2000"/>
                                        <p:tgtEl>
                                          <p:spTgt spid="6">
                                            <p:txEl>
                                              <p:pRg st="13" end="13"/>
                                            </p:txEl>
                                          </p:spTgt>
                                        </p:tgtEl>
                                      </p:cBhvr>
                                    </p:animEffect>
                                    <p:anim calcmode="lin" valueType="num">
                                      <p:cBhvr>
                                        <p:cTn id="78" dur="2000" fill="hold"/>
                                        <p:tgtEl>
                                          <p:spTgt spid="6">
                                            <p:txEl>
                                              <p:pRg st="13" end="13"/>
                                            </p:txEl>
                                          </p:spTgt>
                                        </p:tgtEl>
                                        <p:attrNameLst>
                                          <p:attrName>ppt_x</p:attrName>
                                        </p:attrNameLst>
                                      </p:cBhvr>
                                      <p:tavLst>
                                        <p:tav tm="0">
                                          <p:val>
                                            <p:strVal val="#ppt_x"/>
                                          </p:val>
                                        </p:tav>
                                        <p:tav tm="100000">
                                          <p:val>
                                            <p:strVal val="#ppt_x"/>
                                          </p:val>
                                        </p:tav>
                                      </p:tavLst>
                                    </p:anim>
                                    <p:anim calcmode="lin" valueType="num">
                                      <p:cBhvr>
                                        <p:cTn id="79" dur="2000" fill="hold"/>
                                        <p:tgtEl>
                                          <p:spTgt spid="6">
                                            <p:txEl>
                                              <p:pRg st="13" end="1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80</a:t>
            </a:fld>
            <a:endParaRPr lang="fr-BE" dirty="0"/>
          </a:p>
        </p:txBody>
      </p:sp>
      <p:sp>
        <p:nvSpPr>
          <p:cNvPr id="5" name="ZoneTexte 4"/>
          <p:cNvSpPr txBox="1"/>
          <p:nvPr/>
        </p:nvSpPr>
        <p:spPr>
          <a:xfrm>
            <a:off x="1438021" y="779526"/>
            <a:ext cx="3899279" cy="1200329"/>
          </a:xfrm>
          <a:prstGeom prst="rect">
            <a:avLst/>
          </a:prstGeom>
          <a:noFill/>
        </p:spPr>
        <p:txBody>
          <a:bodyPr wrap="square" rtlCol="0">
            <a:spAutoFit/>
          </a:bodyPr>
          <a:lstStyle/>
          <a:p>
            <a:r>
              <a:rPr lang="fr-BE" sz="7200" dirty="0" smtClean="0">
                <a:latin typeface="French Script MT" panose="03020402040607040605" pitchFamily="66" charset="0"/>
              </a:rPr>
              <a:t>Emile Charles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61 ans</a:t>
            </a:r>
          </a:p>
          <a:p>
            <a:pPr algn="ctr"/>
            <a:r>
              <a:rPr lang="fr-BE" dirty="0" smtClean="0"/>
              <a:t>Décédé le ?</a:t>
            </a:r>
          </a:p>
          <a:p>
            <a:pPr algn="ctr"/>
            <a:r>
              <a:rPr lang="fr-BE" dirty="0" smtClean="0"/>
              <a:t>Inhumé le 22 décembre 1953</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56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773313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800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1890 – 47 ans</a:t>
            </a:r>
          </a:p>
          <a:p>
            <a:pPr algn="ctr"/>
            <a:r>
              <a:rPr lang="fr-BE" dirty="0" smtClean="0"/>
              <a:t>Décédé le</a:t>
            </a:r>
            <a:r>
              <a:rPr lang="fr-BE" dirty="0"/>
              <a:t> </a:t>
            </a:r>
            <a:r>
              <a:rPr lang="fr-BE" dirty="0" smtClean="0"/>
              <a:t>15 décembre 1937</a:t>
            </a:r>
          </a:p>
          <a:p>
            <a:pPr algn="ctr"/>
            <a:r>
              <a:rPr lang="fr-BE" dirty="0" smtClean="0"/>
              <a:t>Inhumé le ?</a:t>
            </a:r>
          </a:p>
          <a:p>
            <a:pPr algn="ctr"/>
            <a:r>
              <a:rPr lang="fr-BE" dirty="0" smtClean="0"/>
              <a:t>Epoux de Madame </a:t>
            </a:r>
            <a:r>
              <a:rPr lang="fr-BE" dirty="0" err="1" smtClean="0"/>
              <a:t>Simonis</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94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47471" y="779526"/>
            <a:ext cx="3942606" cy="1200329"/>
          </a:xfrm>
          <a:prstGeom prst="rect">
            <a:avLst/>
          </a:prstGeom>
          <a:noFill/>
        </p:spPr>
        <p:txBody>
          <a:bodyPr wrap="square" rtlCol="0">
            <a:spAutoFit/>
          </a:bodyPr>
          <a:lstStyle/>
          <a:p>
            <a:r>
              <a:rPr lang="fr-BE" sz="7200" dirty="0" smtClean="0">
                <a:latin typeface="French Script MT" panose="03020402040607040605" pitchFamily="66" charset="0"/>
              </a:rPr>
              <a:t>Pierre </a:t>
            </a:r>
            <a:r>
              <a:rPr lang="fr-BE" sz="7200" dirty="0" err="1" smtClean="0">
                <a:latin typeface="French Script MT" panose="03020402040607040605" pitchFamily="66" charset="0"/>
              </a:rPr>
              <a:t>Vervier</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8081027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801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1889 – 48 ans</a:t>
            </a:r>
          </a:p>
          <a:p>
            <a:pPr algn="ctr"/>
            <a:r>
              <a:rPr lang="fr-BE" dirty="0" smtClean="0"/>
              <a:t>Décédé le</a:t>
            </a:r>
            <a:r>
              <a:rPr lang="fr-BE" dirty="0"/>
              <a:t> </a:t>
            </a:r>
            <a:r>
              <a:rPr lang="fr-BE" dirty="0" smtClean="0"/>
              <a:t>19 février 1937</a:t>
            </a:r>
          </a:p>
          <a:p>
            <a:pPr algn="ctr"/>
            <a:r>
              <a:rPr lang="fr-BE" dirty="0" smtClean="0"/>
              <a:t>Inhumé le ?</a:t>
            </a:r>
          </a:p>
          <a:p>
            <a:pPr algn="ctr"/>
            <a:r>
              <a:rPr lang="fr-BE" dirty="0" smtClean="0"/>
              <a:t>Epoux de Madame Evrard</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98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19055" y="779526"/>
            <a:ext cx="4399437" cy="1200329"/>
          </a:xfrm>
          <a:prstGeom prst="rect">
            <a:avLst/>
          </a:prstGeom>
          <a:noFill/>
        </p:spPr>
        <p:txBody>
          <a:bodyPr wrap="square" rtlCol="0">
            <a:spAutoFit/>
          </a:bodyPr>
          <a:lstStyle/>
          <a:p>
            <a:r>
              <a:rPr lang="fr-BE" sz="7200" dirty="0" smtClean="0">
                <a:latin typeface="French Script MT" panose="03020402040607040605" pitchFamily="66" charset="0"/>
              </a:rPr>
              <a:t>Joseph </a:t>
            </a:r>
            <a:r>
              <a:rPr lang="fr-BE" sz="7200" dirty="0" err="1" smtClean="0">
                <a:latin typeface="French Script MT" panose="03020402040607040605" pitchFamily="66" charset="0"/>
              </a:rPr>
              <a:t>Waltrin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0960284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802</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smtClean="0"/>
              <a:t>Né le 28 janvier 1878 – 36 ans</a:t>
            </a:r>
          </a:p>
          <a:p>
            <a:pPr algn="ctr"/>
            <a:r>
              <a:rPr lang="fr-BE" dirty="0" smtClean="0"/>
              <a:t>Décédé le</a:t>
            </a:r>
            <a:r>
              <a:rPr lang="fr-BE" dirty="0"/>
              <a:t> </a:t>
            </a:r>
            <a:r>
              <a:rPr lang="fr-BE" dirty="0" smtClean="0"/>
              <a:t>21 septembre 1914</a:t>
            </a:r>
          </a:p>
          <a:p>
            <a:pPr algn="ctr"/>
            <a:r>
              <a:rPr lang="fr-BE" dirty="0" smtClean="0"/>
              <a:t>Inhumé </a:t>
            </a:r>
            <a:r>
              <a:rPr lang="fr-BE" dirty="0"/>
              <a:t>à </a:t>
            </a:r>
            <a:r>
              <a:rPr lang="fr-BE" dirty="0" err="1"/>
              <a:t>Robermont</a:t>
            </a:r>
            <a:r>
              <a:rPr lang="fr-BE" dirty="0"/>
              <a:t> en </a:t>
            </a:r>
            <a:r>
              <a:rPr lang="fr-BE" dirty="0" smtClean="0"/>
              <a:t>1921</a:t>
            </a:r>
          </a:p>
          <a:p>
            <a:pPr algn="ctr"/>
            <a:r>
              <a:rPr lang="fr-BE" dirty="0" smtClean="0"/>
              <a:t>Epoux de Madame </a:t>
            </a:r>
            <a:r>
              <a:rPr lang="fr-BE" dirty="0" err="1" smtClean="0"/>
              <a:t>Solheid</a:t>
            </a:r>
            <a:endParaRPr lang="fr-BE" dirty="0" smtClean="0"/>
          </a:p>
          <a:p>
            <a:pPr algn="ctr"/>
            <a:endParaRPr lang="fr-BE" dirty="0"/>
          </a:p>
          <a:p>
            <a:pPr algn="ctr"/>
            <a:r>
              <a:rPr lang="fr-BE" dirty="0" smtClean="0"/>
              <a:t>Régiment: 8</a:t>
            </a:r>
            <a:r>
              <a:rPr lang="fr-BE" baseline="30000" dirty="0" smtClean="0"/>
              <a:t>e</a:t>
            </a:r>
            <a:r>
              <a:rPr lang="fr-BE" dirty="0" smtClean="0"/>
              <a:t> de </a:t>
            </a:r>
            <a:r>
              <a:rPr lang="fr-BE" dirty="0" smtClean="0"/>
              <a:t>Ligne de Forteresse, 4Bn, 14Cie</a:t>
            </a:r>
            <a:endParaRPr lang="fr-BE" dirty="0" smtClean="0"/>
          </a:p>
          <a:p>
            <a:pPr algn="ctr"/>
            <a:r>
              <a:rPr lang="fr-BE" dirty="0" smtClean="0"/>
              <a:t>Statut: Soldat Mat 49347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a:t>
            </a:r>
            <a:r>
              <a:rPr lang="fr-BE" dirty="0"/>
              <a:t>7</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37890" y="775281"/>
            <a:ext cx="3561768" cy="1200329"/>
          </a:xfrm>
          <a:prstGeom prst="rect">
            <a:avLst/>
          </a:prstGeom>
          <a:noFill/>
        </p:spPr>
        <p:txBody>
          <a:bodyPr wrap="square" rtlCol="0">
            <a:spAutoFit/>
          </a:bodyPr>
          <a:lstStyle/>
          <a:p>
            <a:r>
              <a:rPr lang="fr-BE" sz="7200" dirty="0" smtClean="0">
                <a:latin typeface="French Script MT" panose="03020402040607040605" pitchFamily="66" charset="0"/>
              </a:rPr>
              <a:t>Jean </a:t>
            </a:r>
            <a:r>
              <a:rPr lang="fr-BE" sz="7200" dirty="0" err="1" smtClean="0">
                <a:latin typeface="French Script MT" panose="03020402040607040605" pitchFamily="66" charset="0"/>
              </a:rPr>
              <a:t>Werny</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918868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803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1885 – 52 ans</a:t>
            </a:r>
          </a:p>
          <a:p>
            <a:pPr algn="ctr"/>
            <a:r>
              <a:rPr lang="fr-BE" dirty="0" smtClean="0"/>
              <a:t>Décédé le</a:t>
            </a:r>
            <a:r>
              <a:rPr lang="fr-BE" dirty="0"/>
              <a:t> </a:t>
            </a:r>
            <a:r>
              <a:rPr lang="fr-BE" dirty="0" smtClean="0"/>
              <a:t>8 décembre 1937</a:t>
            </a:r>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107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70230" y="779526"/>
            <a:ext cx="3929084" cy="1200329"/>
          </a:xfrm>
          <a:prstGeom prst="rect">
            <a:avLst/>
          </a:prstGeom>
          <a:noFill/>
        </p:spPr>
        <p:txBody>
          <a:bodyPr wrap="square" rtlCol="0">
            <a:spAutoFit/>
          </a:bodyPr>
          <a:lstStyle/>
          <a:p>
            <a:r>
              <a:rPr lang="fr-BE" sz="7200" dirty="0" smtClean="0">
                <a:latin typeface="French Script MT" panose="03020402040607040605" pitchFamily="66" charset="0"/>
              </a:rPr>
              <a:t>Nestor </a:t>
            </a:r>
            <a:r>
              <a:rPr lang="fr-BE" sz="7200" dirty="0" err="1" smtClean="0">
                <a:latin typeface="French Script MT" panose="03020402040607040605" pitchFamily="66" charset="0"/>
              </a:rPr>
              <a:t>Wéry</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987783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804</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smtClean="0"/>
              <a:t>Né en 1879 – 57 ans</a:t>
            </a:r>
          </a:p>
          <a:p>
            <a:pPr algn="ctr"/>
            <a:r>
              <a:rPr lang="fr-BE" dirty="0" smtClean="0"/>
              <a:t>Décédé le</a:t>
            </a:r>
            <a:r>
              <a:rPr lang="fr-BE" dirty="0"/>
              <a:t> </a:t>
            </a:r>
            <a:r>
              <a:rPr lang="fr-BE" dirty="0" smtClean="0"/>
              <a:t>8 janvier 1936</a:t>
            </a:r>
          </a:p>
          <a:p>
            <a:pPr algn="ctr"/>
            <a:r>
              <a:rPr lang="fr-BE" dirty="0" smtClean="0"/>
              <a:t>Inhumé le ?</a:t>
            </a:r>
          </a:p>
          <a:p>
            <a:pPr algn="ctr"/>
            <a:r>
              <a:rPr lang="fr-BE" dirty="0" smtClean="0"/>
              <a:t>Epoux de Madame </a:t>
            </a:r>
            <a:r>
              <a:rPr lang="fr-BE" dirty="0" err="1" smtClean="0"/>
              <a:t>Lonnay</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Général-Major, </a:t>
            </a:r>
          </a:p>
          <a:p>
            <a:pPr algn="ctr"/>
            <a:r>
              <a:rPr lang="fr-BE" dirty="0" smtClean="0"/>
              <a:t>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77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64633" y="779526"/>
            <a:ext cx="5108282" cy="1200329"/>
          </a:xfrm>
          <a:prstGeom prst="rect">
            <a:avLst/>
          </a:prstGeom>
          <a:noFill/>
        </p:spPr>
        <p:txBody>
          <a:bodyPr wrap="square" rtlCol="0">
            <a:spAutoFit/>
          </a:bodyPr>
          <a:lstStyle/>
          <a:p>
            <a:r>
              <a:rPr lang="fr-BE" sz="7200" dirty="0" smtClean="0">
                <a:latin typeface="French Script MT" panose="03020402040607040605" pitchFamily="66" charset="0"/>
              </a:rPr>
              <a:t>Raoul </a:t>
            </a:r>
            <a:r>
              <a:rPr lang="fr-BE" sz="7200" dirty="0" err="1" smtClean="0">
                <a:latin typeface="French Script MT" panose="03020402040607040605" pitchFamily="66" charset="0"/>
              </a:rPr>
              <a:t>Willemaers</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70115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805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1883 – 53 ans</a:t>
            </a:r>
          </a:p>
          <a:p>
            <a:pPr algn="ctr"/>
            <a:r>
              <a:rPr lang="fr-BE" dirty="0" smtClean="0"/>
              <a:t>Décédé le</a:t>
            </a:r>
            <a:r>
              <a:rPr lang="fr-BE" dirty="0"/>
              <a:t> </a:t>
            </a:r>
            <a:r>
              <a:rPr lang="fr-BE" dirty="0" smtClean="0"/>
              <a:t>1 mai 1936</a:t>
            </a:r>
          </a:p>
          <a:p>
            <a:pPr algn="ctr"/>
            <a:r>
              <a:rPr lang="fr-BE" dirty="0" smtClean="0"/>
              <a:t>Inhumé le ?</a:t>
            </a:r>
          </a:p>
          <a:p>
            <a:pPr algn="ctr"/>
            <a:r>
              <a:rPr lang="fr-BE" dirty="0" smtClean="0"/>
              <a:t>Epoux de Madame Boulanger</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16</a:t>
            </a:r>
          </a:p>
          <a:p>
            <a:pPr algn="ctr"/>
            <a:r>
              <a:rPr lang="fr-BE" dirty="0" smtClean="0"/>
              <a:t>Tombe 83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22877" y="779526"/>
            <a:ext cx="3591794" cy="1200329"/>
          </a:xfrm>
          <a:prstGeom prst="rect">
            <a:avLst/>
          </a:prstGeom>
          <a:noFill/>
        </p:spPr>
        <p:txBody>
          <a:bodyPr wrap="square" rtlCol="0">
            <a:spAutoFit/>
          </a:bodyPr>
          <a:lstStyle/>
          <a:p>
            <a:r>
              <a:rPr lang="fr-BE" sz="7200" dirty="0" smtClean="0">
                <a:latin typeface="French Script MT" panose="03020402040607040605" pitchFamily="66" charset="0"/>
              </a:rPr>
              <a:t>Henri </a:t>
            </a:r>
            <a:r>
              <a:rPr lang="fr-BE" sz="7200" dirty="0" err="1" smtClean="0">
                <a:latin typeface="French Script MT" panose="03020402040607040605" pitchFamily="66" charset="0"/>
              </a:rPr>
              <a:t>Yans</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8702499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806</a:t>
            </a:fld>
            <a:endParaRPr lang="fr-BE" dirty="0"/>
          </a:p>
        </p:txBody>
      </p:sp>
      <p:pic>
        <p:nvPicPr>
          <p:cNvPr id="5" name="Image 4"/>
          <p:cNvPicPr>
            <a:picLocks noChangeAspect="1"/>
          </p:cNvPicPr>
          <p:nvPr/>
        </p:nvPicPr>
        <p:blipFill>
          <a:blip r:embed="rId2"/>
          <a:stretch>
            <a:fillRect/>
          </a:stretch>
        </p:blipFill>
        <p:spPr>
          <a:xfrm rot="-5400000">
            <a:off x="3370450" y="-565409"/>
            <a:ext cx="6479801" cy="7991617"/>
          </a:xfrm>
          <a:prstGeom prst="rect">
            <a:avLst/>
          </a:prstGeom>
        </p:spPr>
      </p:pic>
      <p:sp>
        <p:nvSpPr>
          <p:cNvPr id="6" name="ZoneTexte 5"/>
          <p:cNvSpPr txBox="1"/>
          <p:nvPr/>
        </p:nvSpPr>
        <p:spPr>
          <a:xfrm>
            <a:off x="1066088" y="588962"/>
            <a:ext cx="861774" cy="5880100"/>
          </a:xfrm>
          <a:prstGeom prst="rect">
            <a:avLst/>
          </a:prstGeom>
          <a:noFill/>
        </p:spPr>
        <p:txBody>
          <a:bodyPr vert="vert270" wrap="square" rtlCol="0">
            <a:spAutoFit/>
          </a:bodyPr>
          <a:lstStyle/>
          <a:p>
            <a:pPr algn="ctr"/>
            <a:r>
              <a:rPr lang="fr-BE" sz="4400" dirty="0" smtClean="0">
                <a:latin typeface="Blackadder ITC" panose="04020505051007020D02" pitchFamily="82" charset="0"/>
              </a:rPr>
              <a:t>Parcelle 163 - 17</a:t>
            </a:r>
            <a:endParaRPr lang="fr-BE" sz="4400" dirty="0">
              <a:latin typeface="Blackadder ITC" panose="04020505051007020D02" pitchFamily="82" charset="0"/>
            </a:endParaRPr>
          </a:p>
        </p:txBody>
      </p:sp>
    </p:spTree>
    <p:extLst>
      <p:ext uri="{BB962C8B-B14F-4D97-AF65-F5344CB8AC3E}">
        <p14:creationId xmlns:p14="http://schemas.microsoft.com/office/powerpoint/2010/main" val="3236276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807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14 septembre 1894 – 21 ans</a:t>
            </a:r>
          </a:p>
          <a:p>
            <a:pPr algn="ctr"/>
            <a:r>
              <a:rPr lang="fr-BE" dirty="0" smtClean="0"/>
              <a:t>Décédé le</a:t>
            </a:r>
            <a:r>
              <a:rPr lang="fr-BE" dirty="0"/>
              <a:t> </a:t>
            </a:r>
            <a:r>
              <a:rPr lang="fr-BE" dirty="0" smtClean="0"/>
              <a:t>16 janvier 1916</a:t>
            </a:r>
          </a:p>
          <a:p>
            <a:pPr algn="ctr"/>
            <a:r>
              <a:rPr lang="fr-BE" dirty="0" smtClean="0"/>
              <a:t>Inhumé à </a:t>
            </a:r>
            <a:r>
              <a:rPr lang="fr-BE" dirty="0" err="1" smtClean="0"/>
              <a:t>Robermont</a:t>
            </a:r>
            <a:r>
              <a:rPr lang="fr-BE" dirty="0" smtClean="0"/>
              <a:t> le 19 août 1922</a:t>
            </a:r>
          </a:p>
          <a:p>
            <a:pPr algn="ctr"/>
            <a:r>
              <a:rPr lang="fr-BE" dirty="0" smtClean="0"/>
              <a:t>Epoux de </a:t>
            </a:r>
            <a:r>
              <a:rPr lang="fr-BE" dirty="0"/>
              <a:t>?</a:t>
            </a:r>
            <a:endParaRPr lang="fr-BE" dirty="0" smtClean="0"/>
          </a:p>
          <a:p>
            <a:pPr algn="ctr"/>
            <a:endParaRPr lang="fr-BE" dirty="0"/>
          </a:p>
          <a:p>
            <a:pPr algn="ctr"/>
            <a:r>
              <a:rPr lang="fr-BE" dirty="0" smtClean="0"/>
              <a:t>Régiment: </a:t>
            </a:r>
            <a:r>
              <a:rPr lang="fr-BE" dirty="0" err="1" smtClean="0"/>
              <a:t>Gn</a:t>
            </a:r>
            <a:r>
              <a:rPr lang="fr-BE" dirty="0" smtClean="0"/>
              <a:t> 4DA</a:t>
            </a:r>
          </a:p>
          <a:p>
            <a:pPr algn="ctr"/>
            <a:r>
              <a:rPr lang="fr-BE" dirty="0" smtClean="0"/>
              <a:t>Statut: Soldat – Mat 61137</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06989" y="779526"/>
            <a:ext cx="5423569" cy="1200329"/>
          </a:xfrm>
          <a:prstGeom prst="rect">
            <a:avLst/>
          </a:prstGeom>
          <a:noFill/>
        </p:spPr>
        <p:txBody>
          <a:bodyPr wrap="square" rtlCol="0">
            <a:spAutoFit/>
          </a:bodyPr>
          <a:lstStyle/>
          <a:p>
            <a:r>
              <a:rPr lang="fr-BE" sz="7200" dirty="0" smtClean="0">
                <a:latin typeface="French Script MT" panose="03020402040607040605" pitchFamily="66" charset="0"/>
              </a:rPr>
              <a:t>Eugène Barthélemy</a:t>
            </a:r>
          </a:p>
        </p:txBody>
      </p:sp>
    </p:spTree>
    <p:extLst>
      <p:ext uri="{BB962C8B-B14F-4D97-AF65-F5344CB8AC3E}">
        <p14:creationId xmlns:p14="http://schemas.microsoft.com/office/powerpoint/2010/main" val="32155613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808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1894 – 28 ans</a:t>
            </a:r>
          </a:p>
          <a:p>
            <a:pPr algn="ctr"/>
            <a:r>
              <a:rPr lang="fr-BE" dirty="0" smtClean="0"/>
              <a:t>Décédé le</a:t>
            </a:r>
            <a:r>
              <a:rPr lang="fr-BE" dirty="0"/>
              <a:t>  </a:t>
            </a:r>
            <a:r>
              <a:rPr lang="fr-BE" dirty="0" smtClean="0"/>
              <a:t>29 juin 1922</a:t>
            </a:r>
          </a:p>
          <a:p>
            <a:pPr algn="ctr"/>
            <a:r>
              <a:rPr lang="fr-BE" dirty="0" smtClean="0"/>
              <a:t>Inhumé le ?</a:t>
            </a:r>
          </a:p>
          <a:p>
            <a:pPr algn="ctr"/>
            <a:r>
              <a:rPr lang="fr-BE" dirty="0" smtClean="0"/>
              <a:t>Epoux de </a:t>
            </a:r>
            <a:r>
              <a:rPr lang="fr-BE" dirty="0"/>
              <a:t>?</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85639" y="779526"/>
            <a:ext cx="4666270" cy="1200329"/>
          </a:xfrm>
          <a:prstGeom prst="rect">
            <a:avLst/>
          </a:prstGeom>
          <a:noFill/>
        </p:spPr>
        <p:txBody>
          <a:bodyPr wrap="square" rtlCol="0">
            <a:spAutoFit/>
          </a:bodyPr>
          <a:lstStyle/>
          <a:p>
            <a:r>
              <a:rPr lang="fr-BE" sz="7200" dirty="0" smtClean="0">
                <a:latin typeface="French Script MT" panose="03020402040607040605" pitchFamily="66" charset="0"/>
              </a:rPr>
              <a:t>Auguste </a:t>
            </a:r>
            <a:r>
              <a:rPr lang="fr-BE" sz="7200" dirty="0" err="1" smtClean="0">
                <a:latin typeface="French Script MT" panose="03020402040607040605" pitchFamily="66" charset="0"/>
              </a:rPr>
              <a:t>Beyloos</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8850864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809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1890 – 42 ans</a:t>
            </a:r>
          </a:p>
          <a:p>
            <a:pPr algn="ctr"/>
            <a:r>
              <a:rPr lang="fr-BE" dirty="0" smtClean="0"/>
              <a:t>Décédé le</a:t>
            </a:r>
            <a:r>
              <a:rPr lang="fr-BE" dirty="0"/>
              <a:t>  </a:t>
            </a:r>
            <a:r>
              <a:rPr lang="fr-BE" dirty="0" smtClean="0"/>
              <a:t>7 février 1932</a:t>
            </a:r>
          </a:p>
          <a:p>
            <a:pPr algn="ctr"/>
            <a:r>
              <a:rPr lang="fr-BE" dirty="0" smtClean="0"/>
              <a:t>Inhumé le ?</a:t>
            </a:r>
          </a:p>
          <a:p>
            <a:pPr algn="ctr"/>
            <a:r>
              <a:rPr lang="fr-BE" dirty="0" smtClean="0"/>
              <a:t>Epoux de Madame </a:t>
            </a:r>
            <a:r>
              <a:rPr lang="fr-BE" dirty="0" err="1" smtClean="0"/>
              <a:t>Brigode</a:t>
            </a:r>
            <a:endParaRPr lang="fr-BE" dirty="0" smtClean="0"/>
          </a:p>
          <a:p>
            <a:pPr algn="ctr"/>
            <a:endParaRPr lang="fr-BE" dirty="0"/>
          </a:p>
          <a:p>
            <a:pPr algn="ctr"/>
            <a:r>
              <a:rPr lang="fr-BE" dirty="0" smtClean="0"/>
              <a:t>Régiment: 12</a:t>
            </a:r>
            <a:r>
              <a:rPr lang="fr-BE" baseline="30000" dirty="0" smtClean="0"/>
              <a:t>e</a:t>
            </a:r>
            <a:r>
              <a:rPr lang="fr-BE" dirty="0" smtClean="0"/>
              <a:t> de Ligne</a:t>
            </a:r>
          </a:p>
          <a:p>
            <a:pPr algn="ctr"/>
            <a:r>
              <a:rPr lang="fr-BE" dirty="0" smtClean="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68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93150" y="797052"/>
            <a:ext cx="3851247" cy="1200329"/>
          </a:xfrm>
          <a:prstGeom prst="rect">
            <a:avLst/>
          </a:prstGeom>
          <a:noFill/>
        </p:spPr>
        <p:txBody>
          <a:bodyPr wrap="square" rtlCol="0">
            <a:spAutoFit/>
          </a:bodyPr>
          <a:lstStyle/>
          <a:p>
            <a:r>
              <a:rPr lang="fr-BE" sz="7200" dirty="0" smtClean="0">
                <a:latin typeface="French Script MT" panose="03020402040607040605" pitchFamily="66" charset="0"/>
              </a:rPr>
              <a:t>Henri Blaise</a:t>
            </a:r>
          </a:p>
        </p:txBody>
      </p:sp>
    </p:spTree>
    <p:extLst>
      <p:ext uri="{BB962C8B-B14F-4D97-AF65-F5344CB8AC3E}">
        <p14:creationId xmlns:p14="http://schemas.microsoft.com/office/powerpoint/2010/main" val="1332747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81</a:t>
            </a:fld>
            <a:endParaRPr lang="fr-BE" dirty="0"/>
          </a:p>
        </p:txBody>
      </p:sp>
      <p:sp>
        <p:nvSpPr>
          <p:cNvPr id="5" name="ZoneTexte 4"/>
          <p:cNvSpPr txBox="1"/>
          <p:nvPr/>
        </p:nvSpPr>
        <p:spPr>
          <a:xfrm>
            <a:off x="1175997" y="779526"/>
            <a:ext cx="4423327" cy="1200329"/>
          </a:xfrm>
          <a:prstGeom prst="rect">
            <a:avLst/>
          </a:prstGeom>
          <a:noFill/>
        </p:spPr>
        <p:txBody>
          <a:bodyPr wrap="square" rtlCol="0">
            <a:spAutoFit/>
          </a:bodyPr>
          <a:lstStyle/>
          <a:p>
            <a:r>
              <a:rPr lang="fr-BE" sz="7200" dirty="0" smtClean="0">
                <a:latin typeface="French Script MT" panose="03020402040607040605" pitchFamily="66" charset="0"/>
              </a:rPr>
              <a:t>Achille </a:t>
            </a:r>
            <a:r>
              <a:rPr lang="fr-BE" sz="7200" dirty="0" err="1" smtClean="0">
                <a:latin typeface="French Script MT" panose="03020402040607040605" pitchFamily="66" charset="0"/>
              </a:rPr>
              <a:t>Clarysse</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53 ans</a:t>
            </a:r>
          </a:p>
          <a:p>
            <a:pPr algn="ctr"/>
            <a:r>
              <a:rPr lang="fr-BE" dirty="0" smtClean="0"/>
              <a:t>Décédé le ?</a:t>
            </a:r>
          </a:p>
          <a:p>
            <a:pPr algn="ctr"/>
            <a:r>
              <a:rPr lang="fr-BE" dirty="0" smtClean="0"/>
              <a:t>Inhumé le  29 novembre 1949</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4693453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810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1894 – 37 ans</a:t>
            </a:r>
          </a:p>
          <a:p>
            <a:pPr algn="ctr"/>
            <a:r>
              <a:rPr lang="fr-BE" dirty="0" smtClean="0"/>
              <a:t>Décédé le</a:t>
            </a:r>
            <a:r>
              <a:rPr lang="fr-BE" dirty="0"/>
              <a:t>  </a:t>
            </a:r>
            <a:r>
              <a:rPr lang="fr-BE" dirty="0" smtClean="0"/>
              <a:t>4 mai 1931</a:t>
            </a:r>
          </a:p>
          <a:p>
            <a:pPr algn="ctr"/>
            <a:r>
              <a:rPr lang="fr-BE" dirty="0" smtClean="0"/>
              <a:t>Inhumé le ?</a:t>
            </a:r>
          </a:p>
          <a:p>
            <a:pPr algn="ctr"/>
            <a:r>
              <a:rPr lang="fr-BE" dirty="0" smtClean="0"/>
              <a:t>Epoux de </a:t>
            </a:r>
            <a:r>
              <a:rPr lang="fr-BE" dirty="0"/>
              <a:t>?</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74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2190313" y="779526"/>
            <a:ext cx="2456921" cy="1200329"/>
          </a:xfrm>
          <a:prstGeom prst="rect">
            <a:avLst/>
          </a:prstGeom>
          <a:noFill/>
        </p:spPr>
        <p:txBody>
          <a:bodyPr wrap="square" rtlCol="0">
            <a:spAutoFit/>
          </a:bodyPr>
          <a:lstStyle/>
          <a:p>
            <a:r>
              <a:rPr lang="fr-BE" sz="7200" dirty="0" smtClean="0">
                <a:latin typeface="French Script MT" panose="03020402040607040605" pitchFamily="66" charset="0"/>
              </a:rPr>
              <a:t>J. </a:t>
            </a:r>
            <a:r>
              <a:rPr lang="fr-BE" sz="7200" dirty="0" err="1" smtClean="0">
                <a:latin typeface="French Script MT" panose="03020402040607040605" pitchFamily="66" charset="0"/>
              </a:rPr>
              <a:t>Bode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5145905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811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1898 – 31 ans</a:t>
            </a:r>
          </a:p>
          <a:p>
            <a:pPr algn="ctr"/>
            <a:r>
              <a:rPr lang="fr-BE" dirty="0" smtClean="0"/>
              <a:t>Décédé le</a:t>
            </a:r>
            <a:r>
              <a:rPr lang="fr-BE" dirty="0"/>
              <a:t> </a:t>
            </a:r>
            <a:r>
              <a:rPr lang="fr-BE" dirty="0" smtClean="0"/>
              <a:t>1 août 1929</a:t>
            </a:r>
          </a:p>
          <a:p>
            <a:pPr algn="ctr"/>
            <a:r>
              <a:rPr lang="fr-BE" dirty="0" smtClean="0"/>
              <a:t>Inhumé le ?</a:t>
            </a:r>
          </a:p>
          <a:p>
            <a:pPr algn="ctr"/>
            <a:r>
              <a:rPr lang="fr-BE" dirty="0" smtClean="0"/>
              <a:t>Epoux de </a:t>
            </a:r>
            <a:r>
              <a:rPr lang="fr-BE" dirty="0"/>
              <a:t>?</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46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092139" y="779526"/>
            <a:ext cx="4653269" cy="1200329"/>
          </a:xfrm>
          <a:prstGeom prst="rect">
            <a:avLst/>
          </a:prstGeom>
          <a:noFill/>
        </p:spPr>
        <p:txBody>
          <a:bodyPr wrap="square" rtlCol="0">
            <a:spAutoFit/>
          </a:bodyPr>
          <a:lstStyle/>
          <a:p>
            <a:r>
              <a:rPr lang="fr-BE" sz="7200" dirty="0" smtClean="0">
                <a:latin typeface="French Script MT" panose="03020402040607040605" pitchFamily="66" charset="0"/>
              </a:rPr>
              <a:t>Maurice Breuer</a:t>
            </a:r>
          </a:p>
        </p:txBody>
      </p:sp>
    </p:spTree>
    <p:extLst>
      <p:ext uri="{BB962C8B-B14F-4D97-AF65-F5344CB8AC3E}">
        <p14:creationId xmlns:p14="http://schemas.microsoft.com/office/powerpoint/2010/main" val="3395081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812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1883 – 35 ans</a:t>
            </a:r>
          </a:p>
          <a:p>
            <a:pPr algn="ctr"/>
            <a:r>
              <a:rPr lang="fr-BE" dirty="0" smtClean="0"/>
              <a:t>Décédé le</a:t>
            </a:r>
            <a:r>
              <a:rPr lang="fr-BE" dirty="0"/>
              <a:t>  </a:t>
            </a:r>
            <a:r>
              <a:rPr lang="fr-BE" dirty="0" smtClean="0"/>
              <a:t>26 avril 1922</a:t>
            </a:r>
          </a:p>
          <a:p>
            <a:pPr algn="ctr"/>
            <a:r>
              <a:rPr lang="fr-BE" dirty="0" smtClean="0"/>
              <a:t>Inhumé le ?</a:t>
            </a:r>
          </a:p>
          <a:p>
            <a:pPr algn="ctr"/>
            <a:r>
              <a:rPr lang="fr-BE" dirty="0" smtClean="0"/>
              <a:t>Epoux de </a:t>
            </a:r>
            <a:r>
              <a:rPr lang="fr-BE" dirty="0"/>
              <a:t>?</a:t>
            </a:r>
            <a:endParaRPr lang="fr-BE" dirty="0" smtClean="0"/>
          </a:p>
          <a:p>
            <a:pPr algn="ctr"/>
            <a:endParaRPr lang="fr-BE" dirty="0"/>
          </a:p>
          <a:p>
            <a:pPr algn="ctr"/>
            <a:r>
              <a:rPr lang="fr-BE" dirty="0" smtClean="0"/>
              <a:t>Régiment: 13e d’Artillerie </a:t>
            </a:r>
          </a:p>
          <a:p>
            <a:pPr algn="ctr"/>
            <a:r>
              <a:rPr lang="fr-BE" dirty="0" smtClean="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94113" y="764395"/>
            <a:ext cx="4249322" cy="1200329"/>
          </a:xfrm>
          <a:prstGeom prst="rect">
            <a:avLst/>
          </a:prstGeom>
          <a:noFill/>
        </p:spPr>
        <p:txBody>
          <a:bodyPr wrap="square" rtlCol="0">
            <a:spAutoFit/>
          </a:bodyPr>
          <a:lstStyle/>
          <a:p>
            <a:r>
              <a:rPr lang="fr-BE" sz="7200" dirty="0" smtClean="0">
                <a:latin typeface="French Script MT" panose="03020402040607040605" pitchFamily="66" charset="0"/>
              </a:rPr>
              <a:t>Eugène </a:t>
            </a:r>
            <a:r>
              <a:rPr lang="fr-BE" sz="7200" dirty="0" err="1" smtClean="0">
                <a:latin typeface="French Script MT" panose="03020402040607040605" pitchFamily="66" charset="0"/>
              </a:rPr>
              <a:t>Buchet</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3915301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813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21 août 1897 – 21 ans</a:t>
            </a:r>
          </a:p>
          <a:p>
            <a:pPr algn="ctr"/>
            <a:r>
              <a:rPr lang="fr-BE" dirty="0" smtClean="0"/>
              <a:t>Décédé le</a:t>
            </a:r>
            <a:r>
              <a:rPr lang="fr-BE" dirty="0"/>
              <a:t>  </a:t>
            </a:r>
            <a:r>
              <a:rPr lang="fr-BE" dirty="0" smtClean="0"/>
              <a:t>14 octobre 1918</a:t>
            </a:r>
          </a:p>
          <a:p>
            <a:pPr algn="ctr"/>
            <a:r>
              <a:rPr lang="fr-BE" dirty="0" smtClean="0"/>
              <a:t>Inhumé </a:t>
            </a:r>
            <a:r>
              <a:rPr lang="fr-BE" dirty="0"/>
              <a:t>à </a:t>
            </a:r>
            <a:r>
              <a:rPr lang="fr-BE" dirty="0" err="1"/>
              <a:t>Robermont</a:t>
            </a:r>
            <a:r>
              <a:rPr lang="fr-BE" dirty="0"/>
              <a:t> en 1922</a:t>
            </a:r>
            <a:endParaRPr lang="fr-BE" dirty="0" smtClean="0"/>
          </a:p>
          <a:p>
            <a:pPr algn="ctr"/>
            <a:r>
              <a:rPr lang="fr-BE" dirty="0" smtClean="0"/>
              <a:t>Epoux de </a:t>
            </a:r>
            <a:r>
              <a:rPr lang="fr-BE" dirty="0"/>
              <a:t>?</a:t>
            </a:r>
            <a:endParaRPr lang="fr-BE" dirty="0" smtClean="0"/>
          </a:p>
          <a:p>
            <a:pPr algn="ctr"/>
            <a:endParaRPr lang="fr-BE" dirty="0"/>
          </a:p>
          <a:p>
            <a:pPr algn="ctr"/>
            <a:r>
              <a:rPr lang="fr-BE" dirty="0" smtClean="0"/>
              <a:t>Régiment: 3</a:t>
            </a:r>
            <a:r>
              <a:rPr lang="fr-BE" baseline="30000" dirty="0" smtClean="0"/>
              <a:t>e</a:t>
            </a:r>
            <a:r>
              <a:rPr lang="fr-BE" dirty="0" smtClean="0"/>
              <a:t> Carabiniers, 1Cie</a:t>
            </a:r>
          </a:p>
          <a:p>
            <a:pPr algn="ctr"/>
            <a:r>
              <a:rPr lang="fr-BE" dirty="0" smtClean="0"/>
              <a:t>Statut: Caporal</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43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26878" y="779526"/>
            <a:ext cx="5383792" cy="1200329"/>
          </a:xfrm>
          <a:prstGeom prst="rect">
            <a:avLst/>
          </a:prstGeom>
          <a:noFill/>
        </p:spPr>
        <p:txBody>
          <a:bodyPr wrap="square" rtlCol="0">
            <a:spAutoFit/>
          </a:bodyPr>
          <a:lstStyle/>
          <a:p>
            <a:r>
              <a:rPr lang="fr-BE" sz="7200" dirty="0" smtClean="0">
                <a:latin typeface="French Script MT" panose="03020402040607040605" pitchFamily="66" charset="0"/>
              </a:rPr>
              <a:t>Jacques </a:t>
            </a:r>
            <a:r>
              <a:rPr lang="fr-BE" sz="7200" dirty="0" err="1" smtClean="0">
                <a:latin typeface="French Script MT" panose="03020402040607040605" pitchFamily="66" charset="0"/>
              </a:rPr>
              <a:t>Cerfontaine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4243091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814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16 août 1887 – 28 ans</a:t>
            </a:r>
          </a:p>
          <a:p>
            <a:pPr algn="ctr"/>
            <a:r>
              <a:rPr lang="fr-BE" dirty="0" smtClean="0"/>
              <a:t>Décédé le</a:t>
            </a:r>
            <a:r>
              <a:rPr lang="fr-BE" dirty="0"/>
              <a:t>  1</a:t>
            </a:r>
            <a:r>
              <a:rPr lang="fr-BE" dirty="0" smtClean="0"/>
              <a:t>3 février 1916</a:t>
            </a:r>
          </a:p>
          <a:p>
            <a:pPr algn="ctr"/>
            <a:r>
              <a:rPr lang="fr-BE" dirty="0" smtClean="0"/>
              <a:t>Inhumé </a:t>
            </a:r>
            <a:r>
              <a:rPr lang="fr-BE" dirty="0"/>
              <a:t>à </a:t>
            </a:r>
            <a:r>
              <a:rPr lang="fr-BE" dirty="0" err="1"/>
              <a:t>Robermont</a:t>
            </a:r>
            <a:r>
              <a:rPr lang="fr-BE" dirty="0"/>
              <a:t> </a:t>
            </a:r>
            <a:r>
              <a:rPr lang="fr-BE" dirty="0" smtClean="0"/>
              <a:t>le 9 mars </a:t>
            </a:r>
            <a:r>
              <a:rPr lang="fr-BE" dirty="0"/>
              <a:t>1922</a:t>
            </a:r>
            <a:endParaRPr lang="fr-BE" dirty="0" smtClean="0"/>
          </a:p>
          <a:p>
            <a:pPr algn="ctr"/>
            <a:r>
              <a:rPr lang="fr-BE" dirty="0" smtClean="0"/>
              <a:t>Epoux de </a:t>
            </a:r>
            <a:r>
              <a:rPr lang="fr-BE" dirty="0"/>
              <a:t>?</a:t>
            </a:r>
            <a:endParaRPr lang="fr-BE" dirty="0" smtClean="0"/>
          </a:p>
          <a:p>
            <a:pPr algn="ctr"/>
            <a:endParaRPr lang="fr-BE" dirty="0"/>
          </a:p>
          <a:p>
            <a:pPr algn="ctr"/>
            <a:r>
              <a:rPr lang="fr-BE" dirty="0" smtClean="0"/>
              <a:t>Régiment: 2</a:t>
            </a:r>
            <a:r>
              <a:rPr lang="fr-BE" baseline="30000" dirty="0" smtClean="0"/>
              <a:t>e</a:t>
            </a:r>
            <a:r>
              <a:rPr lang="fr-BE" dirty="0" smtClean="0"/>
              <a:t> Carabiniers, 2Bn, 5Cie</a:t>
            </a:r>
          </a:p>
          <a:p>
            <a:pPr algn="ctr"/>
            <a:r>
              <a:rPr lang="fr-BE" dirty="0" smtClean="0"/>
              <a:t>Statut: Soldat 1Cl</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87196" y="764395"/>
            <a:ext cx="4463156" cy="1200329"/>
          </a:xfrm>
          <a:prstGeom prst="rect">
            <a:avLst/>
          </a:prstGeom>
          <a:noFill/>
        </p:spPr>
        <p:txBody>
          <a:bodyPr wrap="square" rtlCol="0">
            <a:spAutoFit/>
          </a:bodyPr>
          <a:lstStyle/>
          <a:p>
            <a:r>
              <a:rPr lang="fr-BE" sz="7200" dirty="0" smtClean="0">
                <a:latin typeface="French Script MT" panose="03020402040607040605" pitchFamily="66" charset="0"/>
              </a:rPr>
              <a:t>Hector Chartier</a:t>
            </a:r>
          </a:p>
        </p:txBody>
      </p:sp>
    </p:spTree>
    <p:extLst>
      <p:ext uri="{BB962C8B-B14F-4D97-AF65-F5344CB8AC3E}">
        <p14:creationId xmlns:p14="http://schemas.microsoft.com/office/powerpoint/2010/main" val="36616262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815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1894 – 24 ans</a:t>
            </a:r>
          </a:p>
          <a:p>
            <a:pPr algn="ctr"/>
            <a:r>
              <a:rPr lang="fr-BE" dirty="0" smtClean="0"/>
              <a:t>Décédé le</a:t>
            </a:r>
            <a:r>
              <a:rPr lang="fr-BE" dirty="0"/>
              <a:t> </a:t>
            </a:r>
            <a:r>
              <a:rPr lang="fr-BE" dirty="0" smtClean="0"/>
              <a:t>6 mars 1918</a:t>
            </a:r>
          </a:p>
          <a:p>
            <a:pPr algn="ctr"/>
            <a:r>
              <a:rPr lang="fr-BE" dirty="0" smtClean="0"/>
              <a:t>Inhumé </a:t>
            </a:r>
            <a:r>
              <a:rPr lang="fr-BE" dirty="0"/>
              <a:t>à </a:t>
            </a:r>
            <a:r>
              <a:rPr lang="fr-BE" dirty="0" err="1"/>
              <a:t>Robermont</a:t>
            </a:r>
            <a:r>
              <a:rPr lang="fr-BE" dirty="0"/>
              <a:t> en 1922</a:t>
            </a:r>
            <a:endParaRPr lang="fr-BE" dirty="0" smtClean="0"/>
          </a:p>
          <a:p>
            <a:pPr algn="ctr"/>
            <a:r>
              <a:rPr lang="fr-BE" dirty="0" smtClean="0"/>
              <a:t>Epoux de Madame </a:t>
            </a:r>
            <a:r>
              <a:rPr lang="fr-BE" dirty="0" err="1" smtClean="0"/>
              <a:t>Mostaert</a:t>
            </a:r>
            <a:endParaRPr lang="fr-BE" dirty="0" smtClean="0"/>
          </a:p>
          <a:p>
            <a:pPr algn="ctr"/>
            <a:endParaRPr lang="fr-BE" dirty="0"/>
          </a:p>
          <a:p>
            <a:pPr algn="ctr"/>
            <a:r>
              <a:rPr lang="fr-BE" dirty="0" smtClean="0"/>
              <a:t>Régiment: 12</a:t>
            </a:r>
            <a:r>
              <a:rPr lang="fr-BE" baseline="30000" dirty="0" smtClean="0"/>
              <a:t>e</a:t>
            </a:r>
            <a:r>
              <a:rPr lang="fr-BE" dirty="0" smtClean="0"/>
              <a:t> de Ligne, 3Bn, 11Cie</a:t>
            </a:r>
          </a:p>
          <a:p>
            <a:pPr algn="ctr"/>
            <a:r>
              <a:rPr lang="fr-BE" dirty="0" smtClean="0"/>
              <a:t>Statut: Soldat Mat 58269</a:t>
            </a:r>
          </a:p>
        </p:txBody>
      </p:sp>
      <p:sp>
        <p:nvSpPr>
          <p:cNvPr id="11" name="ZoneTexte 10"/>
          <p:cNvSpPr txBox="1"/>
          <p:nvPr/>
        </p:nvSpPr>
        <p:spPr>
          <a:xfrm>
            <a:off x="7204886"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81935" y="779526"/>
            <a:ext cx="4873678" cy="1200329"/>
          </a:xfrm>
          <a:prstGeom prst="rect">
            <a:avLst/>
          </a:prstGeom>
          <a:noFill/>
        </p:spPr>
        <p:txBody>
          <a:bodyPr wrap="square" rtlCol="0">
            <a:spAutoFit/>
          </a:bodyPr>
          <a:lstStyle/>
          <a:p>
            <a:r>
              <a:rPr lang="fr-BE" sz="7200" dirty="0" smtClean="0">
                <a:latin typeface="French Script MT" panose="03020402040607040605" pitchFamily="66" charset="0"/>
              </a:rPr>
              <a:t>Henri </a:t>
            </a:r>
            <a:r>
              <a:rPr lang="fr-BE" sz="7200" dirty="0" err="1" smtClean="0">
                <a:latin typeface="French Script MT" panose="03020402040607040605" pitchFamily="66" charset="0"/>
              </a:rPr>
              <a:t>Corombelle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5825006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816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1893 – 2</a:t>
            </a:r>
            <a:r>
              <a:rPr lang="fr-BE" dirty="0"/>
              <a:t>7</a:t>
            </a:r>
            <a:r>
              <a:rPr lang="fr-BE" dirty="0" smtClean="0"/>
              <a:t> ans</a:t>
            </a:r>
          </a:p>
          <a:p>
            <a:pPr algn="ctr"/>
            <a:r>
              <a:rPr lang="fr-BE" dirty="0" smtClean="0"/>
              <a:t>Décédé le</a:t>
            </a:r>
            <a:r>
              <a:rPr lang="fr-BE" dirty="0"/>
              <a:t>  </a:t>
            </a:r>
            <a:r>
              <a:rPr lang="fr-BE" dirty="0" smtClean="0"/>
              <a:t>21 juillet 1920</a:t>
            </a:r>
          </a:p>
          <a:p>
            <a:pPr algn="ctr"/>
            <a:r>
              <a:rPr lang="fr-BE" dirty="0" smtClean="0"/>
              <a:t>Inhumé </a:t>
            </a:r>
            <a:r>
              <a:rPr lang="fr-BE" dirty="0"/>
              <a:t>à </a:t>
            </a:r>
            <a:r>
              <a:rPr lang="fr-BE" dirty="0" err="1"/>
              <a:t>Robermont</a:t>
            </a:r>
            <a:r>
              <a:rPr lang="fr-BE" dirty="0"/>
              <a:t> en 1922</a:t>
            </a:r>
            <a:endParaRPr lang="fr-BE" dirty="0" smtClean="0"/>
          </a:p>
          <a:p>
            <a:pPr algn="ctr"/>
            <a:r>
              <a:rPr lang="fr-BE" dirty="0" smtClean="0"/>
              <a:t>Epoux de </a:t>
            </a:r>
            <a:r>
              <a:rPr lang="fr-BE" dirty="0"/>
              <a:t>?</a:t>
            </a:r>
            <a:endParaRPr lang="fr-BE" dirty="0" smtClean="0"/>
          </a:p>
          <a:p>
            <a:pPr algn="ctr"/>
            <a:endParaRPr lang="fr-BE" dirty="0"/>
          </a:p>
          <a:p>
            <a:pPr algn="ctr"/>
            <a:r>
              <a:rPr lang="fr-BE" dirty="0" smtClean="0"/>
              <a:t>Régiment: Corps de Transport</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09739" y="779526"/>
            <a:ext cx="3618069" cy="1200329"/>
          </a:xfrm>
          <a:prstGeom prst="rect">
            <a:avLst/>
          </a:prstGeom>
          <a:noFill/>
        </p:spPr>
        <p:txBody>
          <a:bodyPr wrap="square" rtlCol="0">
            <a:spAutoFit/>
          </a:bodyPr>
          <a:lstStyle/>
          <a:p>
            <a:r>
              <a:rPr lang="fr-BE" sz="7200" dirty="0" smtClean="0">
                <a:latin typeface="French Script MT" panose="03020402040607040605" pitchFamily="66" charset="0"/>
              </a:rPr>
              <a:t>Léon </a:t>
            </a:r>
            <a:r>
              <a:rPr lang="fr-BE" sz="7200" dirty="0" err="1" smtClean="0">
                <a:latin typeface="French Script MT" panose="03020402040607040605" pitchFamily="66" charset="0"/>
              </a:rPr>
              <a:t>Dauwe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3728996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817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21 février 1893 – 23 ans</a:t>
            </a:r>
          </a:p>
          <a:p>
            <a:pPr algn="ctr"/>
            <a:r>
              <a:rPr lang="fr-BE" dirty="0" smtClean="0"/>
              <a:t>Décédé le</a:t>
            </a:r>
            <a:r>
              <a:rPr lang="fr-BE" dirty="0"/>
              <a:t> </a:t>
            </a:r>
            <a:r>
              <a:rPr lang="fr-BE" dirty="0" smtClean="0"/>
              <a:t>28 août 1916</a:t>
            </a:r>
          </a:p>
          <a:p>
            <a:pPr algn="ctr"/>
            <a:r>
              <a:rPr lang="fr-BE" dirty="0" smtClean="0"/>
              <a:t>Inhumé </a:t>
            </a:r>
            <a:r>
              <a:rPr lang="fr-BE" dirty="0"/>
              <a:t>à </a:t>
            </a:r>
            <a:r>
              <a:rPr lang="fr-BE" dirty="0" err="1"/>
              <a:t>Robermont</a:t>
            </a:r>
            <a:r>
              <a:rPr lang="fr-BE" dirty="0"/>
              <a:t> en 1922</a:t>
            </a:r>
            <a:endParaRPr lang="fr-BE" dirty="0" smtClean="0"/>
          </a:p>
          <a:p>
            <a:pPr algn="ctr"/>
            <a:r>
              <a:rPr lang="fr-BE" dirty="0" smtClean="0"/>
              <a:t>Epoux de </a:t>
            </a:r>
            <a:r>
              <a:rPr lang="fr-BE" dirty="0"/>
              <a:t>?</a:t>
            </a:r>
            <a:endParaRPr lang="fr-BE" dirty="0" smtClean="0"/>
          </a:p>
          <a:p>
            <a:pPr algn="ctr"/>
            <a:endParaRPr lang="fr-BE" dirty="0"/>
          </a:p>
          <a:p>
            <a:pPr algn="ctr"/>
            <a:r>
              <a:rPr lang="fr-BE" dirty="0" smtClean="0"/>
              <a:t>Régiment: 12</a:t>
            </a:r>
            <a:r>
              <a:rPr lang="fr-BE" baseline="30000" dirty="0" smtClean="0"/>
              <a:t>e</a:t>
            </a:r>
            <a:r>
              <a:rPr lang="fr-BE" dirty="0" smtClean="0"/>
              <a:t> de Ligne, 3Bn, 1Cie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724625" y="701834"/>
            <a:ext cx="5388298" cy="1200329"/>
          </a:xfrm>
          <a:prstGeom prst="rect">
            <a:avLst/>
          </a:prstGeom>
          <a:noFill/>
        </p:spPr>
        <p:txBody>
          <a:bodyPr wrap="square" rtlCol="0">
            <a:spAutoFit/>
          </a:bodyPr>
          <a:lstStyle/>
          <a:p>
            <a:r>
              <a:rPr lang="fr-BE" sz="7200" dirty="0" smtClean="0">
                <a:latin typeface="French Script MT" panose="03020402040607040605" pitchFamily="66" charset="0"/>
              </a:rPr>
              <a:t>Maurice </a:t>
            </a:r>
            <a:r>
              <a:rPr lang="fr-BE" sz="7200" dirty="0" err="1" smtClean="0">
                <a:latin typeface="French Script MT" panose="03020402040607040605" pitchFamily="66" charset="0"/>
              </a:rPr>
              <a:t>Dedoyard</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8587890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818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1896 – 33 ans</a:t>
            </a:r>
          </a:p>
          <a:p>
            <a:pPr algn="ctr"/>
            <a:r>
              <a:rPr lang="fr-BE" dirty="0" smtClean="0"/>
              <a:t>Décédé le</a:t>
            </a:r>
            <a:r>
              <a:rPr lang="fr-BE" dirty="0"/>
              <a:t>  </a:t>
            </a:r>
            <a:r>
              <a:rPr lang="fr-BE" dirty="0" smtClean="0"/>
              <a:t>20 juillet 1929</a:t>
            </a:r>
          </a:p>
          <a:p>
            <a:pPr algn="ctr"/>
            <a:r>
              <a:rPr lang="fr-BE" dirty="0" smtClean="0"/>
              <a:t>Inhumé le ?</a:t>
            </a:r>
          </a:p>
          <a:p>
            <a:pPr algn="ctr"/>
            <a:r>
              <a:rPr lang="fr-BE" dirty="0" smtClean="0"/>
              <a:t>Epoux de </a:t>
            </a:r>
            <a:r>
              <a:rPr lang="fr-BE" dirty="0"/>
              <a:t>?</a:t>
            </a:r>
            <a:endParaRPr lang="fr-BE" dirty="0" smtClean="0"/>
          </a:p>
          <a:p>
            <a:pPr algn="ctr"/>
            <a:endParaRPr lang="fr-BE" dirty="0"/>
          </a:p>
          <a:p>
            <a:pPr algn="ctr"/>
            <a:r>
              <a:rPr lang="fr-BE" dirty="0" smtClean="0"/>
              <a:t>Régiment: 14</a:t>
            </a:r>
            <a:r>
              <a:rPr lang="fr-BE" baseline="30000" dirty="0" smtClean="0"/>
              <a:t>e</a:t>
            </a:r>
            <a:r>
              <a:rPr lang="fr-BE" dirty="0" smtClean="0"/>
              <a:t> de Ligne</a:t>
            </a:r>
          </a:p>
          <a:p>
            <a:pPr algn="ctr"/>
            <a:r>
              <a:rPr lang="fr-BE" dirty="0" smtClean="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45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931102" y="779526"/>
            <a:ext cx="4975344" cy="1200329"/>
          </a:xfrm>
          <a:prstGeom prst="rect">
            <a:avLst/>
          </a:prstGeom>
          <a:noFill/>
        </p:spPr>
        <p:txBody>
          <a:bodyPr wrap="square" rtlCol="0">
            <a:spAutoFit/>
          </a:bodyPr>
          <a:lstStyle/>
          <a:p>
            <a:r>
              <a:rPr lang="fr-BE" sz="7200" dirty="0" smtClean="0">
                <a:latin typeface="French Script MT" panose="03020402040607040605" pitchFamily="66" charset="0"/>
              </a:rPr>
              <a:t>Hubert </a:t>
            </a:r>
            <a:r>
              <a:rPr lang="fr-BE" sz="7200" dirty="0" err="1" smtClean="0">
                <a:latin typeface="French Script MT" panose="03020402040607040605" pitchFamily="66" charset="0"/>
              </a:rPr>
              <a:t>Dehottay</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262586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819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1860 – 72 ans</a:t>
            </a:r>
          </a:p>
          <a:p>
            <a:pPr algn="ctr"/>
            <a:r>
              <a:rPr lang="fr-BE" dirty="0" smtClean="0"/>
              <a:t>Décédé le</a:t>
            </a:r>
            <a:r>
              <a:rPr lang="fr-BE" dirty="0"/>
              <a:t>  </a:t>
            </a:r>
            <a:r>
              <a:rPr lang="fr-BE" dirty="0" smtClean="0"/>
              <a:t>20 août 1932</a:t>
            </a:r>
          </a:p>
          <a:p>
            <a:pPr algn="ctr"/>
            <a:r>
              <a:rPr lang="fr-BE" dirty="0" smtClean="0"/>
              <a:t>Inhumé le ?</a:t>
            </a:r>
          </a:p>
          <a:p>
            <a:pPr algn="ctr"/>
            <a:r>
              <a:rPr lang="fr-BE" dirty="0" smtClean="0"/>
              <a:t>Epoux de </a:t>
            </a:r>
            <a:r>
              <a:rPr lang="fr-BE" dirty="0"/>
              <a:t>?</a:t>
            </a:r>
            <a:endParaRPr lang="fr-BE" dirty="0" smtClean="0"/>
          </a:p>
          <a:p>
            <a:pPr algn="ctr"/>
            <a:endParaRPr lang="fr-BE" dirty="0"/>
          </a:p>
          <a:p>
            <a:pPr algn="ctr"/>
            <a:r>
              <a:rPr lang="fr-BE" dirty="0" smtClean="0"/>
              <a:t>Régiment: 8</a:t>
            </a:r>
            <a:r>
              <a:rPr lang="fr-BE" baseline="30000" dirty="0" smtClean="0"/>
              <a:t>e</a:t>
            </a:r>
            <a:r>
              <a:rPr lang="fr-BE" dirty="0" smtClean="0"/>
              <a:t> d’Artillerie</a:t>
            </a:r>
          </a:p>
          <a:p>
            <a:pPr algn="ctr"/>
            <a:r>
              <a:rPr lang="fr-BE" dirty="0" smtClean="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65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21654" y="779526"/>
            <a:ext cx="5194239" cy="1200329"/>
          </a:xfrm>
          <a:prstGeom prst="rect">
            <a:avLst/>
          </a:prstGeom>
          <a:noFill/>
        </p:spPr>
        <p:txBody>
          <a:bodyPr wrap="square" rtlCol="0">
            <a:spAutoFit/>
          </a:bodyPr>
          <a:lstStyle/>
          <a:p>
            <a:r>
              <a:rPr lang="fr-BE" sz="7200" dirty="0" smtClean="0">
                <a:latin typeface="French Script MT" panose="03020402040607040605" pitchFamily="66" charset="0"/>
              </a:rPr>
              <a:t>Jacques </a:t>
            </a:r>
            <a:r>
              <a:rPr lang="fr-BE" sz="7200" dirty="0" err="1" smtClean="0">
                <a:latin typeface="French Script MT" panose="03020402040607040605" pitchFamily="66" charset="0"/>
              </a:rPr>
              <a:t>Delairesse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7646195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82</a:t>
            </a:fld>
            <a:endParaRPr lang="fr-BE" dirty="0"/>
          </a:p>
        </p:txBody>
      </p:sp>
      <p:sp>
        <p:nvSpPr>
          <p:cNvPr id="5" name="ZoneTexte 4"/>
          <p:cNvSpPr txBox="1"/>
          <p:nvPr/>
        </p:nvSpPr>
        <p:spPr>
          <a:xfrm>
            <a:off x="753272" y="779526"/>
            <a:ext cx="5268778" cy="1200329"/>
          </a:xfrm>
          <a:prstGeom prst="rect">
            <a:avLst/>
          </a:prstGeom>
          <a:noFill/>
        </p:spPr>
        <p:txBody>
          <a:bodyPr wrap="square" rtlCol="0">
            <a:spAutoFit/>
          </a:bodyPr>
          <a:lstStyle/>
          <a:p>
            <a:r>
              <a:rPr lang="fr-BE" sz="7200" dirty="0" smtClean="0">
                <a:latin typeface="French Script MT" panose="03020402040607040605" pitchFamily="66" charset="0"/>
              </a:rPr>
              <a:t>Théophile Constant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80 ans</a:t>
            </a:r>
          </a:p>
          <a:p>
            <a:pPr algn="ctr"/>
            <a:r>
              <a:rPr lang="fr-BE" dirty="0" smtClean="0"/>
              <a:t>Décédé le ?</a:t>
            </a:r>
          </a:p>
          <a:p>
            <a:pPr algn="ctr"/>
            <a:r>
              <a:rPr lang="fr-BE" dirty="0" smtClean="0"/>
              <a:t>Inhumé le 4 septembre 1954</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59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8152034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820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1881 – </a:t>
            </a:r>
            <a:r>
              <a:rPr lang="fr-BE" dirty="0"/>
              <a:t>5</a:t>
            </a:r>
            <a:r>
              <a:rPr lang="fr-BE" dirty="0" smtClean="0"/>
              <a:t>0 ans</a:t>
            </a:r>
          </a:p>
          <a:p>
            <a:pPr algn="ctr"/>
            <a:r>
              <a:rPr lang="fr-BE" dirty="0" smtClean="0"/>
              <a:t>Décédé le</a:t>
            </a:r>
            <a:r>
              <a:rPr lang="fr-BE" dirty="0"/>
              <a:t>  </a:t>
            </a:r>
            <a:r>
              <a:rPr lang="fr-BE" dirty="0" smtClean="0"/>
              <a:t>5 juillet 1931</a:t>
            </a:r>
          </a:p>
          <a:p>
            <a:pPr algn="ctr"/>
            <a:r>
              <a:rPr lang="fr-BE" dirty="0" smtClean="0"/>
              <a:t>Inhumé le ?</a:t>
            </a:r>
          </a:p>
          <a:p>
            <a:pPr algn="ctr"/>
            <a:r>
              <a:rPr lang="fr-BE" dirty="0" smtClean="0"/>
              <a:t>Epoux de </a:t>
            </a:r>
            <a:r>
              <a:rPr lang="fr-BE" dirty="0"/>
              <a:t>?</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73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57136" y="779526"/>
            <a:ext cx="4523275" cy="1200329"/>
          </a:xfrm>
          <a:prstGeom prst="rect">
            <a:avLst/>
          </a:prstGeom>
          <a:noFill/>
        </p:spPr>
        <p:txBody>
          <a:bodyPr wrap="square" rtlCol="0">
            <a:spAutoFit/>
          </a:bodyPr>
          <a:lstStyle/>
          <a:p>
            <a:r>
              <a:rPr lang="fr-BE" sz="7200" dirty="0" smtClean="0">
                <a:latin typeface="French Script MT" panose="03020402040607040605" pitchFamily="66" charset="0"/>
              </a:rPr>
              <a:t>Victor </a:t>
            </a:r>
            <a:r>
              <a:rPr lang="fr-BE" sz="7200" dirty="0" err="1" smtClean="0">
                <a:latin typeface="French Script MT" panose="03020402040607040605" pitchFamily="66" charset="0"/>
              </a:rPr>
              <a:t>Delarbre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189940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821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1896 – </a:t>
            </a:r>
            <a:r>
              <a:rPr lang="fr-BE" dirty="0"/>
              <a:t>3</a:t>
            </a:r>
            <a:r>
              <a:rPr lang="fr-BE" dirty="0" smtClean="0"/>
              <a:t>4 ans</a:t>
            </a:r>
          </a:p>
          <a:p>
            <a:pPr algn="ctr"/>
            <a:r>
              <a:rPr lang="fr-BE" dirty="0" smtClean="0"/>
              <a:t>Décédé le</a:t>
            </a:r>
            <a:r>
              <a:rPr lang="fr-BE" dirty="0"/>
              <a:t> </a:t>
            </a:r>
            <a:r>
              <a:rPr lang="fr-BE" dirty="0" smtClean="0"/>
              <a:t>13 février 1930</a:t>
            </a:r>
          </a:p>
          <a:p>
            <a:pPr algn="ctr"/>
            <a:r>
              <a:rPr lang="fr-BE" dirty="0" smtClean="0"/>
              <a:t>Inhumé le ?</a:t>
            </a:r>
          </a:p>
          <a:p>
            <a:pPr algn="ctr"/>
            <a:r>
              <a:rPr lang="fr-BE" dirty="0" smtClean="0"/>
              <a:t>Epoux de </a:t>
            </a:r>
            <a:r>
              <a:rPr lang="fr-BE" dirty="0"/>
              <a:t>?</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 </a:t>
            </a:r>
          </a:p>
          <a:p>
            <a:pPr algn="ctr"/>
            <a:r>
              <a:rPr lang="fr-BE" dirty="0" smtClean="0"/>
              <a:t>Tombe 52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221346" y="793185"/>
            <a:ext cx="4394856" cy="1200329"/>
          </a:xfrm>
          <a:prstGeom prst="rect">
            <a:avLst/>
          </a:prstGeom>
          <a:noFill/>
        </p:spPr>
        <p:txBody>
          <a:bodyPr wrap="square" rtlCol="0">
            <a:spAutoFit/>
          </a:bodyPr>
          <a:lstStyle/>
          <a:p>
            <a:r>
              <a:rPr lang="fr-BE" sz="7200" dirty="0" smtClean="0">
                <a:latin typeface="French Script MT" panose="03020402040607040605" pitchFamily="66" charset="0"/>
              </a:rPr>
              <a:t>Georges </a:t>
            </a:r>
            <a:r>
              <a:rPr lang="fr-BE" sz="7200" dirty="0" err="1" smtClean="0">
                <a:latin typeface="French Script MT" panose="03020402040607040605" pitchFamily="66" charset="0"/>
              </a:rPr>
              <a:t>Derace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195171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822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1890 – 40 ans</a:t>
            </a:r>
          </a:p>
          <a:p>
            <a:pPr algn="ctr"/>
            <a:r>
              <a:rPr lang="fr-BE" dirty="0" smtClean="0"/>
              <a:t>Décédé le 13 septembre 1930</a:t>
            </a:r>
          </a:p>
          <a:p>
            <a:pPr algn="ctr"/>
            <a:r>
              <a:rPr lang="fr-BE" dirty="0" smtClean="0"/>
              <a:t>Inhumé le ?</a:t>
            </a:r>
          </a:p>
          <a:p>
            <a:pPr algn="ctr"/>
            <a:r>
              <a:rPr lang="fr-BE" dirty="0" smtClean="0"/>
              <a:t>Epoux de </a:t>
            </a:r>
            <a:r>
              <a:rPr lang="fr-BE" dirty="0"/>
              <a:t>?</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Invalide de Guerre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 </a:t>
            </a:r>
          </a:p>
          <a:p>
            <a:pPr algn="ctr"/>
            <a:r>
              <a:rPr lang="fr-BE" dirty="0" smtClean="0"/>
              <a:t>Tombe 60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969599" y="793185"/>
            <a:ext cx="2898350" cy="1200329"/>
          </a:xfrm>
          <a:prstGeom prst="rect">
            <a:avLst/>
          </a:prstGeom>
          <a:noFill/>
        </p:spPr>
        <p:txBody>
          <a:bodyPr wrap="square" rtlCol="0">
            <a:spAutoFit/>
          </a:bodyPr>
          <a:lstStyle/>
          <a:p>
            <a:r>
              <a:rPr lang="fr-BE" sz="7200" dirty="0" smtClean="0">
                <a:latin typeface="French Script MT" panose="03020402040607040605" pitchFamily="66" charset="0"/>
              </a:rPr>
              <a:t>J. Deville</a:t>
            </a:r>
          </a:p>
        </p:txBody>
      </p:sp>
    </p:spTree>
    <p:extLst>
      <p:ext uri="{BB962C8B-B14F-4D97-AF65-F5344CB8AC3E}">
        <p14:creationId xmlns:p14="http://schemas.microsoft.com/office/powerpoint/2010/main" val="25347836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823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1891 – 39 ans</a:t>
            </a:r>
          </a:p>
          <a:p>
            <a:pPr algn="ctr"/>
            <a:r>
              <a:rPr lang="fr-BE" dirty="0" smtClean="0"/>
              <a:t>Décédé le</a:t>
            </a:r>
            <a:r>
              <a:rPr lang="fr-BE" dirty="0"/>
              <a:t> </a:t>
            </a:r>
            <a:r>
              <a:rPr lang="fr-BE" dirty="0" smtClean="0"/>
              <a:t>9 février 1930</a:t>
            </a:r>
          </a:p>
          <a:p>
            <a:pPr algn="ctr"/>
            <a:r>
              <a:rPr lang="fr-BE" dirty="0" smtClean="0"/>
              <a:t>Inhumé le ?</a:t>
            </a:r>
          </a:p>
          <a:p>
            <a:pPr algn="ctr"/>
            <a:r>
              <a:rPr lang="fr-BE" dirty="0" smtClean="0"/>
              <a:t>Epoux de </a:t>
            </a:r>
            <a:r>
              <a:rPr lang="fr-BE" dirty="0"/>
              <a:t>?</a:t>
            </a:r>
            <a:endParaRPr lang="fr-BE" dirty="0" smtClean="0"/>
          </a:p>
          <a:p>
            <a:pPr algn="ctr"/>
            <a:endParaRPr lang="fr-BE" dirty="0"/>
          </a:p>
          <a:p>
            <a:pPr algn="ctr"/>
            <a:r>
              <a:rPr lang="fr-BE" dirty="0" smtClean="0"/>
              <a:t>Régiment: 4</a:t>
            </a:r>
            <a:r>
              <a:rPr lang="fr-BE" baseline="30000" dirty="0" smtClean="0"/>
              <a:t>e</a:t>
            </a:r>
            <a:r>
              <a:rPr lang="fr-BE" dirty="0" smtClean="0"/>
              <a:t> Chasseurs à Pied</a:t>
            </a:r>
          </a:p>
          <a:p>
            <a:pPr algn="ctr"/>
            <a:r>
              <a:rPr lang="fr-BE" dirty="0" smtClean="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50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923071" y="779526"/>
            <a:ext cx="4991405" cy="1200329"/>
          </a:xfrm>
          <a:prstGeom prst="rect">
            <a:avLst/>
          </a:prstGeom>
          <a:noFill/>
        </p:spPr>
        <p:txBody>
          <a:bodyPr wrap="square" rtlCol="0">
            <a:spAutoFit/>
          </a:bodyPr>
          <a:lstStyle/>
          <a:p>
            <a:r>
              <a:rPr lang="fr-BE" sz="7200" dirty="0" smtClean="0">
                <a:latin typeface="French Script MT" panose="03020402040607040605" pitchFamily="66" charset="0"/>
              </a:rPr>
              <a:t>Alphonse De Vos</a:t>
            </a:r>
          </a:p>
        </p:txBody>
      </p:sp>
    </p:spTree>
    <p:extLst>
      <p:ext uri="{BB962C8B-B14F-4D97-AF65-F5344CB8AC3E}">
        <p14:creationId xmlns:p14="http://schemas.microsoft.com/office/powerpoint/2010/main" val="49913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824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31 août 1883 – 35 ans</a:t>
            </a:r>
          </a:p>
          <a:p>
            <a:pPr algn="ctr"/>
            <a:r>
              <a:rPr lang="fr-BE" dirty="0" smtClean="0"/>
              <a:t>Décédé le</a:t>
            </a:r>
            <a:r>
              <a:rPr lang="fr-BE" dirty="0"/>
              <a:t>  </a:t>
            </a:r>
            <a:r>
              <a:rPr lang="fr-BE" dirty="0" smtClean="0"/>
              <a:t>24 octobre 1918</a:t>
            </a:r>
          </a:p>
          <a:p>
            <a:pPr algn="ctr"/>
            <a:r>
              <a:rPr lang="fr-BE" dirty="0" smtClean="0"/>
              <a:t>Inhumé </a:t>
            </a:r>
            <a:r>
              <a:rPr lang="fr-BE" dirty="0"/>
              <a:t>à </a:t>
            </a:r>
            <a:r>
              <a:rPr lang="fr-BE" dirty="0" err="1"/>
              <a:t>Robermont</a:t>
            </a:r>
            <a:r>
              <a:rPr lang="fr-BE" dirty="0"/>
              <a:t> en 1922</a:t>
            </a:r>
            <a:endParaRPr lang="fr-BE" dirty="0" smtClean="0"/>
          </a:p>
          <a:p>
            <a:pPr algn="ctr"/>
            <a:r>
              <a:rPr lang="fr-BE" dirty="0" smtClean="0"/>
              <a:t>Epoux de Madame </a:t>
            </a:r>
            <a:r>
              <a:rPr lang="fr-BE" dirty="0" err="1" smtClean="0"/>
              <a:t>Meulemandier</a:t>
            </a:r>
            <a:endParaRPr lang="fr-BE" dirty="0" smtClean="0"/>
          </a:p>
          <a:p>
            <a:pPr algn="ctr"/>
            <a:endParaRPr lang="fr-BE" dirty="0"/>
          </a:p>
          <a:p>
            <a:pPr algn="ctr"/>
            <a:r>
              <a:rPr lang="fr-BE" dirty="0" smtClean="0"/>
              <a:t>Régiment: 9</a:t>
            </a:r>
            <a:r>
              <a:rPr lang="fr-BE" baseline="30000" dirty="0" smtClean="0"/>
              <a:t>e</a:t>
            </a:r>
            <a:r>
              <a:rPr lang="fr-BE" dirty="0" smtClean="0"/>
              <a:t> d’Artillerie, 61Bat</a:t>
            </a:r>
          </a:p>
          <a:p>
            <a:pPr algn="ctr"/>
            <a:r>
              <a:rPr lang="fr-BE" dirty="0" smtClean="0"/>
              <a:t>Statut: Maréchal des Logis</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07438" y="775281"/>
            <a:ext cx="4222671" cy="1200329"/>
          </a:xfrm>
          <a:prstGeom prst="rect">
            <a:avLst/>
          </a:prstGeom>
          <a:noFill/>
        </p:spPr>
        <p:txBody>
          <a:bodyPr wrap="square" rtlCol="0">
            <a:spAutoFit/>
          </a:bodyPr>
          <a:lstStyle/>
          <a:p>
            <a:r>
              <a:rPr lang="fr-BE" sz="7200" dirty="0" smtClean="0">
                <a:latin typeface="French Script MT" panose="03020402040607040605" pitchFamily="66" charset="0"/>
              </a:rPr>
              <a:t>Joseph Dispas</a:t>
            </a:r>
          </a:p>
        </p:txBody>
      </p:sp>
    </p:spTree>
    <p:extLst>
      <p:ext uri="{BB962C8B-B14F-4D97-AF65-F5344CB8AC3E}">
        <p14:creationId xmlns:p14="http://schemas.microsoft.com/office/powerpoint/2010/main" val="2686895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825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20 juin 1895 – 19 ans</a:t>
            </a:r>
          </a:p>
          <a:p>
            <a:pPr algn="ctr"/>
            <a:r>
              <a:rPr lang="fr-BE" dirty="0" smtClean="0"/>
              <a:t>Décédé le</a:t>
            </a:r>
            <a:r>
              <a:rPr lang="fr-BE" dirty="0"/>
              <a:t> </a:t>
            </a:r>
            <a:r>
              <a:rPr lang="fr-BE" dirty="0" smtClean="0"/>
              <a:t>5 janvier 1915</a:t>
            </a:r>
          </a:p>
          <a:p>
            <a:pPr algn="ctr"/>
            <a:r>
              <a:rPr lang="fr-BE" dirty="0" smtClean="0"/>
              <a:t>Inhumé le 6 septembre 1922</a:t>
            </a:r>
          </a:p>
          <a:p>
            <a:pPr algn="ctr"/>
            <a:r>
              <a:rPr lang="fr-BE" dirty="0" smtClean="0"/>
              <a:t>Epoux de </a:t>
            </a:r>
            <a:r>
              <a:rPr lang="fr-BE" dirty="0"/>
              <a:t>?</a:t>
            </a:r>
            <a:endParaRPr lang="fr-BE" dirty="0" smtClean="0"/>
          </a:p>
          <a:p>
            <a:pPr algn="ctr"/>
            <a:endParaRPr lang="fr-BE" dirty="0"/>
          </a:p>
          <a:p>
            <a:pPr algn="ctr"/>
            <a:r>
              <a:rPr lang="fr-BE" dirty="0" smtClean="0"/>
              <a:t>Régiment: 12</a:t>
            </a:r>
            <a:r>
              <a:rPr lang="fr-BE" baseline="30000" dirty="0" smtClean="0"/>
              <a:t>e</a:t>
            </a:r>
            <a:r>
              <a:rPr lang="fr-BE" dirty="0" smtClean="0"/>
              <a:t> de Ligne, 4Bn, 3Cie</a:t>
            </a:r>
          </a:p>
          <a:p>
            <a:pPr algn="ctr"/>
            <a:r>
              <a:rPr lang="fr-BE" dirty="0" smtClean="0"/>
              <a:t>Statut: Soldat – Mat 56997</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28723" y="779526"/>
            <a:ext cx="4980102" cy="1200329"/>
          </a:xfrm>
          <a:prstGeom prst="rect">
            <a:avLst/>
          </a:prstGeom>
          <a:noFill/>
        </p:spPr>
        <p:txBody>
          <a:bodyPr wrap="square" rtlCol="0">
            <a:spAutoFit/>
          </a:bodyPr>
          <a:lstStyle/>
          <a:p>
            <a:r>
              <a:rPr lang="fr-BE" sz="7200" dirty="0" smtClean="0">
                <a:latin typeface="French Script MT" panose="03020402040607040605" pitchFamily="66" charset="0"/>
              </a:rPr>
              <a:t>Alphonse Donnay</a:t>
            </a:r>
          </a:p>
        </p:txBody>
      </p:sp>
    </p:spTree>
    <p:extLst>
      <p:ext uri="{BB962C8B-B14F-4D97-AF65-F5344CB8AC3E}">
        <p14:creationId xmlns:p14="http://schemas.microsoft.com/office/powerpoint/2010/main" val="41377863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826</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smtClean="0"/>
              <a:t>Né le 30 mars 1897 – 21 ans</a:t>
            </a:r>
          </a:p>
          <a:p>
            <a:pPr algn="ctr"/>
            <a:r>
              <a:rPr lang="fr-BE" dirty="0" smtClean="0"/>
              <a:t>Décédé le</a:t>
            </a:r>
            <a:r>
              <a:rPr lang="fr-BE" dirty="0"/>
              <a:t>  </a:t>
            </a:r>
            <a:r>
              <a:rPr lang="fr-BE" dirty="0" smtClean="0"/>
              <a:t>26 octobre 1918</a:t>
            </a:r>
          </a:p>
          <a:p>
            <a:pPr algn="ctr"/>
            <a:r>
              <a:rPr lang="fr-BE" dirty="0" smtClean="0"/>
              <a:t>Inhumé </a:t>
            </a:r>
            <a:r>
              <a:rPr lang="fr-BE" dirty="0"/>
              <a:t>à </a:t>
            </a:r>
            <a:r>
              <a:rPr lang="fr-BE" dirty="0" err="1"/>
              <a:t>Robermont</a:t>
            </a:r>
            <a:r>
              <a:rPr lang="fr-BE" dirty="0"/>
              <a:t> en 1922</a:t>
            </a:r>
            <a:endParaRPr lang="fr-BE" dirty="0" smtClean="0"/>
          </a:p>
          <a:p>
            <a:pPr algn="ctr"/>
            <a:r>
              <a:rPr lang="fr-BE" dirty="0" smtClean="0"/>
              <a:t>Epoux de </a:t>
            </a:r>
            <a:r>
              <a:rPr lang="fr-BE" dirty="0"/>
              <a:t>?</a:t>
            </a:r>
            <a:endParaRPr lang="fr-BE" dirty="0" smtClean="0"/>
          </a:p>
          <a:p>
            <a:pPr algn="ctr"/>
            <a:endParaRPr lang="fr-BE" dirty="0"/>
          </a:p>
          <a:p>
            <a:pPr algn="ctr"/>
            <a:r>
              <a:rPr lang="fr-BE" dirty="0" smtClean="0"/>
              <a:t>Régiment: </a:t>
            </a:r>
            <a:r>
              <a:rPr lang="fr-BE" dirty="0"/>
              <a:t>8</a:t>
            </a:r>
            <a:r>
              <a:rPr lang="fr-BE" baseline="30000" dirty="0" smtClean="0"/>
              <a:t>e</a:t>
            </a:r>
            <a:r>
              <a:rPr lang="fr-BE" dirty="0" smtClean="0"/>
              <a:t> d’Artillerie, 33</a:t>
            </a:r>
            <a:r>
              <a:rPr lang="fr-BE" baseline="30000" dirty="0" smtClean="0"/>
              <a:t>e</a:t>
            </a:r>
            <a:r>
              <a:rPr lang="fr-BE" dirty="0" smtClean="0"/>
              <a:t> Batterie</a:t>
            </a:r>
          </a:p>
          <a:p>
            <a:pPr algn="ctr"/>
            <a:r>
              <a:rPr lang="fr-BE" dirty="0" smtClean="0"/>
              <a:t>Statut: S/Lieutenant Auxiliaire</a:t>
            </a:r>
          </a:p>
          <a:p>
            <a:pPr algn="ctr"/>
            <a:r>
              <a:rPr lang="fr-BE" dirty="0" smtClean="0"/>
              <a:t>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46824" y="767148"/>
            <a:ext cx="5343899" cy="1200329"/>
          </a:xfrm>
          <a:prstGeom prst="rect">
            <a:avLst/>
          </a:prstGeom>
          <a:noFill/>
        </p:spPr>
        <p:txBody>
          <a:bodyPr wrap="square" rtlCol="0">
            <a:spAutoFit/>
          </a:bodyPr>
          <a:lstStyle/>
          <a:p>
            <a:r>
              <a:rPr lang="fr-BE" sz="7200" dirty="0" smtClean="0">
                <a:latin typeface="French Script MT" panose="03020402040607040605" pitchFamily="66" charset="0"/>
              </a:rPr>
              <a:t>Georges Fauconnier</a:t>
            </a:r>
          </a:p>
        </p:txBody>
      </p:sp>
    </p:spTree>
    <p:extLst>
      <p:ext uri="{BB962C8B-B14F-4D97-AF65-F5344CB8AC3E}">
        <p14:creationId xmlns:p14="http://schemas.microsoft.com/office/powerpoint/2010/main" val="2892006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827</a:t>
            </a:fld>
            <a:endParaRPr lang="fr-BE" dirty="0"/>
          </a:p>
        </p:txBody>
      </p:sp>
      <p:sp>
        <p:nvSpPr>
          <p:cNvPr id="6" name="ZoneTexte 5"/>
          <p:cNvSpPr txBox="1"/>
          <p:nvPr/>
        </p:nvSpPr>
        <p:spPr>
          <a:xfrm>
            <a:off x="1070834" y="2234904"/>
            <a:ext cx="3798303" cy="2031325"/>
          </a:xfrm>
          <a:prstGeom prst="rect">
            <a:avLst/>
          </a:prstGeom>
          <a:noFill/>
        </p:spPr>
        <p:txBody>
          <a:bodyPr wrap="square" rtlCol="0">
            <a:spAutoFit/>
          </a:bodyPr>
          <a:lstStyle/>
          <a:p>
            <a:pPr algn="ctr"/>
            <a:r>
              <a:rPr lang="fr-BE" dirty="0" smtClean="0"/>
              <a:t>Né le 6 septembre 1890 – 24 ans</a:t>
            </a:r>
          </a:p>
          <a:p>
            <a:pPr algn="ctr"/>
            <a:r>
              <a:rPr lang="fr-BE" dirty="0" smtClean="0"/>
              <a:t>Décédé le</a:t>
            </a:r>
            <a:r>
              <a:rPr lang="fr-BE" dirty="0"/>
              <a:t>  </a:t>
            </a:r>
            <a:r>
              <a:rPr lang="fr-BE" dirty="0" smtClean="0"/>
              <a:t>16 décembre 1914</a:t>
            </a:r>
          </a:p>
          <a:p>
            <a:pPr algn="ctr"/>
            <a:r>
              <a:rPr lang="fr-BE" dirty="0" smtClean="0"/>
              <a:t>Inhumé le 6 mars 1922</a:t>
            </a:r>
          </a:p>
          <a:p>
            <a:pPr algn="ctr"/>
            <a:r>
              <a:rPr lang="fr-BE" dirty="0" smtClean="0"/>
              <a:t>Epoux de </a:t>
            </a:r>
            <a:r>
              <a:rPr lang="fr-BE" dirty="0"/>
              <a:t>?</a:t>
            </a:r>
            <a:endParaRPr lang="fr-BE" dirty="0" smtClean="0"/>
          </a:p>
          <a:p>
            <a:pPr algn="ctr"/>
            <a:endParaRPr lang="fr-BE" dirty="0"/>
          </a:p>
          <a:p>
            <a:pPr algn="ctr"/>
            <a:r>
              <a:rPr lang="fr-BE" dirty="0" smtClean="0"/>
              <a:t>Régiment: 11</a:t>
            </a:r>
            <a:r>
              <a:rPr lang="fr-BE" baseline="30000" dirty="0" smtClean="0"/>
              <a:t>e</a:t>
            </a:r>
            <a:r>
              <a:rPr lang="fr-BE" dirty="0" smtClean="0"/>
              <a:t> de Ligne, 1Bn, 4Cie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39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5239" y="4645869"/>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90496" y="779526"/>
            <a:ext cx="3842641" cy="1200329"/>
          </a:xfrm>
          <a:prstGeom prst="rect">
            <a:avLst/>
          </a:prstGeom>
          <a:noFill/>
        </p:spPr>
        <p:txBody>
          <a:bodyPr wrap="square" rtlCol="0">
            <a:spAutoFit/>
          </a:bodyPr>
          <a:lstStyle/>
          <a:p>
            <a:r>
              <a:rPr lang="fr-BE" sz="7200" dirty="0" smtClean="0">
                <a:latin typeface="French Script MT" panose="03020402040607040605" pitchFamily="66" charset="0"/>
              </a:rPr>
              <a:t>Georges Fisse</a:t>
            </a:r>
          </a:p>
        </p:txBody>
      </p:sp>
      <p:sp>
        <p:nvSpPr>
          <p:cNvPr id="17" name="Rectangle 16"/>
          <p:cNvSpPr/>
          <p:nvPr/>
        </p:nvSpPr>
        <p:spPr>
          <a:xfrm rot="17859918">
            <a:off x="4417847" y="2990774"/>
            <a:ext cx="3203121" cy="954107"/>
          </a:xfrm>
          <a:prstGeom prst="rect">
            <a:avLst/>
          </a:prstGeom>
          <a:noFill/>
        </p:spPr>
        <p:txBody>
          <a:bodyPr wrap="none" lIns="91440" tIns="45720" rIns="91440" bIns="45720">
            <a:spAutoFit/>
            <a:scene3d>
              <a:camera prst="isometricOffAxis1Right"/>
              <a:lightRig rig="harsh" dir="t"/>
            </a:scene3d>
            <a:sp3d extrusionH="57150" prstMaterial="matte">
              <a:bevelT w="63500" h="12700" prst="angle"/>
              <a:contourClr>
                <a:schemeClr val="bg1">
                  <a:lumMod val="65000"/>
                </a:schemeClr>
              </a:contourClr>
            </a:sp3d>
          </a:bodyPr>
          <a:lstStyle/>
          <a:p>
            <a:pPr algn="ctr"/>
            <a:r>
              <a:rPr lang="fr-FR" sz="2800" b="1" dirty="0" smtClean="0">
                <a:ln/>
                <a:solidFill>
                  <a:schemeClr val="accent3"/>
                </a:solidFill>
              </a:rPr>
              <a:t>Ecrivain Combattant</a:t>
            </a:r>
          </a:p>
          <a:p>
            <a:pPr algn="ctr"/>
            <a:r>
              <a:rPr lang="fr-FR" sz="2800" b="1" cap="none" spc="0" dirty="0" smtClean="0">
                <a:ln/>
                <a:solidFill>
                  <a:schemeClr val="accent3"/>
                </a:solidFill>
                <a:effectLst/>
              </a:rPr>
              <a:t>14-18</a:t>
            </a:r>
            <a:endParaRPr lang="fr-FR" sz="2800" b="1" cap="none" spc="0" dirty="0">
              <a:ln/>
              <a:solidFill>
                <a:schemeClr val="accent3"/>
              </a:solidFill>
              <a:effectLst/>
            </a:endParaRPr>
          </a:p>
        </p:txBody>
      </p:sp>
    </p:spTree>
    <p:extLst>
      <p:ext uri="{BB962C8B-B14F-4D97-AF65-F5344CB8AC3E}">
        <p14:creationId xmlns:p14="http://schemas.microsoft.com/office/powerpoint/2010/main" val="18033951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828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1881 – 41 ans</a:t>
            </a:r>
          </a:p>
          <a:p>
            <a:pPr algn="ctr"/>
            <a:r>
              <a:rPr lang="fr-BE" dirty="0" smtClean="0"/>
              <a:t>Décédé le</a:t>
            </a:r>
            <a:r>
              <a:rPr lang="fr-BE" dirty="0"/>
              <a:t> </a:t>
            </a:r>
            <a:r>
              <a:rPr lang="fr-BE" dirty="0" smtClean="0"/>
              <a:t>30 août 1922</a:t>
            </a:r>
          </a:p>
          <a:p>
            <a:pPr algn="ctr"/>
            <a:r>
              <a:rPr lang="fr-BE" dirty="0" smtClean="0"/>
              <a:t>Inhumé le ?</a:t>
            </a:r>
          </a:p>
          <a:p>
            <a:pPr algn="ctr"/>
            <a:r>
              <a:rPr lang="fr-BE" dirty="0" smtClean="0"/>
              <a:t>Epoux de </a:t>
            </a:r>
            <a:r>
              <a:rPr lang="fr-BE" dirty="0"/>
              <a:t>?</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a:t>
            </a:r>
            <a:r>
              <a:rPr lang="fr-BE" dirty="0"/>
              <a:t>1</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00512" y="779526"/>
            <a:ext cx="5036524" cy="1200329"/>
          </a:xfrm>
          <a:prstGeom prst="rect">
            <a:avLst/>
          </a:prstGeom>
          <a:noFill/>
        </p:spPr>
        <p:txBody>
          <a:bodyPr wrap="square" rtlCol="0">
            <a:spAutoFit/>
          </a:bodyPr>
          <a:lstStyle/>
          <a:p>
            <a:r>
              <a:rPr lang="fr-BE" sz="7200" dirty="0" smtClean="0">
                <a:latin typeface="French Script MT" panose="03020402040607040605" pitchFamily="66" charset="0"/>
              </a:rPr>
              <a:t>Guillaume Gardien</a:t>
            </a:r>
          </a:p>
        </p:txBody>
      </p:sp>
    </p:spTree>
    <p:extLst>
      <p:ext uri="{BB962C8B-B14F-4D97-AF65-F5344CB8AC3E}">
        <p14:creationId xmlns:p14="http://schemas.microsoft.com/office/powerpoint/2010/main" val="24734815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829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1858 – 72 ans</a:t>
            </a:r>
          </a:p>
          <a:p>
            <a:pPr algn="ctr"/>
            <a:r>
              <a:rPr lang="fr-BE" dirty="0" smtClean="0"/>
              <a:t>Décédé le</a:t>
            </a:r>
            <a:r>
              <a:rPr lang="fr-BE" dirty="0"/>
              <a:t>  </a:t>
            </a:r>
            <a:r>
              <a:rPr lang="fr-BE" dirty="0" smtClean="0"/>
              <a:t>28 décembre 1930</a:t>
            </a:r>
          </a:p>
          <a:p>
            <a:pPr algn="ctr"/>
            <a:r>
              <a:rPr lang="fr-BE" dirty="0" smtClean="0"/>
              <a:t>Inhumé le ?</a:t>
            </a:r>
          </a:p>
          <a:p>
            <a:pPr algn="ctr"/>
            <a:r>
              <a:rPr lang="fr-BE" dirty="0" smtClean="0"/>
              <a:t>Epoux de </a:t>
            </a:r>
            <a:r>
              <a:rPr lang="fr-BE" dirty="0"/>
              <a:t>?</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64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41247" y="779526"/>
            <a:ext cx="4555054" cy="1200329"/>
          </a:xfrm>
          <a:prstGeom prst="rect">
            <a:avLst/>
          </a:prstGeom>
          <a:noFill/>
        </p:spPr>
        <p:txBody>
          <a:bodyPr wrap="square" rtlCol="0">
            <a:spAutoFit/>
          </a:bodyPr>
          <a:lstStyle/>
          <a:p>
            <a:r>
              <a:rPr lang="fr-BE" sz="7200" dirty="0" smtClean="0">
                <a:latin typeface="French Script MT" panose="03020402040607040605" pitchFamily="66" charset="0"/>
              </a:rPr>
              <a:t>Fernand </a:t>
            </a:r>
            <a:r>
              <a:rPr lang="fr-BE" sz="7200" dirty="0" err="1" smtClean="0">
                <a:latin typeface="French Script MT" panose="03020402040607040605" pitchFamily="66" charset="0"/>
              </a:rPr>
              <a:t>Guisset</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2366601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83</a:t>
            </a:fld>
            <a:endParaRPr lang="fr-BE" dirty="0"/>
          </a:p>
        </p:txBody>
      </p:sp>
      <p:sp>
        <p:nvSpPr>
          <p:cNvPr id="5" name="ZoneTexte 4"/>
          <p:cNvSpPr txBox="1"/>
          <p:nvPr/>
        </p:nvSpPr>
        <p:spPr>
          <a:xfrm>
            <a:off x="1218975" y="779526"/>
            <a:ext cx="4337371" cy="1200329"/>
          </a:xfrm>
          <a:prstGeom prst="rect">
            <a:avLst/>
          </a:prstGeom>
          <a:noFill/>
        </p:spPr>
        <p:txBody>
          <a:bodyPr wrap="square" rtlCol="0">
            <a:spAutoFit/>
          </a:bodyPr>
          <a:lstStyle/>
          <a:p>
            <a:r>
              <a:rPr lang="fr-BE" sz="7200" dirty="0" smtClean="0">
                <a:latin typeface="French Script MT" panose="03020402040607040605" pitchFamily="66" charset="0"/>
              </a:rPr>
              <a:t>Antoine </a:t>
            </a:r>
            <a:r>
              <a:rPr lang="fr-BE" sz="7200" dirty="0" err="1" smtClean="0">
                <a:latin typeface="French Script MT" panose="03020402040607040605" pitchFamily="66" charset="0"/>
              </a:rPr>
              <a:t>Corhay</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70 ans</a:t>
            </a:r>
          </a:p>
          <a:p>
            <a:pPr algn="ctr"/>
            <a:r>
              <a:rPr lang="fr-BE" dirty="0" smtClean="0"/>
              <a:t>Décédé le ?</a:t>
            </a:r>
          </a:p>
          <a:p>
            <a:pPr algn="ctr"/>
            <a:r>
              <a:rPr lang="fr-BE" dirty="0" smtClean="0"/>
              <a:t>Inhumé le 23 mai 1953</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51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803115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830</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smtClean="0"/>
              <a:t>Né en 1893 – 37 ans</a:t>
            </a:r>
          </a:p>
          <a:p>
            <a:pPr algn="ctr"/>
            <a:r>
              <a:rPr lang="fr-BE" dirty="0" smtClean="0"/>
              <a:t>Décédé le 31 mars 1930</a:t>
            </a:r>
          </a:p>
          <a:p>
            <a:pPr algn="ctr"/>
            <a:r>
              <a:rPr lang="fr-BE" dirty="0" smtClean="0"/>
              <a:t>Inhumé le ?</a:t>
            </a:r>
          </a:p>
          <a:p>
            <a:pPr algn="ctr"/>
            <a:r>
              <a:rPr lang="fr-BE" dirty="0" smtClean="0"/>
              <a:t>Epoux de </a:t>
            </a:r>
            <a:r>
              <a:rPr lang="fr-BE" dirty="0"/>
              <a:t>?</a:t>
            </a:r>
            <a:endParaRPr lang="fr-BE" dirty="0" smtClean="0"/>
          </a:p>
          <a:p>
            <a:pPr algn="ctr"/>
            <a:endParaRPr lang="fr-BE" dirty="0"/>
          </a:p>
          <a:p>
            <a:pPr algn="ctr"/>
            <a:r>
              <a:rPr lang="fr-BE" dirty="0" smtClean="0"/>
              <a:t>Régiment: 12</a:t>
            </a:r>
            <a:r>
              <a:rPr lang="fr-BE" baseline="30000" dirty="0" smtClean="0"/>
              <a:t>e</a:t>
            </a:r>
            <a:r>
              <a:rPr lang="fr-BE" dirty="0" smtClean="0"/>
              <a:t> Chasseurs à Cheval</a:t>
            </a:r>
          </a:p>
          <a:p>
            <a:pPr algn="ctr"/>
            <a:r>
              <a:rPr lang="fr-BE" dirty="0" smtClean="0"/>
              <a:t>Statut: Maréchal des Logis, </a:t>
            </a:r>
          </a:p>
          <a:p>
            <a:pPr algn="ctr"/>
            <a:r>
              <a:rPr lang="fr-BE" dirty="0" smtClean="0"/>
              <a:t>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 </a:t>
            </a:r>
          </a:p>
          <a:p>
            <a:pPr algn="ctr"/>
            <a:r>
              <a:rPr lang="fr-BE" dirty="0" smtClean="0"/>
              <a:t>Tombe 56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177079" y="775281"/>
            <a:ext cx="4483389" cy="1200329"/>
          </a:xfrm>
          <a:prstGeom prst="rect">
            <a:avLst/>
          </a:prstGeom>
          <a:noFill/>
        </p:spPr>
        <p:txBody>
          <a:bodyPr wrap="square" rtlCol="0">
            <a:spAutoFit/>
          </a:bodyPr>
          <a:lstStyle/>
          <a:p>
            <a:r>
              <a:rPr lang="fr-BE" sz="7200" dirty="0" smtClean="0">
                <a:latin typeface="French Script MT" panose="03020402040607040605" pitchFamily="66" charset="0"/>
              </a:rPr>
              <a:t>Henri </a:t>
            </a:r>
            <a:r>
              <a:rPr lang="fr-BE" sz="7200" dirty="0" err="1" smtClean="0">
                <a:latin typeface="French Script MT" panose="03020402040607040605" pitchFamily="66" charset="0"/>
              </a:rPr>
              <a:t>Gombeau</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94805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831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6 juillet 1892 – 26 ans</a:t>
            </a:r>
          </a:p>
          <a:p>
            <a:pPr algn="ctr"/>
            <a:r>
              <a:rPr lang="fr-BE" dirty="0" smtClean="0"/>
              <a:t>Décédé le</a:t>
            </a:r>
            <a:r>
              <a:rPr lang="fr-BE" dirty="0"/>
              <a:t> </a:t>
            </a:r>
            <a:r>
              <a:rPr lang="fr-BE" dirty="0" smtClean="0"/>
              <a:t>30 octobre 1918</a:t>
            </a:r>
          </a:p>
          <a:p>
            <a:pPr algn="ctr"/>
            <a:r>
              <a:rPr lang="fr-BE" dirty="0" smtClean="0"/>
              <a:t>Inhumé le 13 septembre 1922</a:t>
            </a:r>
          </a:p>
          <a:p>
            <a:pPr algn="ctr"/>
            <a:r>
              <a:rPr lang="fr-BE" dirty="0" smtClean="0"/>
              <a:t>Epoux de Madame </a:t>
            </a:r>
            <a:r>
              <a:rPr lang="fr-BE" dirty="0" err="1" smtClean="0"/>
              <a:t>Greeven</a:t>
            </a:r>
            <a:endParaRPr lang="fr-BE" dirty="0" smtClean="0"/>
          </a:p>
          <a:p>
            <a:pPr algn="ctr"/>
            <a:endParaRPr lang="fr-BE" dirty="0"/>
          </a:p>
          <a:p>
            <a:pPr algn="ctr"/>
            <a:r>
              <a:rPr lang="fr-BE" dirty="0" smtClean="0"/>
              <a:t>Régiment: 12</a:t>
            </a:r>
            <a:r>
              <a:rPr lang="fr-BE" baseline="30000" dirty="0" smtClean="0"/>
              <a:t>e</a:t>
            </a:r>
            <a:r>
              <a:rPr lang="fr-BE" dirty="0" smtClean="0"/>
              <a:t> de Ligne, 2Bn, 8Cie</a:t>
            </a:r>
          </a:p>
          <a:p>
            <a:pPr algn="ctr"/>
            <a:r>
              <a:rPr lang="fr-BE" dirty="0" smtClean="0"/>
              <a:t>Statut: Soldat – Mat 57262</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545903" y="775281"/>
            <a:ext cx="3745742" cy="1200329"/>
          </a:xfrm>
          <a:prstGeom prst="rect">
            <a:avLst/>
          </a:prstGeom>
          <a:noFill/>
        </p:spPr>
        <p:txBody>
          <a:bodyPr wrap="square" rtlCol="0">
            <a:spAutoFit/>
          </a:bodyPr>
          <a:lstStyle/>
          <a:p>
            <a:r>
              <a:rPr lang="fr-BE" sz="7200" dirty="0" smtClean="0">
                <a:latin typeface="French Script MT" panose="03020402040607040605" pitchFamily="66" charset="0"/>
              </a:rPr>
              <a:t>Jules </a:t>
            </a:r>
            <a:r>
              <a:rPr lang="fr-BE" sz="7200" dirty="0" err="1" smtClean="0">
                <a:latin typeface="French Script MT" panose="03020402040607040605" pitchFamily="66" charset="0"/>
              </a:rPr>
              <a:t>Grignet</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099692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832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1890 – 40 ans</a:t>
            </a:r>
          </a:p>
          <a:p>
            <a:pPr algn="ctr"/>
            <a:r>
              <a:rPr lang="fr-BE" dirty="0" smtClean="0"/>
              <a:t>Décédé le 22 mars 1930</a:t>
            </a:r>
          </a:p>
          <a:p>
            <a:pPr algn="ctr"/>
            <a:r>
              <a:rPr lang="fr-BE" dirty="0" smtClean="0"/>
              <a:t>Inhumé le ?</a:t>
            </a:r>
          </a:p>
          <a:p>
            <a:pPr algn="ctr"/>
            <a:r>
              <a:rPr lang="fr-BE" dirty="0" smtClean="0"/>
              <a:t>Epoux de </a:t>
            </a:r>
            <a:r>
              <a:rPr lang="fr-BE" dirty="0"/>
              <a:t>?</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 </a:t>
            </a:r>
          </a:p>
          <a:p>
            <a:pPr algn="ctr"/>
            <a:r>
              <a:rPr lang="fr-BE" dirty="0" smtClean="0"/>
              <a:t>Tombe 54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503961" y="779526"/>
            <a:ext cx="3829625" cy="1200329"/>
          </a:xfrm>
          <a:prstGeom prst="rect">
            <a:avLst/>
          </a:prstGeom>
          <a:noFill/>
        </p:spPr>
        <p:txBody>
          <a:bodyPr wrap="square" rtlCol="0">
            <a:spAutoFit/>
          </a:bodyPr>
          <a:lstStyle/>
          <a:p>
            <a:r>
              <a:rPr lang="fr-BE" sz="7200" dirty="0" smtClean="0">
                <a:latin typeface="French Script MT" panose="03020402040607040605" pitchFamily="66" charset="0"/>
              </a:rPr>
              <a:t>Jules </a:t>
            </a:r>
            <a:r>
              <a:rPr lang="fr-BE" sz="7200" dirty="0" err="1" smtClean="0">
                <a:latin typeface="French Script MT" panose="03020402040607040605" pitchFamily="66" charset="0"/>
              </a:rPr>
              <a:t>Halkin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741109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833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4 novembre 1891 – 22 ans</a:t>
            </a:r>
          </a:p>
          <a:p>
            <a:pPr algn="ctr"/>
            <a:r>
              <a:rPr lang="fr-BE" dirty="0" smtClean="0"/>
              <a:t>Décédé le</a:t>
            </a:r>
            <a:r>
              <a:rPr lang="fr-BE" dirty="0"/>
              <a:t> </a:t>
            </a:r>
            <a:r>
              <a:rPr lang="fr-BE" dirty="0" smtClean="0"/>
              <a:t>23 octobre 1914</a:t>
            </a:r>
          </a:p>
          <a:p>
            <a:pPr algn="ctr"/>
            <a:r>
              <a:rPr lang="fr-BE" dirty="0" smtClean="0"/>
              <a:t>Inhumé le 6 septembre 1922</a:t>
            </a:r>
          </a:p>
          <a:p>
            <a:pPr algn="ctr"/>
            <a:r>
              <a:rPr lang="fr-BE" dirty="0" smtClean="0"/>
              <a:t>Epoux de </a:t>
            </a:r>
            <a:r>
              <a:rPr lang="fr-BE" dirty="0"/>
              <a:t>?</a:t>
            </a:r>
            <a:endParaRPr lang="fr-BE" dirty="0" smtClean="0"/>
          </a:p>
          <a:p>
            <a:pPr algn="ctr"/>
            <a:endParaRPr lang="fr-BE" dirty="0"/>
          </a:p>
          <a:p>
            <a:pPr algn="ctr"/>
            <a:r>
              <a:rPr lang="fr-BE" dirty="0" smtClean="0"/>
              <a:t>Régiment: </a:t>
            </a:r>
            <a:r>
              <a:rPr lang="fr-BE" dirty="0"/>
              <a:t>7</a:t>
            </a:r>
            <a:r>
              <a:rPr lang="fr-BE" baseline="30000" dirty="0" smtClean="0"/>
              <a:t>e</a:t>
            </a:r>
            <a:r>
              <a:rPr lang="fr-BE" dirty="0" smtClean="0"/>
              <a:t> de Ligne</a:t>
            </a:r>
          </a:p>
          <a:p>
            <a:pPr algn="ctr"/>
            <a:r>
              <a:rPr lang="fr-BE" dirty="0" smtClean="0"/>
              <a:t>Statut: Soldat – Mat 57613</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a:t>
            </a:r>
            <a:r>
              <a:rPr lang="fr-BE" dirty="0"/>
              <a:t>7</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17634" y="793185"/>
            <a:ext cx="4602279" cy="1200329"/>
          </a:xfrm>
          <a:prstGeom prst="rect">
            <a:avLst/>
          </a:prstGeom>
          <a:noFill/>
        </p:spPr>
        <p:txBody>
          <a:bodyPr wrap="square" rtlCol="0">
            <a:spAutoFit/>
          </a:bodyPr>
          <a:lstStyle/>
          <a:p>
            <a:r>
              <a:rPr lang="fr-BE" sz="7200" dirty="0" smtClean="0">
                <a:latin typeface="French Script MT" panose="03020402040607040605" pitchFamily="66" charset="0"/>
              </a:rPr>
              <a:t>François </a:t>
            </a:r>
            <a:r>
              <a:rPr lang="fr-BE" sz="7200" dirty="0" err="1" smtClean="0">
                <a:latin typeface="French Script MT" panose="03020402040607040605" pitchFamily="66" charset="0"/>
              </a:rPr>
              <a:t>Hallut</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8724417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834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1885 – 45 ans</a:t>
            </a:r>
          </a:p>
          <a:p>
            <a:pPr algn="ctr"/>
            <a:r>
              <a:rPr lang="fr-BE" dirty="0" smtClean="0"/>
              <a:t>Décédé le 15 novembre 1930</a:t>
            </a:r>
          </a:p>
          <a:p>
            <a:pPr algn="ctr"/>
            <a:r>
              <a:rPr lang="fr-BE" dirty="0" smtClean="0"/>
              <a:t>Inhumé le ?</a:t>
            </a:r>
          </a:p>
          <a:p>
            <a:pPr algn="ctr"/>
            <a:r>
              <a:rPr lang="fr-BE" dirty="0" smtClean="0"/>
              <a:t>Epoux de </a:t>
            </a:r>
            <a:r>
              <a:rPr lang="fr-BE" dirty="0"/>
              <a:t>?</a:t>
            </a:r>
            <a:endParaRPr lang="fr-BE" dirty="0" smtClean="0"/>
          </a:p>
          <a:p>
            <a:pPr algn="ctr"/>
            <a:endParaRPr lang="fr-BE" dirty="0"/>
          </a:p>
          <a:p>
            <a:pPr algn="ctr"/>
            <a:r>
              <a:rPr lang="fr-BE" dirty="0" smtClean="0"/>
              <a:t>Régiment: Génie</a:t>
            </a:r>
          </a:p>
          <a:p>
            <a:pPr algn="ctr"/>
            <a:r>
              <a:rPr lang="fr-BE" dirty="0" smtClean="0"/>
              <a:t>Statut: Adjudant, Invalide de Guerre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 </a:t>
            </a:r>
          </a:p>
          <a:p>
            <a:pPr algn="ctr"/>
            <a:r>
              <a:rPr lang="fr-BE" dirty="0" smtClean="0"/>
              <a:t>Tombe 61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121530" y="779526"/>
            <a:ext cx="4594487" cy="1200329"/>
          </a:xfrm>
          <a:prstGeom prst="rect">
            <a:avLst/>
          </a:prstGeom>
          <a:noFill/>
        </p:spPr>
        <p:txBody>
          <a:bodyPr wrap="square" rtlCol="0">
            <a:spAutoFit/>
          </a:bodyPr>
          <a:lstStyle/>
          <a:p>
            <a:r>
              <a:rPr lang="fr-BE" sz="7200" dirty="0" smtClean="0">
                <a:latin typeface="French Script MT" panose="03020402040607040605" pitchFamily="66" charset="0"/>
              </a:rPr>
              <a:t>Octave </a:t>
            </a:r>
            <a:r>
              <a:rPr lang="fr-BE" sz="7200" dirty="0" err="1" smtClean="0">
                <a:latin typeface="French Script MT" panose="03020402040607040605" pitchFamily="66" charset="0"/>
              </a:rPr>
              <a:t>Haneuse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3476832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835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1884 – 46 ans</a:t>
            </a:r>
          </a:p>
          <a:p>
            <a:pPr algn="ctr"/>
            <a:r>
              <a:rPr lang="fr-BE" dirty="0" smtClean="0"/>
              <a:t>Décédé le</a:t>
            </a:r>
            <a:r>
              <a:rPr lang="fr-BE" dirty="0"/>
              <a:t> </a:t>
            </a:r>
            <a:r>
              <a:rPr lang="fr-BE" dirty="0" smtClean="0"/>
              <a:t>27 janvier 1930</a:t>
            </a:r>
          </a:p>
          <a:p>
            <a:pPr algn="ctr"/>
            <a:r>
              <a:rPr lang="fr-BE" dirty="0" smtClean="0"/>
              <a:t>Inhumé le ?</a:t>
            </a:r>
          </a:p>
          <a:p>
            <a:pPr algn="ctr"/>
            <a:r>
              <a:rPr lang="fr-BE" dirty="0" smtClean="0"/>
              <a:t>Epoux de </a:t>
            </a:r>
            <a:r>
              <a:rPr lang="fr-BE" dirty="0"/>
              <a:t>?</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49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278766" y="779526"/>
            <a:ext cx="4280015" cy="1200329"/>
          </a:xfrm>
          <a:prstGeom prst="rect">
            <a:avLst/>
          </a:prstGeom>
          <a:noFill/>
        </p:spPr>
        <p:txBody>
          <a:bodyPr wrap="square" rtlCol="0">
            <a:spAutoFit/>
          </a:bodyPr>
          <a:lstStyle/>
          <a:p>
            <a:r>
              <a:rPr lang="fr-BE" sz="7200" dirty="0" smtClean="0">
                <a:latin typeface="French Script MT" panose="03020402040607040605" pitchFamily="66" charset="0"/>
              </a:rPr>
              <a:t>Pierre </a:t>
            </a:r>
            <a:r>
              <a:rPr lang="fr-BE" sz="7200" dirty="0" err="1" smtClean="0">
                <a:latin typeface="French Script MT" panose="03020402040607040605" pitchFamily="66" charset="0"/>
              </a:rPr>
              <a:t>Hannay</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8450239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836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29 septembre 1890 – 26 ans</a:t>
            </a:r>
          </a:p>
          <a:p>
            <a:pPr algn="ctr"/>
            <a:r>
              <a:rPr lang="fr-BE" dirty="0" smtClean="0"/>
              <a:t>Décédé le</a:t>
            </a:r>
            <a:r>
              <a:rPr lang="fr-BE" dirty="0"/>
              <a:t> </a:t>
            </a:r>
            <a:r>
              <a:rPr lang="fr-BE" dirty="0" smtClean="0"/>
              <a:t>17 mars 1917</a:t>
            </a:r>
          </a:p>
          <a:p>
            <a:pPr algn="ctr"/>
            <a:r>
              <a:rPr lang="fr-BE" dirty="0" smtClean="0"/>
              <a:t>Inhumé le 6 septembre 1922</a:t>
            </a:r>
            <a:endParaRPr lang="fr-BE" dirty="0"/>
          </a:p>
          <a:p>
            <a:pPr algn="ctr"/>
            <a:r>
              <a:rPr lang="fr-BE" dirty="0" smtClean="0"/>
              <a:t> Epoux de </a:t>
            </a:r>
            <a:r>
              <a:rPr lang="fr-BE" dirty="0"/>
              <a:t>?</a:t>
            </a:r>
            <a:endParaRPr lang="fr-BE" dirty="0" smtClean="0"/>
          </a:p>
          <a:p>
            <a:pPr algn="ctr"/>
            <a:endParaRPr lang="fr-BE" dirty="0"/>
          </a:p>
          <a:p>
            <a:pPr algn="ctr"/>
            <a:r>
              <a:rPr lang="fr-BE" dirty="0" smtClean="0"/>
              <a:t>Régiment: 10</a:t>
            </a:r>
            <a:r>
              <a:rPr lang="fr-BE" baseline="30000" dirty="0" smtClean="0"/>
              <a:t>e</a:t>
            </a:r>
            <a:r>
              <a:rPr lang="fr-BE" dirty="0" smtClean="0"/>
              <a:t> de Ligne</a:t>
            </a:r>
          </a:p>
          <a:p>
            <a:pPr algn="ctr"/>
            <a:r>
              <a:rPr lang="fr-BE" dirty="0" smtClean="0"/>
              <a:t>Statut: Soldat,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23077" y="793185"/>
            <a:ext cx="4591393" cy="1200329"/>
          </a:xfrm>
          <a:prstGeom prst="rect">
            <a:avLst/>
          </a:prstGeom>
          <a:noFill/>
        </p:spPr>
        <p:txBody>
          <a:bodyPr wrap="square" rtlCol="0">
            <a:spAutoFit/>
          </a:bodyPr>
          <a:lstStyle/>
          <a:p>
            <a:r>
              <a:rPr lang="fr-BE" sz="7200" dirty="0" smtClean="0">
                <a:latin typeface="French Script MT" panose="03020402040607040605" pitchFamily="66" charset="0"/>
              </a:rPr>
              <a:t>Fernand </a:t>
            </a:r>
            <a:r>
              <a:rPr lang="fr-BE" sz="7200" dirty="0" err="1" smtClean="0">
                <a:latin typeface="French Script MT" panose="03020402040607040605" pitchFamily="66" charset="0"/>
              </a:rPr>
              <a:t>Hellofs</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2352149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837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22 mai 1882 – 36 ans</a:t>
            </a:r>
          </a:p>
          <a:p>
            <a:pPr algn="ctr"/>
            <a:r>
              <a:rPr lang="fr-BE" dirty="0" smtClean="0"/>
              <a:t>Décédé le</a:t>
            </a:r>
            <a:r>
              <a:rPr lang="fr-BE" dirty="0"/>
              <a:t> </a:t>
            </a:r>
            <a:r>
              <a:rPr lang="fr-BE" dirty="0" smtClean="0"/>
              <a:t>16 janvier 1918</a:t>
            </a:r>
          </a:p>
          <a:p>
            <a:pPr algn="ctr"/>
            <a:r>
              <a:rPr lang="fr-BE" dirty="0" smtClean="0"/>
              <a:t>Inhumé </a:t>
            </a:r>
            <a:r>
              <a:rPr lang="fr-BE" dirty="0"/>
              <a:t>à </a:t>
            </a:r>
            <a:r>
              <a:rPr lang="fr-BE" dirty="0" err="1"/>
              <a:t>Robermont</a:t>
            </a:r>
            <a:r>
              <a:rPr lang="fr-BE" dirty="0"/>
              <a:t> en </a:t>
            </a:r>
            <a:r>
              <a:rPr lang="fr-BE" dirty="0" smtClean="0"/>
              <a:t>1922</a:t>
            </a:r>
          </a:p>
          <a:p>
            <a:pPr algn="ctr"/>
            <a:r>
              <a:rPr lang="fr-BE" dirty="0" smtClean="0"/>
              <a:t>Epoux de Madame </a:t>
            </a:r>
            <a:r>
              <a:rPr lang="fr-BE" dirty="0" err="1" smtClean="0"/>
              <a:t>Moers</a:t>
            </a:r>
            <a:endParaRPr lang="fr-BE" dirty="0" smtClean="0"/>
          </a:p>
          <a:p>
            <a:pPr algn="ctr"/>
            <a:endParaRPr lang="fr-BE" dirty="0"/>
          </a:p>
          <a:p>
            <a:pPr algn="ctr"/>
            <a:r>
              <a:rPr lang="fr-BE" dirty="0" smtClean="0"/>
              <a:t>Régiment: Corps d’Aviation</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56672" y="793185"/>
            <a:ext cx="4908700" cy="1200329"/>
          </a:xfrm>
          <a:prstGeom prst="rect">
            <a:avLst/>
          </a:prstGeom>
          <a:noFill/>
        </p:spPr>
        <p:txBody>
          <a:bodyPr wrap="square" rtlCol="0">
            <a:spAutoFit/>
          </a:bodyPr>
          <a:lstStyle/>
          <a:p>
            <a:r>
              <a:rPr lang="fr-BE" sz="7200" dirty="0" smtClean="0">
                <a:latin typeface="French Script MT" panose="03020402040607040605" pitchFamily="66" charset="0"/>
              </a:rPr>
              <a:t>Léonard </a:t>
            </a:r>
            <a:r>
              <a:rPr lang="fr-BE" sz="7200" dirty="0" err="1" smtClean="0">
                <a:latin typeface="French Script MT" panose="03020402040607040605" pitchFamily="66" charset="0"/>
              </a:rPr>
              <a:t>Henrard</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6087644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838</a:t>
            </a:fld>
            <a:endParaRPr lang="fr-BE" dirty="0"/>
          </a:p>
        </p:txBody>
      </p:sp>
      <p:sp>
        <p:nvSpPr>
          <p:cNvPr id="6" name="ZoneTexte 5"/>
          <p:cNvSpPr txBox="1"/>
          <p:nvPr/>
        </p:nvSpPr>
        <p:spPr>
          <a:xfrm>
            <a:off x="1519622" y="2181907"/>
            <a:ext cx="3798303" cy="2308324"/>
          </a:xfrm>
          <a:prstGeom prst="rect">
            <a:avLst/>
          </a:prstGeom>
          <a:noFill/>
        </p:spPr>
        <p:txBody>
          <a:bodyPr wrap="square" rtlCol="0">
            <a:spAutoFit/>
          </a:bodyPr>
          <a:lstStyle/>
          <a:p>
            <a:pPr algn="ctr"/>
            <a:r>
              <a:rPr lang="fr-BE" dirty="0" smtClean="0"/>
              <a:t>Né le 20 mai 1877 – 40 ans</a:t>
            </a:r>
          </a:p>
          <a:p>
            <a:pPr algn="ctr"/>
            <a:r>
              <a:rPr lang="fr-BE" dirty="0" smtClean="0"/>
              <a:t>Décédé le</a:t>
            </a:r>
            <a:r>
              <a:rPr lang="fr-BE" dirty="0"/>
              <a:t> </a:t>
            </a:r>
            <a:r>
              <a:rPr lang="fr-BE" dirty="0" smtClean="0"/>
              <a:t>18 avril 1918</a:t>
            </a:r>
          </a:p>
          <a:p>
            <a:pPr algn="ctr"/>
            <a:r>
              <a:rPr lang="fr-BE" dirty="0" smtClean="0"/>
              <a:t>Inhumé le 3 février 1922</a:t>
            </a:r>
          </a:p>
          <a:p>
            <a:pPr algn="ctr"/>
            <a:r>
              <a:rPr lang="fr-BE" dirty="0" smtClean="0"/>
              <a:t>Epoux de </a:t>
            </a:r>
            <a:r>
              <a:rPr lang="fr-BE" dirty="0"/>
              <a:t>?</a:t>
            </a:r>
            <a:endParaRPr lang="fr-BE" dirty="0" smtClean="0"/>
          </a:p>
          <a:p>
            <a:pPr algn="ctr"/>
            <a:endParaRPr lang="fr-BE" dirty="0"/>
          </a:p>
          <a:p>
            <a:pPr algn="ctr"/>
            <a:r>
              <a:rPr lang="fr-BE" dirty="0" smtClean="0"/>
              <a:t>Régiment: 14</a:t>
            </a:r>
            <a:r>
              <a:rPr lang="fr-BE" baseline="30000" dirty="0" smtClean="0"/>
              <a:t>e</a:t>
            </a:r>
            <a:r>
              <a:rPr lang="fr-BE" dirty="0" smtClean="0"/>
              <a:t> de Ligne, 1Bn, 2Cie</a:t>
            </a:r>
          </a:p>
          <a:p>
            <a:pPr algn="ctr"/>
            <a:r>
              <a:rPr lang="fr-BE" dirty="0" smtClean="0"/>
              <a:t>Statut: Sergent</a:t>
            </a:r>
          </a:p>
          <a:p>
            <a:pPr algn="ctr"/>
            <a:r>
              <a:rPr lang="fr-BE" dirty="0" smtClean="0"/>
              <a:t>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2</a:t>
            </a:r>
            <a:r>
              <a:rPr lang="fr-BE" dirty="0"/>
              <a:t>3</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86669" y="775281"/>
            <a:ext cx="5064210" cy="1200329"/>
          </a:xfrm>
          <a:prstGeom prst="rect">
            <a:avLst/>
          </a:prstGeom>
          <a:noFill/>
        </p:spPr>
        <p:txBody>
          <a:bodyPr wrap="square" rtlCol="0">
            <a:spAutoFit/>
          </a:bodyPr>
          <a:lstStyle/>
          <a:p>
            <a:r>
              <a:rPr lang="fr-BE" sz="7200" dirty="0" smtClean="0">
                <a:latin typeface="French Script MT" panose="03020402040607040605" pitchFamily="66" charset="0"/>
              </a:rPr>
              <a:t>Abraham </a:t>
            </a:r>
            <a:r>
              <a:rPr lang="fr-BE" sz="7200" dirty="0" err="1" smtClean="0">
                <a:latin typeface="French Script MT" panose="03020402040607040605" pitchFamily="66" charset="0"/>
              </a:rPr>
              <a:t>Hertogs</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80018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839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1886 – 44 ans</a:t>
            </a:r>
          </a:p>
          <a:p>
            <a:pPr algn="ctr"/>
            <a:r>
              <a:rPr lang="fr-BE" dirty="0" smtClean="0"/>
              <a:t>Décédé le</a:t>
            </a:r>
            <a:r>
              <a:rPr lang="fr-BE" dirty="0"/>
              <a:t> </a:t>
            </a:r>
            <a:r>
              <a:rPr lang="fr-BE" dirty="0" smtClean="0"/>
              <a:t>11 février 1930</a:t>
            </a:r>
          </a:p>
          <a:p>
            <a:pPr algn="ctr"/>
            <a:r>
              <a:rPr lang="fr-BE" dirty="0" smtClean="0"/>
              <a:t>Inhumé le ?</a:t>
            </a:r>
          </a:p>
          <a:p>
            <a:pPr algn="ctr"/>
            <a:r>
              <a:rPr lang="fr-BE" dirty="0" smtClean="0"/>
              <a:t>Epoux de </a:t>
            </a:r>
            <a:r>
              <a:rPr lang="fr-BE" dirty="0"/>
              <a:t>?</a:t>
            </a:r>
            <a:endParaRPr lang="fr-BE" dirty="0" smtClean="0"/>
          </a:p>
          <a:p>
            <a:pPr algn="ctr"/>
            <a:endParaRPr lang="fr-BE" dirty="0"/>
          </a:p>
          <a:p>
            <a:pPr algn="ctr"/>
            <a:r>
              <a:rPr lang="fr-BE" dirty="0" smtClean="0"/>
              <a:t>Régiment: 10</a:t>
            </a:r>
            <a:r>
              <a:rPr lang="fr-BE" baseline="30000" dirty="0" smtClean="0"/>
              <a:t>e</a:t>
            </a:r>
            <a:r>
              <a:rPr lang="fr-BE" dirty="0" smtClean="0"/>
              <a:t> de Ligne</a:t>
            </a:r>
          </a:p>
          <a:p>
            <a:pPr algn="ctr"/>
            <a:r>
              <a:rPr lang="fr-BE" dirty="0" smtClean="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 </a:t>
            </a:r>
          </a:p>
          <a:p>
            <a:pPr algn="ctr"/>
            <a:r>
              <a:rPr lang="fr-BE" dirty="0" smtClean="0"/>
              <a:t>Tombe 51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923071" y="779526"/>
            <a:ext cx="4650415" cy="1200329"/>
          </a:xfrm>
          <a:prstGeom prst="rect">
            <a:avLst/>
          </a:prstGeom>
          <a:noFill/>
        </p:spPr>
        <p:txBody>
          <a:bodyPr wrap="square" rtlCol="0">
            <a:spAutoFit/>
          </a:bodyPr>
          <a:lstStyle/>
          <a:p>
            <a:r>
              <a:rPr lang="fr-BE" sz="7200" dirty="0" smtClean="0">
                <a:latin typeface="French Script MT" panose="03020402040607040605" pitchFamily="66" charset="0"/>
              </a:rPr>
              <a:t>Laurent </a:t>
            </a:r>
            <a:r>
              <a:rPr lang="fr-BE" sz="7200" dirty="0" err="1" smtClean="0">
                <a:latin typeface="French Script MT" panose="03020402040607040605" pitchFamily="66" charset="0"/>
              </a:rPr>
              <a:t>Hinand</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6982213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84</a:t>
            </a:fld>
            <a:endParaRPr lang="fr-BE" dirty="0"/>
          </a:p>
        </p:txBody>
      </p:sp>
      <p:sp>
        <p:nvSpPr>
          <p:cNvPr id="5" name="ZoneTexte 4"/>
          <p:cNvSpPr txBox="1"/>
          <p:nvPr/>
        </p:nvSpPr>
        <p:spPr>
          <a:xfrm>
            <a:off x="1251599" y="779526"/>
            <a:ext cx="4272124" cy="1200329"/>
          </a:xfrm>
          <a:prstGeom prst="rect">
            <a:avLst/>
          </a:prstGeom>
          <a:noFill/>
        </p:spPr>
        <p:txBody>
          <a:bodyPr wrap="square" rtlCol="0">
            <a:spAutoFit/>
          </a:bodyPr>
          <a:lstStyle/>
          <a:p>
            <a:r>
              <a:rPr lang="fr-BE" sz="7200" dirty="0" smtClean="0">
                <a:latin typeface="French Script MT" panose="03020402040607040605" pitchFamily="66" charset="0"/>
              </a:rPr>
              <a:t>Joseph Croisier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58 ans</a:t>
            </a:r>
          </a:p>
          <a:p>
            <a:pPr algn="ctr"/>
            <a:r>
              <a:rPr lang="fr-BE" dirty="0" smtClean="0"/>
              <a:t>Décédé le ?</a:t>
            </a:r>
          </a:p>
          <a:p>
            <a:pPr algn="ctr"/>
            <a:r>
              <a:rPr lang="fr-BE" dirty="0" smtClean="0"/>
              <a:t>Inhumé le  14 octobre 1948</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3542050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840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19 mai 1895 – 19 ans</a:t>
            </a:r>
          </a:p>
          <a:p>
            <a:pPr algn="ctr"/>
            <a:r>
              <a:rPr lang="fr-BE" dirty="0" smtClean="0"/>
              <a:t>Décédé le</a:t>
            </a:r>
            <a:r>
              <a:rPr lang="fr-BE" dirty="0"/>
              <a:t>  </a:t>
            </a:r>
            <a:r>
              <a:rPr lang="fr-BE" dirty="0" smtClean="0"/>
              <a:t>29 septembre 1914</a:t>
            </a:r>
          </a:p>
          <a:p>
            <a:pPr algn="ctr"/>
            <a:r>
              <a:rPr lang="fr-BE" dirty="0" smtClean="0"/>
              <a:t>Inhumé le 4 avril 1922</a:t>
            </a:r>
          </a:p>
          <a:p>
            <a:pPr algn="ctr"/>
            <a:r>
              <a:rPr lang="fr-BE" dirty="0" smtClean="0"/>
              <a:t>Epoux de </a:t>
            </a:r>
            <a:r>
              <a:rPr lang="fr-BE" dirty="0"/>
              <a:t>?</a:t>
            </a:r>
            <a:endParaRPr lang="fr-BE" dirty="0" smtClean="0"/>
          </a:p>
          <a:p>
            <a:pPr algn="ctr"/>
            <a:endParaRPr lang="fr-BE" dirty="0"/>
          </a:p>
          <a:p>
            <a:pPr algn="ctr"/>
            <a:r>
              <a:rPr lang="fr-BE" dirty="0" smtClean="0"/>
              <a:t>Régiment: 12</a:t>
            </a:r>
            <a:r>
              <a:rPr lang="fr-BE" baseline="30000" dirty="0" smtClean="0"/>
              <a:t>e</a:t>
            </a:r>
            <a:r>
              <a:rPr lang="fr-BE" dirty="0" smtClean="0"/>
              <a:t> de Ligne, 3Bn, 10Cie</a:t>
            </a:r>
          </a:p>
          <a:p>
            <a:pPr algn="ctr"/>
            <a:r>
              <a:rPr lang="fr-BE" dirty="0" smtClean="0"/>
              <a:t>Statut: Sergent, Volontaire de carrière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21888" y="775281"/>
            <a:ext cx="3593772" cy="1200329"/>
          </a:xfrm>
          <a:prstGeom prst="rect">
            <a:avLst/>
          </a:prstGeom>
          <a:noFill/>
        </p:spPr>
        <p:txBody>
          <a:bodyPr wrap="square" rtlCol="0">
            <a:spAutoFit/>
          </a:bodyPr>
          <a:lstStyle/>
          <a:p>
            <a:r>
              <a:rPr lang="fr-BE" sz="7200" dirty="0" smtClean="0">
                <a:latin typeface="French Script MT" panose="03020402040607040605" pitchFamily="66" charset="0"/>
              </a:rPr>
              <a:t>Louis </a:t>
            </a:r>
            <a:r>
              <a:rPr lang="fr-BE" sz="7200" dirty="0" err="1" smtClean="0">
                <a:latin typeface="French Script MT" panose="03020402040607040605" pitchFamily="66" charset="0"/>
              </a:rPr>
              <a:t>Hody</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9691821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841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1885 – 41 ans</a:t>
            </a:r>
          </a:p>
          <a:p>
            <a:pPr algn="ctr"/>
            <a:r>
              <a:rPr lang="fr-BE" dirty="0" smtClean="0"/>
              <a:t>Décédé le</a:t>
            </a:r>
            <a:r>
              <a:rPr lang="fr-BE" dirty="0"/>
              <a:t>  </a:t>
            </a:r>
            <a:r>
              <a:rPr lang="fr-BE" dirty="0" smtClean="0"/>
              <a:t>8 mars 1926</a:t>
            </a:r>
          </a:p>
          <a:p>
            <a:pPr algn="ctr"/>
            <a:r>
              <a:rPr lang="fr-BE" dirty="0" smtClean="0"/>
              <a:t>Inhumé </a:t>
            </a:r>
            <a:r>
              <a:rPr lang="fr-BE" dirty="0"/>
              <a:t>à </a:t>
            </a:r>
            <a:r>
              <a:rPr lang="fr-BE" dirty="0" err="1"/>
              <a:t>Robermont</a:t>
            </a:r>
            <a:r>
              <a:rPr lang="fr-BE" dirty="0"/>
              <a:t> en </a:t>
            </a:r>
            <a:r>
              <a:rPr lang="fr-BE" dirty="0" smtClean="0"/>
              <a:t>1931</a:t>
            </a:r>
          </a:p>
          <a:p>
            <a:pPr algn="ctr"/>
            <a:r>
              <a:rPr lang="fr-BE" dirty="0" smtClean="0"/>
              <a:t>Epoux de Madame </a:t>
            </a:r>
            <a:r>
              <a:rPr lang="fr-BE" dirty="0" err="1" smtClean="0"/>
              <a:t>Huphene</a:t>
            </a:r>
            <a:endParaRPr lang="fr-BE" dirty="0" smtClean="0"/>
          </a:p>
          <a:p>
            <a:pPr algn="ctr"/>
            <a:endParaRPr lang="fr-BE" dirty="0"/>
          </a:p>
          <a:p>
            <a:pPr algn="ctr"/>
            <a:r>
              <a:rPr lang="fr-BE" dirty="0" smtClean="0"/>
              <a:t>Régiment: 1</a:t>
            </a:r>
            <a:r>
              <a:rPr lang="fr-BE" baseline="30000" dirty="0" smtClean="0"/>
              <a:t>er</a:t>
            </a:r>
            <a:r>
              <a:rPr lang="fr-BE" dirty="0" smtClean="0"/>
              <a:t> de Ligne</a:t>
            </a:r>
          </a:p>
          <a:p>
            <a:pPr algn="ctr"/>
            <a:r>
              <a:rPr lang="fr-BE" dirty="0" smtClean="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69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741799" y="793185"/>
            <a:ext cx="3350993" cy="1200329"/>
          </a:xfrm>
          <a:prstGeom prst="rect">
            <a:avLst/>
          </a:prstGeom>
          <a:noFill/>
        </p:spPr>
        <p:txBody>
          <a:bodyPr wrap="square" rtlCol="0">
            <a:spAutoFit/>
          </a:bodyPr>
          <a:lstStyle/>
          <a:p>
            <a:r>
              <a:rPr lang="fr-BE" sz="7200" dirty="0" smtClean="0">
                <a:latin typeface="French Script MT" panose="03020402040607040605" pitchFamily="66" charset="0"/>
              </a:rPr>
              <a:t>Paul </a:t>
            </a:r>
            <a:r>
              <a:rPr lang="fr-BE" sz="7200" dirty="0" err="1" smtClean="0">
                <a:latin typeface="French Script MT" panose="03020402040607040605" pitchFamily="66" charset="0"/>
              </a:rPr>
              <a:t>Hohn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643158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842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4 août 1882 – 33 ans</a:t>
            </a:r>
          </a:p>
          <a:p>
            <a:pPr algn="ctr"/>
            <a:r>
              <a:rPr lang="fr-BE" dirty="0" smtClean="0"/>
              <a:t>Décédé le</a:t>
            </a:r>
            <a:r>
              <a:rPr lang="fr-BE" dirty="0"/>
              <a:t>  </a:t>
            </a:r>
            <a:r>
              <a:rPr lang="fr-BE" dirty="0" smtClean="0"/>
              <a:t>25 décembre 1915</a:t>
            </a:r>
          </a:p>
          <a:p>
            <a:pPr algn="ctr"/>
            <a:r>
              <a:rPr lang="fr-BE" dirty="0" smtClean="0"/>
              <a:t>Inhumé le 19 août 1922</a:t>
            </a:r>
          </a:p>
          <a:p>
            <a:pPr algn="ctr"/>
            <a:r>
              <a:rPr lang="fr-BE" dirty="0" smtClean="0"/>
              <a:t>Epoux de Madame Collard</a:t>
            </a:r>
          </a:p>
          <a:p>
            <a:pPr algn="ctr"/>
            <a:endParaRPr lang="fr-BE" dirty="0"/>
          </a:p>
          <a:p>
            <a:pPr algn="ctr"/>
            <a:r>
              <a:rPr lang="fr-BE" dirty="0" smtClean="0"/>
              <a:t>Régiment: Troupes auxiliaires du Génie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44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47430" y="779526"/>
            <a:ext cx="4942687" cy="1200329"/>
          </a:xfrm>
          <a:prstGeom prst="rect">
            <a:avLst/>
          </a:prstGeom>
          <a:noFill/>
        </p:spPr>
        <p:txBody>
          <a:bodyPr wrap="square" rtlCol="0">
            <a:spAutoFit/>
          </a:bodyPr>
          <a:lstStyle/>
          <a:p>
            <a:r>
              <a:rPr lang="fr-BE" sz="7200" dirty="0" smtClean="0">
                <a:latin typeface="French Script MT" panose="03020402040607040605" pitchFamily="66" charset="0"/>
              </a:rPr>
              <a:t>Dieudonné </a:t>
            </a:r>
            <a:r>
              <a:rPr lang="fr-BE" sz="7200" dirty="0" err="1" smtClean="0">
                <a:latin typeface="French Script MT" panose="03020402040607040605" pitchFamily="66" charset="0"/>
              </a:rPr>
              <a:t>Jamar</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022856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843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1892 – 39 ans</a:t>
            </a:r>
          </a:p>
          <a:p>
            <a:pPr algn="ctr"/>
            <a:r>
              <a:rPr lang="fr-BE" dirty="0" smtClean="0"/>
              <a:t>Décédé le</a:t>
            </a:r>
            <a:r>
              <a:rPr lang="fr-BE" dirty="0"/>
              <a:t>  </a:t>
            </a:r>
            <a:r>
              <a:rPr lang="fr-BE" dirty="0" smtClean="0"/>
              <a:t>30 octobre 1931</a:t>
            </a:r>
          </a:p>
          <a:p>
            <a:pPr algn="ctr"/>
            <a:r>
              <a:rPr lang="fr-BE" dirty="0" smtClean="0"/>
              <a:t>Inhumé le ?</a:t>
            </a:r>
          </a:p>
          <a:p>
            <a:pPr algn="ctr"/>
            <a:r>
              <a:rPr lang="fr-BE" dirty="0" smtClean="0"/>
              <a:t>Epoux de </a:t>
            </a:r>
            <a:r>
              <a:rPr lang="fr-BE" dirty="0"/>
              <a:t>?</a:t>
            </a:r>
            <a:endParaRPr lang="fr-BE" dirty="0" smtClean="0"/>
          </a:p>
          <a:p>
            <a:pPr algn="ctr"/>
            <a:endParaRPr lang="fr-BE" dirty="0"/>
          </a:p>
          <a:p>
            <a:pPr algn="ctr"/>
            <a:r>
              <a:rPr lang="fr-BE" dirty="0" smtClean="0"/>
              <a:t>Régiment: 14</a:t>
            </a:r>
            <a:r>
              <a:rPr lang="fr-BE" baseline="30000" dirty="0" smtClean="0"/>
              <a:t>e</a:t>
            </a:r>
            <a:r>
              <a:rPr lang="fr-BE" dirty="0" smtClean="0"/>
              <a:t> de Ligne</a:t>
            </a:r>
          </a:p>
          <a:p>
            <a:pPr algn="ctr"/>
            <a:r>
              <a:rPr lang="fr-BE" dirty="0" smtClean="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71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02418" y="793185"/>
            <a:ext cx="4032711" cy="1200329"/>
          </a:xfrm>
          <a:prstGeom prst="rect">
            <a:avLst/>
          </a:prstGeom>
          <a:noFill/>
        </p:spPr>
        <p:txBody>
          <a:bodyPr wrap="square" rtlCol="0">
            <a:spAutoFit/>
          </a:bodyPr>
          <a:lstStyle/>
          <a:p>
            <a:r>
              <a:rPr lang="fr-BE" sz="7200" dirty="0" smtClean="0">
                <a:latin typeface="French Script MT" panose="03020402040607040605" pitchFamily="66" charset="0"/>
              </a:rPr>
              <a:t>Jacques </a:t>
            </a:r>
            <a:r>
              <a:rPr lang="fr-BE" sz="7200" dirty="0" err="1" smtClean="0">
                <a:latin typeface="French Script MT" panose="03020402040607040605" pitchFamily="66" charset="0"/>
              </a:rPr>
              <a:t>Janss</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806795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844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1862 – 70 ans</a:t>
            </a:r>
          </a:p>
          <a:p>
            <a:pPr algn="ctr"/>
            <a:r>
              <a:rPr lang="fr-BE" dirty="0" smtClean="0"/>
              <a:t>Décédé le</a:t>
            </a:r>
            <a:r>
              <a:rPr lang="fr-BE" dirty="0"/>
              <a:t>  </a:t>
            </a:r>
            <a:r>
              <a:rPr lang="fr-BE" dirty="0" smtClean="0"/>
              <a:t>31 mars 1932</a:t>
            </a:r>
          </a:p>
          <a:p>
            <a:pPr algn="ctr"/>
            <a:r>
              <a:rPr lang="fr-BE" dirty="0" smtClean="0"/>
              <a:t>Inhumé le ?</a:t>
            </a:r>
          </a:p>
          <a:p>
            <a:pPr algn="ctr"/>
            <a:r>
              <a:rPr lang="fr-BE" dirty="0" smtClean="0"/>
              <a:t>Epoux de Madame </a:t>
            </a:r>
            <a:r>
              <a:rPr lang="fr-BE" dirty="0" err="1" smtClean="0"/>
              <a:t>Termolle</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66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24501" y="775281"/>
            <a:ext cx="4588546" cy="1200329"/>
          </a:xfrm>
          <a:prstGeom prst="rect">
            <a:avLst/>
          </a:prstGeom>
          <a:noFill/>
        </p:spPr>
        <p:txBody>
          <a:bodyPr wrap="square" rtlCol="0">
            <a:spAutoFit/>
          </a:bodyPr>
          <a:lstStyle/>
          <a:p>
            <a:r>
              <a:rPr lang="fr-BE" sz="7200" dirty="0" smtClean="0">
                <a:latin typeface="French Script MT" panose="03020402040607040605" pitchFamily="66" charset="0"/>
              </a:rPr>
              <a:t>François Javaux</a:t>
            </a:r>
          </a:p>
        </p:txBody>
      </p:sp>
    </p:spTree>
    <p:extLst>
      <p:ext uri="{BB962C8B-B14F-4D97-AF65-F5344CB8AC3E}">
        <p14:creationId xmlns:p14="http://schemas.microsoft.com/office/powerpoint/2010/main" val="2982005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845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1864 – 66 ans</a:t>
            </a:r>
          </a:p>
          <a:p>
            <a:pPr algn="ctr"/>
            <a:r>
              <a:rPr lang="fr-BE" dirty="0" smtClean="0"/>
              <a:t>Décédé le</a:t>
            </a:r>
            <a:r>
              <a:rPr lang="fr-BE" dirty="0"/>
              <a:t> </a:t>
            </a:r>
            <a:r>
              <a:rPr lang="fr-BE" dirty="0" smtClean="0"/>
              <a:t>9 mars 1930</a:t>
            </a:r>
          </a:p>
          <a:p>
            <a:pPr algn="ctr"/>
            <a:r>
              <a:rPr lang="fr-BE" dirty="0" smtClean="0"/>
              <a:t>Inhumé le ?</a:t>
            </a:r>
          </a:p>
          <a:p>
            <a:pPr algn="ctr"/>
            <a:r>
              <a:rPr lang="fr-BE" dirty="0" smtClean="0"/>
              <a:t>Epoux de </a:t>
            </a:r>
            <a:r>
              <a:rPr lang="fr-BE" dirty="0"/>
              <a:t>?</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 </a:t>
            </a:r>
          </a:p>
          <a:p>
            <a:pPr algn="ctr"/>
            <a:r>
              <a:rPr lang="fr-BE" dirty="0" smtClean="0"/>
              <a:t>Tombe 53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502889" y="779526"/>
            <a:ext cx="5991338" cy="1200329"/>
          </a:xfrm>
          <a:prstGeom prst="rect">
            <a:avLst/>
          </a:prstGeom>
          <a:noFill/>
        </p:spPr>
        <p:txBody>
          <a:bodyPr wrap="square" rtlCol="0">
            <a:spAutoFit/>
          </a:bodyPr>
          <a:lstStyle/>
          <a:p>
            <a:r>
              <a:rPr lang="fr-BE" sz="7200" dirty="0" smtClean="0">
                <a:latin typeface="French Script MT" panose="03020402040607040605" pitchFamily="66" charset="0"/>
              </a:rPr>
              <a:t>Valentin </a:t>
            </a:r>
            <a:r>
              <a:rPr lang="fr-BE" sz="7200" dirty="0" err="1" smtClean="0">
                <a:latin typeface="French Script MT" panose="03020402040607040605" pitchFamily="66" charset="0"/>
              </a:rPr>
              <a:t>Jeunehomme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163831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846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1861 – 70 ans</a:t>
            </a:r>
          </a:p>
          <a:p>
            <a:pPr algn="ctr"/>
            <a:r>
              <a:rPr lang="fr-BE" dirty="0" smtClean="0"/>
              <a:t>Décédé le</a:t>
            </a:r>
            <a:r>
              <a:rPr lang="fr-BE" dirty="0"/>
              <a:t>  6</a:t>
            </a:r>
            <a:r>
              <a:rPr lang="fr-BE" dirty="0" smtClean="0"/>
              <a:t> octobre 1931</a:t>
            </a:r>
          </a:p>
          <a:p>
            <a:pPr algn="ctr"/>
            <a:r>
              <a:rPr lang="fr-BE" dirty="0" smtClean="0"/>
              <a:t>Inhumé le ?</a:t>
            </a:r>
          </a:p>
          <a:p>
            <a:pPr algn="ctr"/>
            <a:r>
              <a:rPr lang="fr-BE" dirty="0" smtClean="0"/>
              <a:t>Epoux de Madame Roquette</a:t>
            </a:r>
          </a:p>
          <a:p>
            <a:pPr algn="ctr"/>
            <a:endParaRPr lang="fr-BE" dirty="0"/>
          </a:p>
          <a:p>
            <a:pPr algn="ctr"/>
            <a:r>
              <a:rPr lang="fr-BE" dirty="0" smtClean="0"/>
              <a:t>Régiment: </a:t>
            </a:r>
            <a:r>
              <a:rPr lang="fr-BE" dirty="0"/>
              <a:t>?</a:t>
            </a:r>
            <a:endParaRPr lang="fr-BE" dirty="0" smtClean="0"/>
          </a:p>
          <a:p>
            <a:pPr algn="ctr"/>
            <a:r>
              <a:rPr lang="fr-BE" dirty="0" smtClean="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72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703354" y="793185"/>
            <a:ext cx="3430839" cy="1200329"/>
          </a:xfrm>
          <a:prstGeom prst="rect">
            <a:avLst/>
          </a:prstGeom>
          <a:noFill/>
        </p:spPr>
        <p:txBody>
          <a:bodyPr wrap="square" rtlCol="0">
            <a:spAutoFit/>
          </a:bodyPr>
          <a:lstStyle/>
          <a:p>
            <a:r>
              <a:rPr lang="fr-BE" sz="7200" dirty="0" smtClean="0">
                <a:latin typeface="French Script MT" panose="03020402040607040605" pitchFamily="66" charset="0"/>
              </a:rPr>
              <a:t>René </a:t>
            </a:r>
            <a:r>
              <a:rPr lang="fr-BE" sz="7200" dirty="0" err="1" smtClean="0">
                <a:latin typeface="French Script MT" panose="03020402040607040605" pitchFamily="66" charset="0"/>
              </a:rPr>
              <a:t>Jenon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902144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847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28 août 1900 – 17 ans</a:t>
            </a:r>
          </a:p>
          <a:p>
            <a:pPr algn="ctr"/>
            <a:r>
              <a:rPr lang="fr-BE" dirty="0" smtClean="0"/>
              <a:t>Décédé le</a:t>
            </a:r>
            <a:r>
              <a:rPr lang="fr-BE" dirty="0"/>
              <a:t> </a:t>
            </a:r>
            <a:r>
              <a:rPr lang="fr-BE" dirty="0" smtClean="0"/>
              <a:t>21 août 1918</a:t>
            </a:r>
          </a:p>
          <a:p>
            <a:pPr algn="ctr"/>
            <a:r>
              <a:rPr lang="fr-BE" dirty="0" smtClean="0"/>
              <a:t>Inhumé le 3 février 1922</a:t>
            </a:r>
          </a:p>
          <a:p>
            <a:pPr algn="ctr"/>
            <a:r>
              <a:rPr lang="fr-BE" dirty="0" smtClean="0"/>
              <a:t>Epoux de </a:t>
            </a:r>
            <a:r>
              <a:rPr lang="fr-BE" dirty="0"/>
              <a:t>?</a:t>
            </a:r>
            <a:endParaRPr lang="fr-BE" dirty="0" smtClean="0"/>
          </a:p>
          <a:p>
            <a:pPr algn="ctr"/>
            <a:endParaRPr lang="fr-BE" dirty="0"/>
          </a:p>
          <a:p>
            <a:pPr algn="ctr"/>
            <a:r>
              <a:rPr lang="fr-BE" dirty="0" smtClean="0"/>
              <a:t>Régiment: 14</a:t>
            </a:r>
            <a:r>
              <a:rPr lang="fr-BE" baseline="30000" dirty="0" smtClean="0"/>
              <a:t>e</a:t>
            </a:r>
            <a:r>
              <a:rPr lang="fr-BE" dirty="0" smtClean="0"/>
              <a:t> d’Artillerie, 1Gr, 1Bat</a:t>
            </a:r>
          </a:p>
          <a:p>
            <a:pPr algn="ctr"/>
            <a:r>
              <a:rPr lang="fr-BE" dirty="0" smtClean="0"/>
              <a:t>Statut: Soldat,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51598" y="779526"/>
            <a:ext cx="4134351" cy="1200329"/>
          </a:xfrm>
          <a:prstGeom prst="rect">
            <a:avLst/>
          </a:prstGeom>
          <a:noFill/>
        </p:spPr>
        <p:txBody>
          <a:bodyPr wrap="square" rtlCol="0">
            <a:spAutoFit/>
          </a:bodyPr>
          <a:lstStyle/>
          <a:p>
            <a:r>
              <a:rPr lang="fr-BE" sz="7200" dirty="0" smtClean="0">
                <a:latin typeface="French Script MT" panose="03020402040607040605" pitchFamily="66" charset="0"/>
              </a:rPr>
              <a:t>Nicolas </a:t>
            </a:r>
            <a:r>
              <a:rPr lang="fr-BE" sz="7200" dirty="0" err="1" smtClean="0">
                <a:latin typeface="French Script MT" panose="03020402040607040605" pitchFamily="66" charset="0"/>
              </a:rPr>
              <a:t>Joiris</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4255942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848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1893 – 37 ans</a:t>
            </a:r>
          </a:p>
          <a:p>
            <a:pPr algn="ctr"/>
            <a:r>
              <a:rPr lang="fr-BE" dirty="0" smtClean="0"/>
              <a:t>Décédé le 18 avril 1930</a:t>
            </a:r>
          </a:p>
          <a:p>
            <a:pPr algn="ctr"/>
            <a:r>
              <a:rPr lang="fr-BE" dirty="0" smtClean="0"/>
              <a:t>Inhumé le ?</a:t>
            </a:r>
          </a:p>
          <a:p>
            <a:pPr algn="ctr"/>
            <a:r>
              <a:rPr lang="fr-BE" dirty="0" smtClean="0"/>
              <a:t>Epoux de </a:t>
            </a:r>
            <a:r>
              <a:rPr lang="fr-BE" dirty="0"/>
              <a:t>?</a:t>
            </a:r>
            <a:endParaRPr lang="fr-BE" dirty="0" smtClean="0"/>
          </a:p>
          <a:p>
            <a:pPr algn="ctr"/>
            <a:endParaRPr lang="fr-BE" dirty="0"/>
          </a:p>
          <a:p>
            <a:pPr algn="ctr"/>
            <a:r>
              <a:rPr lang="fr-BE" dirty="0" smtClean="0"/>
              <a:t>Régiment: 11</a:t>
            </a:r>
            <a:r>
              <a:rPr lang="fr-BE" baseline="30000" dirty="0" smtClean="0"/>
              <a:t>e</a:t>
            </a:r>
            <a:r>
              <a:rPr lang="fr-BE" dirty="0" smtClean="0"/>
              <a:t> de Ligne</a:t>
            </a:r>
          </a:p>
          <a:p>
            <a:pPr algn="ctr"/>
            <a:r>
              <a:rPr lang="fr-BE" dirty="0" smtClean="0"/>
              <a:t>Statut: Soldat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 </a:t>
            </a:r>
          </a:p>
          <a:p>
            <a:pPr algn="ctr"/>
            <a:r>
              <a:rPr lang="fr-BE" dirty="0" smtClean="0"/>
              <a:t>Tombe 57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215128" y="779526"/>
            <a:ext cx="4407292" cy="1200329"/>
          </a:xfrm>
          <a:prstGeom prst="rect">
            <a:avLst/>
          </a:prstGeom>
          <a:noFill/>
        </p:spPr>
        <p:txBody>
          <a:bodyPr wrap="square" rtlCol="0">
            <a:spAutoFit/>
          </a:bodyPr>
          <a:lstStyle/>
          <a:p>
            <a:r>
              <a:rPr lang="fr-BE" sz="7200" dirty="0" smtClean="0">
                <a:latin typeface="French Script MT" panose="03020402040607040605" pitchFamily="66" charset="0"/>
              </a:rPr>
              <a:t>Charles </a:t>
            </a:r>
            <a:r>
              <a:rPr lang="fr-BE" sz="7200" dirty="0" err="1" smtClean="0">
                <a:latin typeface="French Script MT" panose="03020402040607040605" pitchFamily="66" charset="0"/>
              </a:rPr>
              <a:t>Kicken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929671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849</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smtClean="0"/>
              <a:t>Né en 1890 – 39 ans</a:t>
            </a:r>
          </a:p>
          <a:p>
            <a:pPr algn="ctr"/>
            <a:r>
              <a:rPr lang="fr-BE" dirty="0" smtClean="0"/>
              <a:t>Décédé le</a:t>
            </a:r>
            <a:r>
              <a:rPr lang="fr-BE" dirty="0"/>
              <a:t> 2</a:t>
            </a:r>
            <a:r>
              <a:rPr lang="fr-BE" dirty="0" smtClean="0"/>
              <a:t> août 1929</a:t>
            </a:r>
          </a:p>
          <a:p>
            <a:pPr algn="ctr"/>
            <a:r>
              <a:rPr lang="fr-BE" dirty="0" smtClean="0"/>
              <a:t>Inhumé le ?</a:t>
            </a:r>
          </a:p>
          <a:p>
            <a:pPr algn="ctr"/>
            <a:r>
              <a:rPr lang="fr-BE" dirty="0" smtClean="0"/>
              <a:t>Epoux de </a:t>
            </a:r>
            <a:r>
              <a:rPr lang="fr-BE" dirty="0"/>
              <a:t>?</a:t>
            </a:r>
            <a:endParaRPr lang="fr-BE" dirty="0" smtClean="0"/>
          </a:p>
          <a:p>
            <a:pPr algn="ctr"/>
            <a:endParaRPr lang="fr-BE" dirty="0"/>
          </a:p>
          <a:p>
            <a:pPr algn="ctr"/>
            <a:r>
              <a:rPr lang="fr-BE" dirty="0" smtClean="0"/>
              <a:t>Régiment: Gendarmerie</a:t>
            </a:r>
          </a:p>
          <a:p>
            <a:pPr algn="ctr"/>
            <a:r>
              <a:rPr lang="fr-BE" dirty="0" smtClean="0"/>
              <a:t>Statut: Maréchal des Logis, </a:t>
            </a:r>
          </a:p>
          <a:p>
            <a:pPr algn="ctr"/>
            <a:r>
              <a:rPr lang="fr-BE" dirty="0" smtClean="0"/>
              <a:t>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47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145443" y="779526"/>
            <a:ext cx="4546661" cy="1200329"/>
          </a:xfrm>
          <a:prstGeom prst="rect">
            <a:avLst/>
          </a:prstGeom>
          <a:noFill/>
        </p:spPr>
        <p:txBody>
          <a:bodyPr wrap="square" rtlCol="0">
            <a:spAutoFit/>
          </a:bodyPr>
          <a:lstStyle/>
          <a:p>
            <a:r>
              <a:rPr lang="fr-BE" sz="7200" dirty="0" smtClean="0">
                <a:latin typeface="French Script MT" panose="03020402040607040605" pitchFamily="66" charset="0"/>
              </a:rPr>
              <a:t>Armand Laurent</a:t>
            </a:r>
          </a:p>
        </p:txBody>
      </p:sp>
    </p:spTree>
    <p:extLst>
      <p:ext uri="{BB962C8B-B14F-4D97-AF65-F5344CB8AC3E}">
        <p14:creationId xmlns:p14="http://schemas.microsoft.com/office/powerpoint/2010/main" val="19008895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85</a:t>
            </a:fld>
            <a:endParaRPr lang="fr-BE" dirty="0"/>
          </a:p>
        </p:txBody>
      </p:sp>
      <p:sp>
        <p:nvSpPr>
          <p:cNvPr id="5" name="ZoneTexte 4"/>
          <p:cNvSpPr txBox="1"/>
          <p:nvPr/>
        </p:nvSpPr>
        <p:spPr>
          <a:xfrm>
            <a:off x="1671543" y="778034"/>
            <a:ext cx="3447878" cy="1200329"/>
          </a:xfrm>
          <a:prstGeom prst="rect">
            <a:avLst/>
          </a:prstGeom>
          <a:noFill/>
        </p:spPr>
        <p:txBody>
          <a:bodyPr wrap="square" rtlCol="0">
            <a:spAutoFit/>
          </a:bodyPr>
          <a:lstStyle/>
          <a:p>
            <a:r>
              <a:rPr lang="fr-BE" sz="7200" dirty="0" smtClean="0">
                <a:latin typeface="French Script MT" panose="03020402040607040605" pitchFamily="66" charset="0"/>
              </a:rPr>
              <a:t>Jean </a:t>
            </a:r>
            <a:r>
              <a:rPr lang="fr-BE" sz="7200" dirty="0" err="1" smtClean="0">
                <a:latin typeface="French Script MT" panose="03020402040607040605" pitchFamily="66" charset="0"/>
              </a:rPr>
              <a:t>Darat</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65 ans</a:t>
            </a:r>
          </a:p>
          <a:p>
            <a:pPr algn="ctr"/>
            <a:r>
              <a:rPr lang="fr-BE" dirty="0" smtClean="0"/>
              <a:t>Décédé le ?</a:t>
            </a:r>
          </a:p>
          <a:p>
            <a:pPr algn="ctr"/>
            <a:r>
              <a:rPr lang="fr-BE" dirty="0" smtClean="0"/>
              <a:t>Inhumé le 15 mai 1953</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50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8530052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850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1895 – 36 ans</a:t>
            </a:r>
          </a:p>
          <a:p>
            <a:pPr algn="ctr"/>
            <a:r>
              <a:rPr lang="fr-BE" dirty="0" smtClean="0"/>
              <a:t>Décédé le</a:t>
            </a:r>
            <a:r>
              <a:rPr lang="fr-BE" dirty="0"/>
              <a:t> </a:t>
            </a:r>
            <a:r>
              <a:rPr lang="fr-BE" dirty="0" smtClean="0"/>
              <a:t>9 mars 1931</a:t>
            </a:r>
          </a:p>
          <a:p>
            <a:pPr algn="ctr"/>
            <a:r>
              <a:rPr lang="fr-BE" dirty="0" smtClean="0"/>
              <a:t>Inhumé le ?</a:t>
            </a:r>
          </a:p>
          <a:p>
            <a:pPr algn="ctr"/>
            <a:r>
              <a:rPr lang="fr-BE" dirty="0" smtClean="0"/>
              <a:t>Epoux de </a:t>
            </a:r>
            <a:r>
              <a:rPr lang="fr-BE" dirty="0"/>
              <a:t>?</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75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17587" y="779526"/>
            <a:ext cx="4602373" cy="1200329"/>
          </a:xfrm>
          <a:prstGeom prst="rect">
            <a:avLst/>
          </a:prstGeom>
          <a:noFill/>
        </p:spPr>
        <p:txBody>
          <a:bodyPr wrap="square" rtlCol="0">
            <a:spAutoFit/>
          </a:bodyPr>
          <a:lstStyle/>
          <a:p>
            <a:r>
              <a:rPr lang="fr-BE" sz="7200" dirty="0" smtClean="0">
                <a:latin typeface="French Script MT" panose="03020402040607040605" pitchFamily="66" charset="0"/>
              </a:rPr>
              <a:t>Auguste Leblanc</a:t>
            </a:r>
          </a:p>
        </p:txBody>
      </p:sp>
    </p:spTree>
    <p:extLst>
      <p:ext uri="{BB962C8B-B14F-4D97-AF65-F5344CB8AC3E}">
        <p14:creationId xmlns:p14="http://schemas.microsoft.com/office/powerpoint/2010/main" val="1276291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851</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smtClean="0"/>
              <a:t>Né en 1890 – 39 ans</a:t>
            </a:r>
          </a:p>
          <a:p>
            <a:pPr algn="ctr"/>
            <a:r>
              <a:rPr lang="fr-BE" dirty="0" smtClean="0"/>
              <a:t>Décédé le</a:t>
            </a:r>
            <a:r>
              <a:rPr lang="fr-BE" dirty="0"/>
              <a:t> </a:t>
            </a:r>
            <a:r>
              <a:rPr lang="fr-BE" dirty="0" smtClean="0"/>
              <a:t>11 octobre 1929</a:t>
            </a:r>
          </a:p>
          <a:p>
            <a:pPr algn="ctr"/>
            <a:r>
              <a:rPr lang="fr-BE" dirty="0" smtClean="0"/>
              <a:t>Inhumé le ?</a:t>
            </a:r>
          </a:p>
          <a:p>
            <a:pPr algn="ctr"/>
            <a:r>
              <a:rPr lang="fr-BE" dirty="0" smtClean="0"/>
              <a:t>Epoux de </a:t>
            </a:r>
            <a:r>
              <a:rPr lang="fr-BE" dirty="0"/>
              <a:t>?</a:t>
            </a:r>
            <a:endParaRPr lang="fr-BE" dirty="0" smtClean="0"/>
          </a:p>
          <a:p>
            <a:pPr algn="ctr"/>
            <a:endParaRPr lang="fr-BE" dirty="0"/>
          </a:p>
          <a:p>
            <a:pPr algn="ctr"/>
            <a:r>
              <a:rPr lang="fr-BE" dirty="0" smtClean="0"/>
              <a:t>Régiment: 1</a:t>
            </a:r>
            <a:r>
              <a:rPr lang="fr-BE" baseline="30000" dirty="0" smtClean="0"/>
              <a:t>er</a:t>
            </a:r>
            <a:r>
              <a:rPr lang="fr-BE" dirty="0" smtClean="0"/>
              <a:t> Chasseurs à Pied</a:t>
            </a:r>
          </a:p>
          <a:p>
            <a:pPr algn="ctr"/>
            <a:r>
              <a:rPr lang="fr-BE" dirty="0" smtClean="0"/>
              <a:t>Statut: Sergent-Major, </a:t>
            </a:r>
          </a:p>
          <a:p>
            <a:pPr algn="ctr"/>
            <a:r>
              <a:rPr lang="fr-BE" dirty="0" smtClean="0"/>
              <a:t>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48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591195" y="779526"/>
            <a:ext cx="3655157" cy="1200329"/>
          </a:xfrm>
          <a:prstGeom prst="rect">
            <a:avLst/>
          </a:prstGeom>
          <a:noFill/>
        </p:spPr>
        <p:txBody>
          <a:bodyPr wrap="square" rtlCol="0">
            <a:spAutoFit/>
          </a:bodyPr>
          <a:lstStyle/>
          <a:p>
            <a:r>
              <a:rPr lang="fr-BE" sz="7200" dirty="0" smtClean="0">
                <a:latin typeface="French Script MT" panose="03020402040607040605" pitchFamily="66" charset="0"/>
              </a:rPr>
              <a:t>Luc Leclercq</a:t>
            </a:r>
          </a:p>
        </p:txBody>
      </p:sp>
    </p:spTree>
    <p:extLst>
      <p:ext uri="{BB962C8B-B14F-4D97-AF65-F5344CB8AC3E}">
        <p14:creationId xmlns:p14="http://schemas.microsoft.com/office/powerpoint/2010/main" val="12621870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852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1896 – 34 ans</a:t>
            </a:r>
          </a:p>
          <a:p>
            <a:pPr algn="ctr"/>
            <a:r>
              <a:rPr lang="fr-BE" dirty="0" smtClean="0"/>
              <a:t>Décédé le 26 mars 1930</a:t>
            </a:r>
          </a:p>
          <a:p>
            <a:pPr algn="ctr"/>
            <a:r>
              <a:rPr lang="fr-BE" dirty="0" smtClean="0"/>
              <a:t>Inhumé le ?</a:t>
            </a:r>
          </a:p>
          <a:p>
            <a:pPr algn="ctr"/>
            <a:r>
              <a:rPr lang="fr-BE" dirty="0" smtClean="0"/>
              <a:t>Epoux de </a:t>
            </a:r>
            <a:r>
              <a:rPr lang="fr-BE" dirty="0"/>
              <a:t>?</a:t>
            </a:r>
            <a:endParaRPr lang="fr-BE" dirty="0" smtClean="0"/>
          </a:p>
          <a:p>
            <a:pPr algn="ctr"/>
            <a:endParaRPr lang="fr-BE" dirty="0"/>
          </a:p>
          <a:p>
            <a:pPr algn="ctr"/>
            <a:r>
              <a:rPr lang="fr-BE" dirty="0" smtClean="0"/>
              <a:t>Régiment: 7</a:t>
            </a:r>
            <a:r>
              <a:rPr lang="fr-BE" baseline="30000" dirty="0" smtClean="0"/>
              <a:t>e</a:t>
            </a:r>
            <a:r>
              <a:rPr lang="fr-BE" dirty="0" smtClean="0"/>
              <a:t> de Ligne</a:t>
            </a:r>
          </a:p>
          <a:p>
            <a:pPr algn="ctr"/>
            <a:r>
              <a:rPr lang="fr-BE" dirty="0" smtClean="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 </a:t>
            </a:r>
          </a:p>
          <a:p>
            <a:pPr algn="ctr"/>
            <a:r>
              <a:rPr lang="fr-BE" dirty="0" smtClean="0"/>
              <a:t>Tombe 55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275154" y="779526"/>
            <a:ext cx="4287239" cy="1200329"/>
          </a:xfrm>
          <a:prstGeom prst="rect">
            <a:avLst/>
          </a:prstGeom>
          <a:noFill/>
        </p:spPr>
        <p:txBody>
          <a:bodyPr wrap="square" rtlCol="0">
            <a:spAutoFit/>
          </a:bodyPr>
          <a:lstStyle/>
          <a:p>
            <a:r>
              <a:rPr lang="fr-BE" sz="7200" dirty="0" smtClean="0">
                <a:latin typeface="French Script MT" panose="03020402040607040605" pitchFamily="66" charset="0"/>
              </a:rPr>
              <a:t>Jacques </a:t>
            </a:r>
            <a:r>
              <a:rPr lang="fr-BE" sz="7200" dirty="0" err="1" smtClean="0">
                <a:latin typeface="French Script MT" panose="03020402040607040605" pitchFamily="66" charset="0"/>
              </a:rPr>
              <a:t>Ledent</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746119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853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10 juillet 1888 – 30 ans</a:t>
            </a:r>
          </a:p>
          <a:p>
            <a:pPr algn="ctr"/>
            <a:r>
              <a:rPr lang="fr-BE" dirty="0" smtClean="0"/>
              <a:t>Décédé le</a:t>
            </a:r>
            <a:r>
              <a:rPr lang="fr-BE" dirty="0"/>
              <a:t> </a:t>
            </a:r>
            <a:r>
              <a:rPr lang="fr-BE" dirty="0" smtClean="0"/>
              <a:t>2 novembre 1918</a:t>
            </a:r>
          </a:p>
          <a:p>
            <a:pPr algn="ctr"/>
            <a:r>
              <a:rPr lang="fr-BE" dirty="0" smtClean="0"/>
              <a:t>Inhumé le 2 novembre 1922</a:t>
            </a:r>
          </a:p>
          <a:p>
            <a:pPr algn="ctr"/>
            <a:r>
              <a:rPr lang="fr-BE" dirty="0" smtClean="0"/>
              <a:t>Epoux de </a:t>
            </a:r>
            <a:r>
              <a:rPr lang="fr-BE" dirty="0"/>
              <a:t>?</a:t>
            </a:r>
            <a:endParaRPr lang="fr-BE" dirty="0" smtClean="0"/>
          </a:p>
          <a:p>
            <a:pPr algn="ctr"/>
            <a:endParaRPr lang="fr-BE" dirty="0"/>
          </a:p>
          <a:p>
            <a:pPr algn="ctr"/>
            <a:r>
              <a:rPr lang="fr-BE" dirty="0" smtClean="0"/>
              <a:t>Régiment: 12</a:t>
            </a:r>
            <a:r>
              <a:rPr lang="fr-BE" baseline="30000" dirty="0" smtClean="0"/>
              <a:t>e</a:t>
            </a:r>
            <a:r>
              <a:rPr lang="fr-BE" dirty="0" smtClean="0"/>
              <a:t> d’Artillerie, 3Gr, 2Bat</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70329" y="779526"/>
            <a:ext cx="3896890" cy="1200329"/>
          </a:xfrm>
          <a:prstGeom prst="rect">
            <a:avLst/>
          </a:prstGeom>
          <a:noFill/>
        </p:spPr>
        <p:txBody>
          <a:bodyPr wrap="square" rtlCol="0">
            <a:spAutoFit/>
          </a:bodyPr>
          <a:lstStyle/>
          <a:p>
            <a:r>
              <a:rPr lang="fr-BE" sz="7200" dirty="0" smtClean="0">
                <a:latin typeface="French Script MT" panose="03020402040607040605" pitchFamily="66" charset="0"/>
              </a:rPr>
              <a:t>Marcel Lega</a:t>
            </a:r>
          </a:p>
        </p:txBody>
      </p:sp>
    </p:spTree>
    <p:extLst>
      <p:ext uri="{BB962C8B-B14F-4D97-AF65-F5344CB8AC3E}">
        <p14:creationId xmlns:p14="http://schemas.microsoft.com/office/powerpoint/2010/main" val="3001447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854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9 décembre 1891 – 26 ans</a:t>
            </a:r>
          </a:p>
          <a:p>
            <a:pPr algn="ctr"/>
            <a:r>
              <a:rPr lang="fr-BE" dirty="0" smtClean="0"/>
              <a:t>Décédé le</a:t>
            </a:r>
            <a:r>
              <a:rPr lang="fr-BE" dirty="0"/>
              <a:t> </a:t>
            </a:r>
            <a:r>
              <a:rPr lang="fr-BE" dirty="0" smtClean="0"/>
              <a:t>6 novembre 1918</a:t>
            </a:r>
          </a:p>
          <a:p>
            <a:pPr algn="ctr"/>
            <a:r>
              <a:rPr lang="fr-BE" dirty="0" smtClean="0"/>
              <a:t>Inhumé le 2 septembre 1922</a:t>
            </a:r>
          </a:p>
          <a:p>
            <a:pPr algn="ctr"/>
            <a:r>
              <a:rPr lang="fr-BE" dirty="0" smtClean="0"/>
              <a:t>Epoux de </a:t>
            </a:r>
            <a:r>
              <a:rPr lang="fr-BE" dirty="0"/>
              <a:t>?</a:t>
            </a:r>
            <a:endParaRPr lang="fr-BE" dirty="0" smtClean="0"/>
          </a:p>
          <a:p>
            <a:pPr algn="ctr"/>
            <a:endParaRPr lang="fr-BE" dirty="0"/>
          </a:p>
          <a:p>
            <a:pPr algn="ctr"/>
            <a:r>
              <a:rPr lang="fr-BE" dirty="0" smtClean="0"/>
              <a:t>Régiment: 3</a:t>
            </a:r>
            <a:r>
              <a:rPr lang="fr-BE" baseline="30000" dirty="0" smtClean="0"/>
              <a:t>e</a:t>
            </a:r>
            <a:r>
              <a:rPr lang="fr-BE" dirty="0" smtClean="0"/>
              <a:t> d’Artillerie, 37Bat</a:t>
            </a:r>
          </a:p>
          <a:p>
            <a:pPr algn="ctr"/>
            <a:r>
              <a:rPr lang="fr-BE" dirty="0" smtClean="0"/>
              <a:t>Statut: Maréchal des Logis</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52253" y="775281"/>
            <a:ext cx="3733042" cy="1200329"/>
          </a:xfrm>
          <a:prstGeom prst="rect">
            <a:avLst/>
          </a:prstGeom>
          <a:noFill/>
        </p:spPr>
        <p:txBody>
          <a:bodyPr wrap="square" rtlCol="0">
            <a:spAutoFit/>
          </a:bodyPr>
          <a:lstStyle/>
          <a:p>
            <a:r>
              <a:rPr lang="fr-BE" sz="7200" dirty="0" smtClean="0">
                <a:latin typeface="French Script MT" panose="03020402040607040605" pitchFamily="66" charset="0"/>
              </a:rPr>
              <a:t>Emile </a:t>
            </a:r>
            <a:r>
              <a:rPr lang="fr-BE" sz="7200" dirty="0" err="1" smtClean="0">
                <a:latin typeface="French Script MT" panose="03020402040607040605" pitchFamily="66" charset="0"/>
              </a:rPr>
              <a:t>Lhoest</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41341625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855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14 octobre 1885 – 33 ans</a:t>
            </a:r>
          </a:p>
          <a:p>
            <a:pPr algn="ctr"/>
            <a:r>
              <a:rPr lang="fr-BE" dirty="0" smtClean="0"/>
              <a:t>Décédé le</a:t>
            </a:r>
            <a:r>
              <a:rPr lang="fr-BE" dirty="0"/>
              <a:t> </a:t>
            </a:r>
            <a:r>
              <a:rPr lang="fr-BE" dirty="0" smtClean="0"/>
              <a:t>28 octobre 1918</a:t>
            </a:r>
          </a:p>
          <a:p>
            <a:pPr algn="ctr"/>
            <a:r>
              <a:rPr lang="fr-BE" dirty="0" smtClean="0"/>
              <a:t>Inhumé </a:t>
            </a:r>
            <a:r>
              <a:rPr lang="fr-BE" dirty="0"/>
              <a:t>à </a:t>
            </a:r>
            <a:r>
              <a:rPr lang="fr-BE" dirty="0" err="1"/>
              <a:t>Robermont</a:t>
            </a:r>
            <a:r>
              <a:rPr lang="fr-BE" dirty="0"/>
              <a:t> en </a:t>
            </a:r>
            <a:r>
              <a:rPr lang="fr-BE" dirty="0" smtClean="0"/>
              <a:t>1922</a:t>
            </a:r>
          </a:p>
          <a:p>
            <a:pPr algn="ctr"/>
            <a:r>
              <a:rPr lang="fr-BE" dirty="0" smtClean="0"/>
              <a:t>Epoux de </a:t>
            </a:r>
            <a:r>
              <a:rPr lang="fr-BE" dirty="0"/>
              <a:t>?</a:t>
            </a:r>
            <a:endParaRPr lang="fr-BE" dirty="0" smtClean="0"/>
          </a:p>
          <a:p>
            <a:pPr algn="ctr"/>
            <a:endParaRPr lang="fr-BE" dirty="0"/>
          </a:p>
          <a:p>
            <a:pPr algn="ctr"/>
            <a:r>
              <a:rPr lang="fr-BE" dirty="0" smtClean="0"/>
              <a:t>Régiment: Génie 3DA, 15Bn, 6Cie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92824" y="779526"/>
            <a:ext cx="5051899" cy="1200329"/>
          </a:xfrm>
          <a:prstGeom prst="rect">
            <a:avLst/>
          </a:prstGeom>
          <a:noFill/>
        </p:spPr>
        <p:txBody>
          <a:bodyPr wrap="square" rtlCol="0">
            <a:spAutoFit/>
          </a:bodyPr>
          <a:lstStyle/>
          <a:p>
            <a:r>
              <a:rPr lang="fr-BE" sz="7200" dirty="0" smtClean="0">
                <a:latin typeface="French Script MT" panose="03020402040607040605" pitchFamily="66" charset="0"/>
              </a:rPr>
              <a:t>Laurent L’</a:t>
            </a:r>
            <a:r>
              <a:rPr lang="fr-BE" sz="7200" dirty="0" err="1" smtClean="0">
                <a:latin typeface="French Script MT" panose="03020402040607040605" pitchFamily="66" charset="0"/>
              </a:rPr>
              <a:t>Hoest</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1340533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856</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smtClean="0"/>
              <a:t>Né le 19 avril 1896 – 22 ans</a:t>
            </a:r>
          </a:p>
          <a:p>
            <a:pPr algn="ctr"/>
            <a:r>
              <a:rPr lang="fr-BE" dirty="0" smtClean="0"/>
              <a:t>Décédé le</a:t>
            </a:r>
            <a:r>
              <a:rPr lang="fr-BE" dirty="0"/>
              <a:t> </a:t>
            </a:r>
            <a:r>
              <a:rPr lang="fr-BE" dirty="0" smtClean="0"/>
              <a:t>1 octobre 1918</a:t>
            </a:r>
          </a:p>
          <a:p>
            <a:pPr algn="ctr"/>
            <a:r>
              <a:rPr lang="fr-BE" dirty="0" smtClean="0"/>
              <a:t>Inhumé le 7 juin 1922</a:t>
            </a:r>
          </a:p>
          <a:p>
            <a:pPr algn="ctr"/>
            <a:r>
              <a:rPr lang="fr-BE" dirty="0" smtClean="0"/>
              <a:t>Epoux de </a:t>
            </a:r>
            <a:r>
              <a:rPr lang="fr-BE" dirty="0"/>
              <a:t>?</a:t>
            </a:r>
            <a:endParaRPr lang="fr-BE" dirty="0" smtClean="0"/>
          </a:p>
          <a:p>
            <a:pPr algn="ctr"/>
            <a:endParaRPr lang="fr-BE" dirty="0"/>
          </a:p>
          <a:p>
            <a:pPr algn="ctr"/>
            <a:r>
              <a:rPr lang="fr-BE" dirty="0" smtClean="0"/>
              <a:t>Régiment: 2</a:t>
            </a:r>
            <a:r>
              <a:rPr lang="fr-BE" baseline="30000" dirty="0" smtClean="0"/>
              <a:t>e</a:t>
            </a:r>
            <a:r>
              <a:rPr lang="fr-BE" dirty="0" smtClean="0"/>
              <a:t> Grenadiers, 3Bn, 11Cie</a:t>
            </a:r>
          </a:p>
          <a:p>
            <a:pPr algn="ctr"/>
            <a:r>
              <a:rPr lang="fr-BE" dirty="0" smtClean="0"/>
              <a:t>Statut: Clairon Mat 1933</a:t>
            </a:r>
          </a:p>
          <a:p>
            <a:pPr algn="ctr"/>
            <a:r>
              <a:rPr lang="fr-BE" dirty="0" smtClean="0"/>
              <a:t>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40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71257" y="793185"/>
            <a:ext cx="3695033" cy="1200329"/>
          </a:xfrm>
          <a:prstGeom prst="rect">
            <a:avLst/>
          </a:prstGeom>
          <a:noFill/>
        </p:spPr>
        <p:txBody>
          <a:bodyPr wrap="square" rtlCol="0">
            <a:spAutoFit/>
          </a:bodyPr>
          <a:lstStyle/>
          <a:p>
            <a:r>
              <a:rPr lang="fr-BE" sz="7200" dirty="0" smtClean="0">
                <a:latin typeface="French Script MT" panose="03020402040607040605" pitchFamily="66" charset="0"/>
              </a:rPr>
              <a:t>Gérard Louis</a:t>
            </a:r>
          </a:p>
        </p:txBody>
      </p:sp>
    </p:spTree>
    <p:extLst>
      <p:ext uri="{BB962C8B-B14F-4D97-AF65-F5344CB8AC3E}">
        <p14:creationId xmlns:p14="http://schemas.microsoft.com/office/powerpoint/2010/main" val="303268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857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15 mars 1882 – 33 ans</a:t>
            </a:r>
          </a:p>
          <a:p>
            <a:pPr algn="ctr"/>
            <a:r>
              <a:rPr lang="fr-BE" dirty="0" smtClean="0"/>
              <a:t>Décédé le</a:t>
            </a:r>
            <a:r>
              <a:rPr lang="fr-BE" dirty="0"/>
              <a:t> </a:t>
            </a:r>
            <a:r>
              <a:rPr lang="fr-BE" dirty="0" smtClean="0"/>
              <a:t>19 août 1915</a:t>
            </a:r>
          </a:p>
          <a:p>
            <a:pPr algn="ctr"/>
            <a:r>
              <a:rPr lang="fr-BE" dirty="0" smtClean="0"/>
              <a:t>Inhumé </a:t>
            </a:r>
            <a:r>
              <a:rPr lang="fr-BE" dirty="0"/>
              <a:t>à </a:t>
            </a:r>
            <a:r>
              <a:rPr lang="fr-BE" dirty="0" err="1"/>
              <a:t>Robermont</a:t>
            </a:r>
            <a:r>
              <a:rPr lang="fr-BE" dirty="0"/>
              <a:t> en </a:t>
            </a:r>
            <a:r>
              <a:rPr lang="fr-BE" dirty="0" smtClean="0"/>
              <a:t>1922</a:t>
            </a:r>
          </a:p>
          <a:p>
            <a:pPr algn="ctr"/>
            <a:r>
              <a:rPr lang="fr-BE" dirty="0" smtClean="0"/>
              <a:t>Epoux de Madame Joris</a:t>
            </a:r>
          </a:p>
          <a:p>
            <a:pPr algn="ctr"/>
            <a:endParaRPr lang="fr-BE" dirty="0"/>
          </a:p>
          <a:p>
            <a:pPr algn="ctr"/>
            <a:r>
              <a:rPr lang="fr-BE" dirty="0" smtClean="0"/>
              <a:t>Régiment: 3L, Corps de Transport 1DA</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a:t>
            </a:r>
            <a:r>
              <a:rPr lang="fr-BE" dirty="0"/>
              <a:t>2</a:t>
            </a:r>
            <a:r>
              <a:rPr lang="fr-BE" dirty="0" smtClean="0"/>
              <a:t>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07990" y="779526"/>
            <a:ext cx="4621568" cy="1200329"/>
          </a:xfrm>
          <a:prstGeom prst="rect">
            <a:avLst/>
          </a:prstGeom>
          <a:noFill/>
        </p:spPr>
        <p:txBody>
          <a:bodyPr wrap="square" rtlCol="0">
            <a:spAutoFit/>
          </a:bodyPr>
          <a:lstStyle/>
          <a:p>
            <a:r>
              <a:rPr lang="fr-BE" sz="7200" dirty="0" smtClean="0">
                <a:latin typeface="French Script MT" panose="03020402040607040605" pitchFamily="66" charset="0"/>
              </a:rPr>
              <a:t>Lucien Martens</a:t>
            </a:r>
          </a:p>
        </p:txBody>
      </p:sp>
    </p:spTree>
    <p:extLst>
      <p:ext uri="{BB962C8B-B14F-4D97-AF65-F5344CB8AC3E}">
        <p14:creationId xmlns:p14="http://schemas.microsoft.com/office/powerpoint/2010/main" val="15038075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858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1885 – 27 ans</a:t>
            </a:r>
          </a:p>
          <a:p>
            <a:pPr algn="ctr"/>
            <a:r>
              <a:rPr lang="fr-BE" dirty="0" smtClean="0"/>
              <a:t>Décédé le</a:t>
            </a:r>
            <a:r>
              <a:rPr lang="fr-BE" dirty="0"/>
              <a:t>  </a:t>
            </a:r>
            <a:r>
              <a:rPr lang="fr-BE" dirty="0" smtClean="0"/>
              <a:t>30 août 1920</a:t>
            </a:r>
          </a:p>
          <a:p>
            <a:pPr algn="ctr"/>
            <a:r>
              <a:rPr lang="fr-BE" dirty="0" smtClean="0"/>
              <a:t>Inhumé le ?</a:t>
            </a:r>
          </a:p>
          <a:p>
            <a:pPr algn="ctr"/>
            <a:r>
              <a:rPr lang="fr-BE" dirty="0" smtClean="0"/>
              <a:t>Epoux de </a:t>
            </a:r>
            <a:r>
              <a:rPr lang="fr-BE" dirty="0"/>
              <a:t>?</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70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285216" y="779526"/>
            <a:ext cx="4267115" cy="1200329"/>
          </a:xfrm>
          <a:prstGeom prst="rect">
            <a:avLst/>
          </a:prstGeom>
          <a:noFill/>
        </p:spPr>
        <p:txBody>
          <a:bodyPr wrap="square" rtlCol="0">
            <a:spAutoFit/>
          </a:bodyPr>
          <a:lstStyle/>
          <a:p>
            <a:r>
              <a:rPr lang="fr-BE" sz="7200" dirty="0" smtClean="0">
                <a:latin typeface="French Script MT" panose="03020402040607040605" pitchFamily="66" charset="0"/>
              </a:rPr>
              <a:t>Victor Martin</a:t>
            </a:r>
          </a:p>
        </p:txBody>
      </p:sp>
    </p:spTree>
    <p:extLst>
      <p:ext uri="{BB962C8B-B14F-4D97-AF65-F5344CB8AC3E}">
        <p14:creationId xmlns:p14="http://schemas.microsoft.com/office/powerpoint/2010/main" val="8841979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859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29 novembre 1884 – 30 ans</a:t>
            </a:r>
          </a:p>
          <a:p>
            <a:pPr algn="ctr"/>
            <a:r>
              <a:rPr lang="fr-BE" dirty="0" smtClean="0"/>
              <a:t>Décédé le</a:t>
            </a:r>
            <a:r>
              <a:rPr lang="fr-BE" dirty="0"/>
              <a:t> </a:t>
            </a:r>
            <a:r>
              <a:rPr lang="fr-BE" dirty="0" smtClean="0"/>
              <a:t>27 mars 1915</a:t>
            </a:r>
          </a:p>
          <a:p>
            <a:pPr algn="ctr"/>
            <a:r>
              <a:rPr lang="fr-BE" dirty="0" smtClean="0"/>
              <a:t>Inhumé le 1 septembre 1922</a:t>
            </a:r>
          </a:p>
          <a:p>
            <a:pPr algn="ctr"/>
            <a:r>
              <a:rPr lang="fr-BE" dirty="0" smtClean="0"/>
              <a:t>Epoux de </a:t>
            </a:r>
            <a:r>
              <a:rPr lang="fr-BE" dirty="0"/>
              <a:t>?</a:t>
            </a:r>
            <a:endParaRPr lang="fr-BE" dirty="0" smtClean="0"/>
          </a:p>
          <a:p>
            <a:pPr algn="ctr"/>
            <a:endParaRPr lang="fr-BE" dirty="0"/>
          </a:p>
          <a:p>
            <a:pPr algn="ctr"/>
            <a:r>
              <a:rPr lang="fr-BE" dirty="0" smtClean="0"/>
              <a:t>Régiment: 6</a:t>
            </a:r>
            <a:r>
              <a:rPr lang="fr-BE" baseline="30000" dirty="0" smtClean="0"/>
              <a:t>e</a:t>
            </a:r>
            <a:r>
              <a:rPr lang="fr-BE" dirty="0" smtClean="0"/>
              <a:t> d’Artillerie</a:t>
            </a:r>
          </a:p>
          <a:p>
            <a:pPr algn="ctr"/>
            <a:r>
              <a:rPr lang="fr-BE" dirty="0" smtClean="0"/>
              <a:t>Statut: Brigadier</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878910" y="723605"/>
            <a:ext cx="5079728" cy="1200329"/>
          </a:xfrm>
          <a:prstGeom prst="rect">
            <a:avLst/>
          </a:prstGeom>
          <a:noFill/>
        </p:spPr>
        <p:txBody>
          <a:bodyPr wrap="square" rtlCol="0">
            <a:spAutoFit/>
          </a:bodyPr>
          <a:lstStyle/>
          <a:p>
            <a:r>
              <a:rPr lang="fr-BE" sz="7200" dirty="0" smtClean="0">
                <a:latin typeface="French Script MT" panose="03020402040607040605" pitchFamily="66" charset="0"/>
              </a:rPr>
              <a:t>Mathieu </a:t>
            </a:r>
            <a:r>
              <a:rPr lang="fr-BE" sz="7200" dirty="0" err="1" smtClean="0">
                <a:latin typeface="French Script MT" panose="03020402040607040605" pitchFamily="66" charset="0"/>
              </a:rPr>
              <a:t>Meinke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0085052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86</a:t>
            </a:fld>
            <a:endParaRPr lang="fr-BE" dirty="0"/>
          </a:p>
        </p:txBody>
      </p:sp>
      <p:sp>
        <p:nvSpPr>
          <p:cNvPr id="5" name="ZoneTexte 4"/>
          <p:cNvSpPr txBox="1"/>
          <p:nvPr/>
        </p:nvSpPr>
        <p:spPr>
          <a:xfrm>
            <a:off x="1208089" y="779526"/>
            <a:ext cx="4359143" cy="1200329"/>
          </a:xfrm>
          <a:prstGeom prst="rect">
            <a:avLst/>
          </a:prstGeom>
          <a:noFill/>
        </p:spPr>
        <p:txBody>
          <a:bodyPr wrap="square" rtlCol="0">
            <a:spAutoFit/>
          </a:bodyPr>
          <a:lstStyle/>
          <a:p>
            <a:r>
              <a:rPr lang="fr-BE" sz="7200" dirty="0" smtClean="0">
                <a:latin typeface="French Script MT" panose="03020402040607040605" pitchFamily="66" charset="0"/>
              </a:rPr>
              <a:t>Georges </a:t>
            </a:r>
            <a:r>
              <a:rPr lang="fr-BE" sz="7200" dirty="0" err="1" smtClean="0">
                <a:latin typeface="French Script MT" panose="03020402040607040605" pitchFamily="66" charset="0"/>
              </a:rPr>
              <a:t>Dejaer</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73 ans</a:t>
            </a:r>
          </a:p>
          <a:p>
            <a:pPr algn="ctr"/>
            <a:r>
              <a:rPr lang="fr-BE" dirty="0" smtClean="0"/>
              <a:t>Décédé le ?</a:t>
            </a:r>
          </a:p>
          <a:p>
            <a:pPr algn="ctr"/>
            <a:r>
              <a:rPr lang="fr-BE" dirty="0" smtClean="0"/>
              <a:t>Inhumé le 19-11-1952</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45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4008903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860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14 août 1860 – 57 ans</a:t>
            </a:r>
          </a:p>
          <a:p>
            <a:pPr algn="ctr"/>
            <a:r>
              <a:rPr lang="fr-BE" dirty="0" smtClean="0"/>
              <a:t>Décédé le</a:t>
            </a:r>
            <a:r>
              <a:rPr lang="fr-BE" dirty="0"/>
              <a:t> </a:t>
            </a:r>
            <a:r>
              <a:rPr lang="fr-BE" dirty="0" smtClean="0"/>
              <a:t>16 décembre 1917</a:t>
            </a:r>
          </a:p>
          <a:p>
            <a:pPr algn="ctr"/>
            <a:r>
              <a:rPr lang="fr-BE" dirty="0" smtClean="0"/>
              <a:t>Inhumé le 27 avril 1922</a:t>
            </a:r>
          </a:p>
          <a:p>
            <a:pPr algn="ctr"/>
            <a:r>
              <a:rPr lang="fr-BE" dirty="0" smtClean="0"/>
              <a:t>Epoux de Madame </a:t>
            </a:r>
            <a:r>
              <a:rPr lang="fr-BE" dirty="0" err="1" smtClean="0"/>
              <a:t>Macorps</a:t>
            </a:r>
            <a:endParaRPr lang="fr-BE" dirty="0" smtClean="0"/>
          </a:p>
          <a:p>
            <a:pPr algn="ctr"/>
            <a:endParaRPr lang="fr-BE" dirty="0"/>
          </a:p>
          <a:p>
            <a:pPr algn="ctr"/>
            <a:r>
              <a:rPr lang="fr-BE" dirty="0" smtClean="0"/>
              <a:t>Régiment: Administration</a:t>
            </a:r>
          </a:p>
          <a:p>
            <a:pPr algn="ctr"/>
            <a:r>
              <a:rPr lang="fr-BE" dirty="0" smtClean="0"/>
              <a:t>Statut: Commandant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45911" y="779526"/>
            <a:ext cx="5145726" cy="1200329"/>
          </a:xfrm>
          <a:prstGeom prst="rect">
            <a:avLst/>
          </a:prstGeom>
          <a:noFill/>
        </p:spPr>
        <p:txBody>
          <a:bodyPr wrap="square" rtlCol="0">
            <a:spAutoFit/>
          </a:bodyPr>
          <a:lstStyle/>
          <a:p>
            <a:r>
              <a:rPr lang="fr-BE" sz="7200" dirty="0" smtClean="0">
                <a:latin typeface="French Script MT" panose="03020402040607040605" pitchFamily="66" charset="0"/>
              </a:rPr>
              <a:t>Antoine </a:t>
            </a:r>
            <a:r>
              <a:rPr lang="fr-BE" sz="7200" dirty="0" err="1" smtClean="0">
                <a:latin typeface="French Script MT" panose="03020402040607040605" pitchFamily="66" charset="0"/>
              </a:rPr>
              <a:t>Monrique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4878636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861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2 janvier 1891 – 23 ans</a:t>
            </a:r>
          </a:p>
          <a:p>
            <a:pPr algn="ctr"/>
            <a:r>
              <a:rPr lang="fr-BE" dirty="0" smtClean="0"/>
              <a:t>Décédé le</a:t>
            </a:r>
            <a:r>
              <a:rPr lang="fr-BE" dirty="0"/>
              <a:t>  </a:t>
            </a:r>
            <a:r>
              <a:rPr lang="fr-BE" dirty="0" smtClean="0"/>
              <a:t>24 octobre 1914</a:t>
            </a:r>
          </a:p>
          <a:p>
            <a:pPr algn="ctr"/>
            <a:r>
              <a:rPr lang="fr-BE" dirty="0" smtClean="0"/>
              <a:t>Inhumé le 1 avril 1922</a:t>
            </a:r>
          </a:p>
          <a:p>
            <a:pPr algn="ctr"/>
            <a:r>
              <a:rPr lang="fr-BE" dirty="0" smtClean="0"/>
              <a:t>Epoux de </a:t>
            </a:r>
            <a:r>
              <a:rPr lang="fr-BE" dirty="0"/>
              <a:t>?</a:t>
            </a:r>
            <a:endParaRPr lang="fr-BE" dirty="0" smtClean="0"/>
          </a:p>
          <a:p>
            <a:pPr algn="ctr"/>
            <a:endParaRPr lang="fr-BE" dirty="0"/>
          </a:p>
          <a:p>
            <a:pPr algn="ctr"/>
            <a:r>
              <a:rPr lang="fr-BE" dirty="0" smtClean="0"/>
              <a:t>Régiment: 12</a:t>
            </a:r>
            <a:r>
              <a:rPr lang="fr-BE" baseline="30000" dirty="0" smtClean="0"/>
              <a:t>e</a:t>
            </a:r>
            <a:r>
              <a:rPr lang="fr-BE" dirty="0" smtClean="0"/>
              <a:t> de Ligne, 1Bn, 2Cie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38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38959" y="779526"/>
            <a:ext cx="4159630" cy="1200329"/>
          </a:xfrm>
          <a:prstGeom prst="rect">
            <a:avLst/>
          </a:prstGeom>
          <a:noFill/>
        </p:spPr>
        <p:txBody>
          <a:bodyPr wrap="square" rtlCol="0">
            <a:spAutoFit/>
          </a:bodyPr>
          <a:lstStyle/>
          <a:p>
            <a:r>
              <a:rPr lang="fr-BE" sz="7200" dirty="0" smtClean="0">
                <a:latin typeface="French Script MT" panose="03020402040607040605" pitchFamily="66" charset="0"/>
              </a:rPr>
              <a:t>Maurice Nys</a:t>
            </a:r>
          </a:p>
        </p:txBody>
      </p:sp>
    </p:spTree>
    <p:extLst>
      <p:ext uri="{BB962C8B-B14F-4D97-AF65-F5344CB8AC3E}">
        <p14:creationId xmlns:p14="http://schemas.microsoft.com/office/powerpoint/2010/main" val="12428804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862</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smtClean="0"/>
              <a:t>Né en 1891 – 31 ans</a:t>
            </a:r>
          </a:p>
          <a:p>
            <a:pPr algn="ctr"/>
            <a:r>
              <a:rPr lang="fr-BE" dirty="0" smtClean="0"/>
              <a:t>Décédé le</a:t>
            </a:r>
            <a:r>
              <a:rPr lang="fr-BE" dirty="0"/>
              <a:t>  </a:t>
            </a:r>
            <a:r>
              <a:rPr lang="fr-BE" dirty="0" smtClean="0"/>
              <a:t>28 février 1922</a:t>
            </a:r>
          </a:p>
          <a:p>
            <a:pPr algn="ctr"/>
            <a:r>
              <a:rPr lang="fr-BE" dirty="0" smtClean="0"/>
              <a:t>Inhumé le ?</a:t>
            </a:r>
          </a:p>
          <a:p>
            <a:pPr algn="ctr"/>
            <a:r>
              <a:rPr lang="fr-BE" dirty="0" smtClean="0"/>
              <a:t>Epoux de </a:t>
            </a:r>
            <a:r>
              <a:rPr lang="fr-BE" dirty="0"/>
              <a:t>?</a:t>
            </a:r>
            <a:endParaRPr lang="fr-BE" dirty="0" smtClean="0"/>
          </a:p>
          <a:p>
            <a:pPr algn="ctr"/>
            <a:endParaRPr lang="fr-BE" dirty="0"/>
          </a:p>
          <a:p>
            <a:pPr algn="ctr"/>
            <a:r>
              <a:rPr lang="fr-BE" dirty="0" smtClean="0"/>
              <a:t>Régiment: 11</a:t>
            </a:r>
            <a:r>
              <a:rPr lang="fr-BE" baseline="30000" dirty="0" smtClean="0"/>
              <a:t>e</a:t>
            </a:r>
            <a:r>
              <a:rPr lang="fr-BE" dirty="0" smtClean="0"/>
              <a:t> de Ligne</a:t>
            </a:r>
          </a:p>
          <a:p>
            <a:pPr algn="ctr"/>
            <a:r>
              <a:rPr lang="fr-BE" dirty="0" smtClean="0"/>
              <a:t>Statut: Volontaire de Guerre, </a:t>
            </a:r>
          </a:p>
          <a:p>
            <a:pPr algn="ctr"/>
            <a:r>
              <a:rPr lang="fr-BE" dirty="0" smtClean="0"/>
              <a:t>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30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88558" y="779526"/>
            <a:ext cx="4660432" cy="1200329"/>
          </a:xfrm>
          <a:prstGeom prst="rect">
            <a:avLst/>
          </a:prstGeom>
          <a:noFill/>
        </p:spPr>
        <p:txBody>
          <a:bodyPr wrap="square" rtlCol="0">
            <a:spAutoFit/>
          </a:bodyPr>
          <a:lstStyle/>
          <a:p>
            <a:r>
              <a:rPr lang="fr-BE" sz="7200" dirty="0" smtClean="0">
                <a:latin typeface="French Script MT" panose="03020402040607040605" pitchFamily="66" charset="0"/>
              </a:rPr>
              <a:t>Lambert Paradis</a:t>
            </a:r>
          </a:p>
        </p:txBody>
      </p:sp>
    </p:spTree>
    <p:extLst>
      <p:ext uri="{BB962C8B-B14F-4D97-AF65-F5344CB8AC3E}">
        <p14:creationId xmlns:p14="http://schemas.microsoft.com/office/powerpoint/2010/main" val="33145265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863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30 juin 1888 – 30 ans</a:t>
            </a:r>
          </a:p>
          <a:p>
            <a:pPr algn="ctr"/>
            <a:r>
              <a:rPr lang="fr-BE" dirty="0" smtClean="0"/>
              <a:t>Décédé le</a:t>
            </a:r>
            <a:r>
              <a:rPr lang="fr-BE" dirty="0"/>
              <a:t>  </a:t>
            </a:r>
            <a:r>
              <a:rPr lang="fr-BE" dirty="0" smtClean="0"/>
              <a:t>8 octobre 1918</a:t>
            </a:r>
          </a:p>
          <a:p>
            <a:pPr algn="ctr"/>
            <a:r>
              <a:rPr lang="fr-BE" dirty="0" smtClean="0"/>
              <a:t>Inhumé le 5 juillet 1921</a:t>
            </a:r>
          </a:p>
          <a:p>
            <a:pPr algn="ctr"/>
            <a:r>
              <a:rPr lang="fr-BE" dirty="0" smtClean="0"/>
              <a:t>Epoux de </a:t>
            </a:r>
            <a:r>
              <a:rPr lang="fr-BE" dirty="0"/>
              <a:t>?</a:t>
            </a:r>
            <a:endParaRPr lang="fr-BE" dirty="0" smtClean="0"/>
          </a:p>
          <a:p>
            <a:pPr algn="ctr"/>
            <a:endParaRPr lang="fr-BE" dirty="0"/>
          </a:p>
          <a:p>
            <a:pPr algn="ctr"/>
            <a:r>
              <a:rPr lang="fr-BE" dirty="0" smtClean="0"/>
              <a:t>Régiment: 14</a:t>
            </a:r>
            <a:r>
              <a:rPr lang="fr-BE" baseline="30000" dirty="0" smtClean="0"/>
              <a:t>e</a:t>
            </a:r>
            <a:r>
              <a:rPr lang="fr-BE" dirty="0" smtClean="0"/>
              <a:t> de Ligne, 3Bn, 10Cie</a:t>
            </a:r>
          </a:p>
          <a:p>
            <a:pPr algn="ctr"/>
            <a:r>
              <a:rPr lang="fr-BE" dirty="0" smtClean="0"/>
              <a:t>Statut: Soldat – Mat 1270</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06865" y="793185"/>
            <a:ext cx="3823818" cy="1200329"/>
          </a:xfrm>
          <a:prstGeom prst="rect">
            <a:avLst/>
          </a:prstGeom>
          <a:noFill/>
        </p:spPr>
        <p:txBody>
          <a:bodyPr wrap="square" rtlCol="0">
            <a:spAutoFit/>
          </a:bodyPr>
          <a:lstStyle/>
          <a:p>
            <a:r>
              <a:rPr lang="fr-BE" sz="7200" dirty="0" smtClean="0">
                <a:latin typeface="French Script MT" panose="03020402040607040605" pitchFamily="66" charset="0"/>
              </a:rPr>
              <a:t>Jean </a:t>
            </a:r>
            <a:r>
              <a:rPr lang="fr-BE" sz="7200" dirty="0" err="1" smtClean="0">
                <a:latin typeface="French Script MT" panose="03020402040607040605" pitchFamily="66" charset="0"/>
              </a:rPr>
              <a:t>Pianetti</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803568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864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30 juillet 1857 – 58 ans</a:t>
            </a:r>
          </a:p>
          <a:p>
            <a:pPr algn="ctr"/>
            <a:r>
              <a:rPr lang="fr-BE" dirty="0" smtClean="0"/>
              <a:t>Décédé le</a:t>
            </a:r>
            <a:r>
              <a:rPr lang="fr-BE" dirty="0"/>
              <a:t> </a:t>
            </a:r>
            <a:r>
              <a:rPr lang="fr-BE" dirty="0" smtClean="0"/>
              <a:t>28 juillet 1916</a:t>
            </a:r>
          </a:p>
          <a:p>
            <a:pPr algn="ctr"/>
            <a:r>
              <a:rPr lang="fr-BE" dirty="0" smtClean="0"/>
              <a:t>Inhumé le 19 août 1922</a:t>
            </a:r>
          </a:p>
          <a:p>
            <a:pPr algn="ctr"/>
            <a:r>
              <a:rPr lang="fr-BE" dirty="0" smtClean="0"/>
              <a:t>Epoux de Madame </a:t>
            </a:r>
            <a:r>
              <a:rPr lang="fr-BE" dirty="0" err="1" smtClean="0"/>
              <a:t>Darcourt</a:t>
            </a:r>
            <a:endParaRPr lang="fr-BE" dirty="0" smtClean="0"/>
          </a:p>
          <a:p>
            <a:pPr algn="ctr"/>
            <a:endParaRPr lang="fr-BE" dirty="0"/>
          </a:p>
          <a:p>
            <a:pPr algn="ctr"/>
            <a:r>
              <a:rPr lang="fr-BE" dirty="0" smtClean="0"/>
              <a:t>Régiment: A.R.M.</a:t>
            </a:r>
          </a:p>
          <a:p>
            <a:pPr algn="ctr"/>
            <a:r>
              <a:rPr lang="fr-BE" dirty="0" smtClean="0"/>
              <a:t>Statut: Adjudant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811630" y="793185"/>
            <a:ext cx="3214288" cy="1200329"/>
          </a:xfrm>
          <a:prstGeom prst="rect">
            <a:avLst/>
          </a:prstGeom>
          <a:noFill/>
        </p:spPr>
        <p:txBody>
          <a:bodyPr wrap="square" rtlCol="0">
            <a:spAutoFit/>
          </a:bodyPr>
          <a:lstStyle/>
          <a:p>
            <a:r>
              <a:rPr lang="fr-BE" sz="7200" dirty="0" smtClean="0">
                <a:latin typeface="French Script MT" panose="03020402040607040605" pitchFamily="66" charset="0"/>
              </a:rPr>
              <a:t>Jean </a:t>
            </a:r>
            <a:r>
              <a:rPr lang="fr-BE" sz="7200" dirty="0" err="1" smtClean="0">
                <a:latin typeface="French Script MT" panose="03020402040607040605" pitchFamily="66" charset="0"/>
              </a:rPr>
              <a:t>Pirlet</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7269484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865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1894 – 36 ans</a:t>
            </a:r>
          </a:p>
          <a:p>
            <a:pPr algn="ctr"/>
            <a:r>
              <a:rPr lang="fr-BE" dirty="0" smtClean="0"/>
              <a:t>Décédé le 12 mai 1930</a:t>
            </a:r>
          </a:p>
          <a:p>
            <a:pPr algn="ctr"/>
            <a:r>
              <a:rPr lang="fr-BE" dirty="0" smtClean="0"/>
              <a:t>Inhumé le ?</a:t>
            </a:r>
          </a:p>
          <a:p>
            <a:pPr algn="ctr"/>
            <a:r>
              <a:rPr lang="fr-BE" dirty="0" smtClean="0"/>
              <a:t>Epoux de </a:t>
            </a:r>
            <a:r>
              <a:rPr lang="fr-BE" dirty="0"/>
              <a:t>?</a:t>
            </a:r>
            <a:endParaRPr lang="fr-BE" dirty="0" smtClean="0"/>
          </a:p>
          <a:p>
            <a:pPr algn="ctr"/>
            <a:endParaRPr lang="fr-BE" dirty="0"/>
          </a:p>
          <a:p>
            <a:pPr algn="ctr"/>
            <a:r>
              <a:rPr lang="fr-BE" dirty="0" smtClean="0"/>
              <a:t>Régiment: 6</a:t>
            </a:r>
            <a:r>
              <a:rPr lang="fr-BE" baseline="30000" dirty="0" smtClean="0"/>
              <a:t>e</a:t>
            </a:r>
            <a:r>
              <a:rPr lang="fr-BE" dirty="0" smtClean="0"/>
              <a:t> d’Artillerie</a:t>
            </a:r>
          </a:p>
          <a:p>
            <a:pPr algn="ctr"/>
            <a:r>
              <a:rPr lang="fr-BE" dirty="0" smtClean="0"/>
              <a:t>Statut: Invalide de Guerre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 </a:t>
            </a:r>
          </a:p>
          <a:p>
            <a:pPr algn="ctr"/>
            <a:r>
              <a:rPr lang="fr-BE" dirty="0" smtClean="0"/>
              <a:t>Tombe 59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151136" y="779526"/>
            <a:ext cx="4535276" cy="1200329"/>
          </a:xfrm>
          <a:prstGeom prst="rect">
            <a:avLst/>
          </a:prstGeom>
          <a:noFill/>
        </p:spPr>
        <p:txBody>
          <a:bodyPr wrap="square" rtlCol="0">
            <a:spAutoFit/>
          </a:bodyPr>
          <a:lstStyle/>
          <a:p>
            <a:r>
              <a:rPr lang="fr-BE" sz="7200" dirty="0" smtClean="0">
                <a:latin typeface="French Script MT" panose="03020402040607040605" pitchFamily="66" charset="0"/>
              </a:rPr>
              <a:t>Lambert </a:t>
            </a:r>
            <a:r>
              <a:rPr lang="fr-BE" sz="7200" dirty="0" err="1" smtClean="0">
                <a:latin typeface="French Script MT" panose="03020402040607040605" pitchFamily="66" charset="0"/>
              </a:rPr>
              <a:t>Pirotte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2754323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866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14 novembre 1892 – 25 ans</a:t>
            </a:r>
          </a:p>
          <a:p>
            <a:pPr algn="ctr"/>
            <a:r>
              <a:rPr lang="fr-BE" dirty="0" smtClean="0"/>
              <a:t>Décédé le</a:t>
            </a:r>
            <a:r>
              <a:rPr lang="fr-BE" dirty="0"/>
              <a:t> </a:t>
            </a:r>
            <a:r>
              <a:rPr lang="fr-BE" dirty="0" smtClean="0"/>
              <a:t>3 octobre 1918</a:t>
            </a:r>
          </a:p>
          <a:p>
            <a:pPr algn="ctr"/>
            <a:r>
              <a:rPr lang="fr-BE" dirty="0" smtClean="0"/>
              <a:t>Inhumé le 19 septembre 1922</a:t>
            </a:r>
          </a:p>
          <a:p>
            <a:pPr algn="ctr"/>
            <a:r>
              <a:rPr lang="fr-BE" dirty="0" smtClean="0"/>
              <a:t>Epoux de </a:t>
            </a:r>
            <a:r>
              <a:rPr lang="fr-BE" dirty="0"/>
              <a:t>?</a:t>
            </a:r>
            <a:endParaRPr lang="fr-BE" dirty="0" smtClean="0"/>
          </a:p>
          <a:p>
            <a:pPr algn="ctr"/>
            <a:endParaRPr lang="fr-BE" dirty="0"/>
          </a:p>
          <a:p>
            <a:pPr algn="ctr"/>
            <a:r>
              <a:rPr lang="fr-BE" dirty="0" smtClean="0"/>
              <a:t>Régiment: 14</a:t>
            </a:r>
            <a:r>
              <a:rPr lang="fr-BE" baseline="30000" dirty="0" smtClean="0"/>
              <a:t>e</a:t>
            </a:r>
            <a:r>
              <a:rPr lang="fr-BE" dirty="0" smtClean="0"/>
              <a:t> de Ligne, 3Bn, 9Cie</a:t>
            </a:r>
          </a:p>
          <a:p>
            <a:pPr algn="ctr"/>
            <a:r>
              <a:rPr lang="fr-BE" dirty="0" smtClean="0"/>
              <a:t>Statut: Caporal,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65575" y="793185"/>
            <a:ext cx="4106397" cy="1200329"/>
          </a:xfrm>
          <a:prstGeom prst="rect">
            <a:avLst/>
          </a:prstGeom>
          <a:noFill/>
        </p:spPr>
        <p:txBody>
          <a:bodyPr wrap="square" rtlCol="0">
            <a:spAutoFit/>
          </a:bodyPr>
          <a:lstStyle/>
          <a:p>
            <a:r>
              <a:rPr lang="fr-BE" sz="7200" dirty="0" smtClean="0">
                <a:latin typeface="French Script MT" panose="03020402040607040605" pitchFamily="66" charset="0"/>
              </a:rPr>
              <a:t>Henri </a:t>
            </a:r>
            <a:r>
              <a:rPr lang="fr-BE" sz="7200" dirty="0" err="1" smtClean="0">
                <a:latin typeface="French Script MT" panose="03020402040607040605" pitchFamily="66" charset="0"/>
              </a:rPr>
              <a:t>Poupier</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690922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867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1884 – 46 ans</a:t>
            </a:r>
          </a:p>
          <a:p>
            <a:pPr algn="ctr"/>
            <a:r>
              <a:rPr lang="fr-BE" dirty="0" smtClean="0"/>
              <a:t>Décédé le</a:t>
            </a:r>
            <a:r>
              <a:rPr lang="fr-BE" dirty="0"/>
              <a:t>  </a:t>
            </a:r>
            <a:r>
              <a:rPr lang="fr-BE" dirty="0" smtClean="0"/>
              <a:t>18 novembre 1930</a:t>
            </a:r>
          </a:p>
          <a:p>
            <a:pPr algn="ctr"/>
            <a:r>
              <a:rPr lang="fr-BE" dirty="0" smtClean="0"/>
              <a:t>Inhumé le ?</a:t>
            </a:r>
          </a:p>
          <a:p>
            <a:pPr algn="ctr"/>
            <a:r>
              <a:rPr lang="fr-BE" dirty="0" smtClean="0"/>
              <a:t>Epoux de </a:t>
            </a:r>
            <a:r>
              <a:rPr lang="fr-BE" dirty="0"/>
              <a:t>?</a:t>
            </a:r>
            <a:endParaRPr lang="fr-BE" dirty="0" smtClean="0"/>
          </a:p>
          <a:p>
            <a:pPr algn="ctr"/>
            <a:endParaRPr lang="fr-BE" dirty="0"/>
          </a:p>
          <a:p>
            <a:pPr algn="ctr"/>
            <a:r>
              <a:rPr lang="fr-BE" dirty="0" smtClean="0"/>
              <a:t>Régiment: Génie</a:t>
            </a:r>
          </a:p>
          <a:p>
            <a:pPr algn="ctr"/>
            <a:r>
              <a:rPr lang="fr-BE" dirty="0" smtClean="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62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89231" y="793185"/>
            <a:ext cx="3659086" cy="1200329"/>
          </a:xfrm>
          <a:prstGeom prst="rect">
            <a:avLst/>
          </a:prstGeom>
          <a:noFill/>
        </p:spPr>
        <p:txBody>
          <a:bodyPr wrap="square" rtlCol="0">
            <a:spAutoFit/>
          </a:bodyPr>
          <a:lstStyle/>
          <a:p>
            <a:r>
              <a:rPr lang="fr-BE" sz="7200" dirty="0" smtClean="0">
                <a:latin typeface="French Script MT" panose="03020402040607040605" pitchFamily="66" charset="0"/>
              </a:rPr>
              <a:t>Jean Robert</a:t>
            </a:r>
          </a:p>
        </p:txBody>
      </p:sp>
    </p:spTree>
    <p:extLst>
      <p:ext uri="{BB962C8B-B14F-4D97-AF65-F5344CB8AC3E}">
        <p14:creationId xmlns:p14="http://schemas.microsoft.com/office/powerpoint/2010/main" val="12372934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868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18 mars 1889 – 29 ans</a:t>
            </a:r>
          </a:p>
          <a:p>
            <a:pPr algn="ctr"/>
            <a:r>
              <a:rPr lang="fr-BE" dirty="0" smtClean="0"/>
              <a:t>Décédé le</a:t>
            </a:r>
            <a:r>
              <a:rPr lang="fr-BE" dirty="0"/>
              <a:t> </a:t>
            </a:r>
            <a:r>
              <a:rPr lang="fr-BE" dirty="0" smtClean="0"/>
              <a:t>15 octobre 1918</a:t>
            </a:r>
          </a:p>
          <a:p>
            <a:pPr algn="ctr"/>
            <a:r>
              <a:rPr lang="fr-BE" dirty="0" smtClean="0"/>
              <a:t>Inhumé </a:t>
            </a:r>
            <a:r>
              <a:rPr lang="fr-BE" dirty="0"/>
              <a:t>à </a:t>
            </a:r>
            <a:r>
              <a:rPr lang="fr-BE" dirty="0" err="1"/>
              <a:t>Robermont</a:t>
            </a:r>
            <a:r>
              <a:rPr lang="fr-BE" dirty="0"/>
              <a:t> en </a:t>
            </a:r>
            <a:r>
              <a:rPr lang="fr-BE" dirty="0" smtClean="0"/>
              <a:t>1922</a:t>
            </a:r>
          </a:p>
          <a:p>
            <a:pPr algn="ctr"/>
            <a:r>
              <a:rPr lang="fr-BE" dirty="0" smtClean="0"/>
              <a:t>Epoux de </a:t>
            </a:r>
            <a:r>
              <a:rPr lang="fr-BE" dirty="0"/>
              <a:t>?</a:t>
            </a:r>
            <a:endParaRPr lang="fr-BE" dirty="0" smtClean="0"/>
          </a:p>
          <a:p>
            <a:pPr algn="ctr"/>
            <a:endParaRPr lang="fr-BE" dirty="0"/>
          </a:p>
          <a:p>
            <a:pPr algn="ctr"/>
            <a:r>
              <a:rPr lang="fr-BE" dirty="0" smtClean="0"/>
              <a:t>Régiment: 12</a:t>
            </a:r>
            <a:r>
              <a:rPr lang="fr-BE" baseline="30000" dirty="0" smtClean="0"/>
              <a:t>e</a:t>
            </a:r>
            <a:r>
              <a:rPr lang="fr-BE" dirty="0" smtClean="0"/>
              <a:t> de Ligne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25484" y="779526"/>
            <a:ext cx="5386580" cy="1200329"/>
          </a:xfrm>
          <a:prstGeom prst="rect">
            <a:avLst/>
          </a:prstGeom>
          <a:noFill/>
        </p:spPr>
        <p:txBody>
          <a:bodyPr wrap="square" rtlCol="0">
            <a:spAutoFit/>
          </a:bodyPr>
          <a:lstStyle/>
          <a:p>
            <a:r>
              <a:rPr lang="fr-BE" sz="7200" dirty="0" smtClean="0">
                <a:latin typeface="French Script MT" panose="03020402040607040605" pitchFamily="66" charset="0"/>
              </a:rPr>
              <a:t>Théodore </a:t>
            </a:r>
            <a:r>
              <a:rPr lang="fr-BE" sz="7200" dirty="0" err="1" smtClean="0">
                <a:latin typeface="French Script MT" panose="03020402040607040605" pitchFamily="66" charset="0"/>
              </a:rPr>
              <a:t>Ramboux</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877214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869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1885 – 45 ans</a:t>
            </a:r>
          </a:p>
          <a:p>
            <a:pPr algn="ctr"/>
            <a:r>
              <a:rPr lang="fr-BE" dirty="0" smtClean="0"/>
              <a:t>Décédé le</a:t>
            </a:r>
            <a:r>
              <a:rPr lang="fr-BE" dirty="0"/>
              <a:t>  </a:t>
            </a:r>
            <a:r>
              <a:rPr lang="fr-BE" dirty="0" smtClean="0"/>
              <a:t>4 décembre 1930</a:t>
            </a:r>
          </a:p>
          <a:p>
            <a:pPr algn="ctr"/>
            <a:r>
              <a:rPr lang="fr-BE" dirty="0" smtClean="0"/>
              <a:t>Inhumé le ?</a:t>
            </a:r>
          </a:p>
          <a:p>
            <a:pPr algn="ctr"/>
            <a:r>
              <a:rPr lang="fr-BE" dirty="0" smtClean="0"/>
              <a:t>Epoux de </a:t>
            </a:r>
            <a:r>
              <a:rPr lang="fr-BE" dirty="0"/>
              <a:t>?</a:t>
            </a:r>
            <a:endParaRPr lang="fr-BE" dirty="0" smtClean="0"/>
          </a:p>
          <a:p>
            <a:pPr algn="ctr"/>
            <a:endParaRPr lang="fr-BE" dirty="0"/>
          </a:p>
          <a:p>
            <a:pPr algn="ctr"/>
            <a:r>
              <a:rPr lang="fr-BE" dirty="0" smtClean="0"/>
              <a:t>Régiment: Artillerie de Forteresse</a:t>
            </a:r>
          </a:p>
          <a:p>
            <a:pPr algn="ctr"/>
            <a:r>
              <a:rPr lang="fr-BE" dirty="0" smtClean="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63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28032" y="793185"/>
            <a:ext cx="3581483" cy="1200329"/>
          </a:xfrm>
          <a:prstGeom prst="rect">
            <a:avLst/>
          </a:prstGeom>
          <a:noFill/>
        </p:spPr>
        <p:txBody>
          <a:bodyPr wrap="square" rtlCol="0">
            <a:spAutoFit/>
          </a:bodyPr>
          <a:lstStyle/>
          <a:p>
            <a:r>
              <a:rPr lang="fr-BE" sz="7200" dirty="0" smtClean="0">
                <a:latin typeface="French Script MT" panose="03020402040607040605" pitchFamily="66" charset="0"/>
              </a:rPr>
              <a:t>Léon </a:t>
            </a:r>
            <a:r>
              <a:rPr lang="fr-BE" sz="7200" dirty="0" err="1" smtClean="0">
                <a:latin typeface="French Script MT" panose="03020402040607040605" pitchFamily="66" charset="0"/>
              </a:rPr>
              <a:t>Richel</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805378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87</a:t>
            </a:fld>
            <a:endParaRPr lang="fr-BE" dirty="0"/>
          </a:p>
        </p:txBody>
      </p:sp>
      <p:sp>
        <p:nvSpPr>
          <p:cNvPr id="5" name="ZoneTexte 4"/>
          <p:cNvSpPr txBox="1"/>
          <p:nvPr/>
        </p:nvSpPr>
        <p:spPr>
          <a:xfrm>
            <a:off x="950902" y="779526"/>
            <a:ext cx="4873518" cy="1200329"/>
          </a:xfrm>
          <a:prstGeom prst="rect">
            <a:avLst/>
          </a:prstGeom>
          <a:noFill/>
        </p:spPr>
        <p:txBody>
          <a:bodyPr wrap="square" rtlCol="0">
            <a:spAutoFit/>
          </a:bodyPr>
          <a:lstStyle/>
          <a:p>
            <a:r>
              <a:rPr lang="fr-BE" sz="7200" dirty="0" smtClean="0">
                <a:latin typeface="French Script MT" panose="03020402040607040605" pitchFamily="66" charset="0"/>
              </a:rPr>
              <a:t>Jules </a:t>
            </a:r>
            <a:r>
              <a:rPr lang="fr-BE" sz="7200" dirty="0" err="1" smtClean="0">
                <a:latin typeface="French Script MT" panose="03020402040607040605" pitchFamily="66" charset="0"/>
              </a:rPr>
              <a:t>Deschepper</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81 ans</a:t>
            </a:r>
          </a:p>
          <a:p>
            <a:pPr algn="ctr"/>
            <a:r>
              <a:rPr lang="fr-BE" dirty="0" smtClean="0"/>
              <a:t>Décédé le ?</a:t>
            </a:r>
          </a:p>
          <a:p>
            <a:pPr algn="ctr"/>
            <a:r>
              <a:rPr lang="fr-BE" dirty="0" smtClean="0"/>
              <a:t>Inhumé le 10 mai 1955</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61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7784600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870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1894 – 38 ans</a:t>
            </a:r>
          </a:p>
          <a:p>
            <a:pPr algn="ctr"/>
            <a:r>
              <a:rPr lang="fr-BE" dirty="0" smtClean="0"/>
              <a:t>Décédé le</a:t>
            </a:r>
            <a:r>
              <a:rPr lang="fr-BE" dirty="0"/>
              <a:t> 2</a:t>
            </a:r>
            <a:r>
              <a:rPr lang="fr-BE" dirty="0" smtClean="0"/>
              <a:t> mars 1932</a:t>
            </a:r>
          </a:p>
          <a:p>
            <a:pPr algn="ctr"/>
            <a:r>
              <a:rPr lang="fr-BE" dirty="0" smtClean="0"/>
              <a:t>Inhumé le ?</a:t>
            </a:r>
          </a:p>
          <a:p>
            <a:pPr algn="ctr"/>
            <a:r>
              <a:rPr lang="fr-BE" dirty="0" smtClean="0"/>
              <a:t>Epoux de </a:t>
            </a:r>
            <a:r>
              <a:rPr lang="fr-BE" dirty="0"/>
              <a:t>?</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76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44610" y="753509"/>
            <a:ext cx="3748327" cy="1200329"/>
          </a:xfrm>
          <a:prstGeom prst="rect">
            <a:avLst/>
          </a:prstGeom>
          <a:noFill/>
        </p:spPr>
        <p:txBody>
          <a:bodyPr wrap="square" rtlCol="0">
            <a:spAutoFit/>
          </a:bodyPr>
          <a:lstStyle/>
          <a:p>
            <a:r>
              <a:rPr lang="fr-BE" sz="7200" dirty="0" smtClean="0">
                <a:latin typeface="French Script MT" panose="03020402040607040605" pitchFamily="66" charset="0"/>
              </a:rPr>
              <a:t>Franz Roger</a:t>
            </a:r>
          </a:p>
        </p:txBody>
      </p:sp>
    </p:spTree>
    <p:extLst>
      <p:ext uri="{BB962C8B-B14F-4D97-AF65-F5344CB8AC3E}">
        <p14:creationId xmlns:p14="http://schemas.microsoft.com/office/powerpoint/2010/main" val="15329707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871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22 octobre 1897 – 20 ans</a:t>
            </a:r>
          </a:p>
          <a:p>
            <a:pPr algn="ctr"/>
            <a:r>
              <a:rPr lang="fr-BE" dirty="0" smtClean="0"/>
              <a:t>Décédé le</a:t>
            </a:r>
            <a:r>
              <a:rPr lang="fr-BE" dirty="0"/>
              <a:t> </a:t>
            </a:r>
            <a:r>
              <a:rPr lang="fr-BE" dirty="0" smtClean="0"/>
              <a:t>2 octobre 1918</a:t>
            </a:r>
          </a:p>
          <a:p>
            <a:pPr algn="ctr"/>
            <a:r>
              <a:rPr lang="fr-BE" dirty="0" smtClean="0"/>
              <a:t>Inhumé le 21 septembre 1922</a:t>
            </a:r>
          </a:p>
          <a:p>
            <a:pPr algn="ctr"/>
            <a:r>
              <a:rPr lang="fr-BE" dirty="0" smtClean="0"/>
              <a:t>Epoux de </a:t>
            </a:r>
            <a:r>
              <a:rPr lang="fr-BE" dirty="0"/>
              <a:t>?</a:t>
            </a:r>
            <a:endParaRPr lang="fr-BE" dirty="0" smtClean="0"/>
          </a:p>
          <a:p>
            <a:pPr algn="ctr"/>
            <a:endParaRPr lang="fr-BE" dirty="0"/>
          </a:p>
          <a:p>
            <a:pPr algn="ctr"/>
            <a:r>
              <a:rPr lang="fr-BE" dirty="0" smtClean="0"/>
              <a:t>Régiment: 14</a:t>
            </a:r>
            <a:r>
              <a:rPr lang="fr-BE" baseline="30000" dirty="0" smtClean="0"/>
              <a:t>e</a:t>
            </a:r>
            <a:r>
              <a:rPr lang="fr-BE" dirty="0" smtClean="0"/>
              <a:t> de Ligne</a:t>
            </a:r>
          </a:p>
          <a:p>
            <a:pPr algn="ctr"/>
            <a:r>
              <a:rPr lang="fr-BE" dirty="0" smtClean="0"/>
              <a:t>Statut: Soldat Mat 30151</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400651" y="797052"/>
            <a:ext cx="4036246" cy="1200329"/>
          </a:xfrm>
          <a:prstGeom prst="rect">
            <a:avLst/>
          </a:prstGeom>
          <a:noFill/>
        </p:spPr>
        <p:txBody>
          <a:bodyPr wrap="square" rtlCol="0">
            <a:spAutoFit/>
          </a:bodyPr>
          <a:lstStyle/>
          <a:p>
            <a:r>
              <a:rPr lang="fr-BE" sz="7200" dirty="0" smtClean="0">
                <a:latin typeface="French Script MT" panose="03020402040607040605" pitchFamily="66" charset="0"/>
              </a:rPr>
              <a:t>Adrien </a:t>
            </a:r>
            <a:r>
              <a:rPr lang="fr-BE" sz="7200" dirty="0" err="1" smtClean="0">
                <a:latin typeface="French Script MT" panose="03020402040607040605" pitchFamily="66" charset="0"/>
              </a:rPr>
              <a:t>Schmit</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6696954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872</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smtClean="0"/>
              <a:t>Né le 1 avril 1897 – 21 ans</a:t>
            </a:r>
          </a:p>
          <a:p>
            <a:pPr algn="ctr"/>
            <a:r>
              <a:rPr lang="fr-BE" dirty="0" smtClean="0"/>
              <a:t>Décédé le 6 novembre 1918</a:t>
            </a:r>
          </a:p>
          <a:p>
            <a:pPr algn="ctr"/>
            <a:r>
              <a:rPr lang="fr-BE" dirty="0" smtClean="0"/>
              <a:t>Inhumé </a:t>
            </a:r>
            <a:r>
              <a:rPr lang="fr-BE" dirty="0"/>
              <a:t>à </a:t>
            </a:r>
            <a:r>
              <a:rPr lang="fr-BE" dirty="0" err="1"/>
              <a:t>Robermont</a:t>
            </a:r>
            <a:r>
              <a:rPr lang="fr-BE" dirty="0"/>
              <a:t> en </a:t>
            </a:r>
            <a:r>
              <a:rPr lang="fr-BE" dirty="0" smtClean="0"/>
              <a:t>1922</a:t>
            </a:r>
          </a:p>
          <a:p>
            <a:pPr algn="ctr"/>
            <a:r>
              <a:rPr lang="fr-BE" dirty="0" smtClean="0"/>
              <a:t>Epoux de </a:t>
            </a:r>
            <a:r>
              <a:rPr lang="fr-BE" dirty="0"/>
              <a:t>?</a:t>
            </a:r>
            <a:endParaRPr lang="fr-BE" dirty="0" smtClean="0"/>
          </a:p>
          <a:p>
            <a:pPr algn="ctr"/>
            <a:endParaRPr lang="fr-BE" dirty="0"/>
          </a:p>
          <a:p>
            <a:pPr algn="ctr"/>
            <a:r>
              <a:rPr lang="fr-BE" dirty="0" smtClean="0"/>
              <a:t>Régiment: 11</a:t>
            </a:r>
            <a:r>
              <a:rPr lang="fr-BE" baseline="30000" dirty="0" smtClean="0"/>
              <a:t>e</a:t>
            </a:r>
            <a:r>
              <a:rPr lang="fr-BE" dirty="0" smtClean="0"/>
              <a:t> de Ligne, 1Bn, 1Cie</a:t>
            </a:r>
          </a:p>
          <a:p>
            <a:pPr algn="ctr"/>
            <a:r>
              <a:rPr lang="fr-BE" dirty="0" smtClean="0"/>
              <a:t>Statut: Caporal – Mat 64035</a:t>
            </a:r>
          </a:p>
          <a:p>
            <a:pPr algn="ctr"/>
            <a:r>
              <a:rPr lang="fr-BE" dirty="0" smtClean="0"/>
              <a:t>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65314" y="779526"/>
            <a:ext cx="4706919" cy="1200329"/>
          </a:xfrm>
          <a:prstGeom prst="rect">
            <a:avLst/>
          </a:prstGeom>
          <a:noFill/>
        </p:spPr>
        <p:txBody>
          <a:bodyPr wrap="square" rtlCol="0">
            <a:spAutoFit/>
          </a:bodyPr>
          <a:lstStyle/>
          <a:p>
            <a:r>
              <a:rPr lang="fr-BE" sz="7200" dirty="0" smtClean="0">
                <a:latin typeface="French Script MT" panose="03020402040607040605" pitchFamily="66" charset="0"/>
              </a:rPr>
              <a:t>Henri </a:t>
            </a:r>
            <a:r>
              <a:rPr lang="fr-BE" sz="7200" dirty="0" err="1" smtClean="0">
                <a:latin typeface="French Script MT" panose="03020402040607040605" pitchFamily="66" charset="0"/>
              </a:rPr>
              <a:t>Schrooten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5237199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873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1861 – 71 ans</a:t>
            </a:r>
          </a:p>
          <a:p>
            <a:pPr algn="ctr"/>
            <a:r>
              <a:rPr lang="fr-BE" dirty="0" smtClean="0"/>
              <a:t>Décédé le</a:t>
            </a:r>
            <a:r>
              <a:rPr lang="fr-BE" dirty="0"/>
              <a:t>  5</a:t>
            </a:r>
            <a:r>
              <a:rPr lang="fr-BE" dirty="0" smtClean="0"/>
              <a:t> mars 1932</a:t>
            </a:r>
          </a:p>
          <a:p>
            <a:pPr algn="ctr"/>
            <a:r>
              <a:rPr lang="fr-BE" dirty="0" smtClean="0"/>
              <a:t>Inhumé le ?</a:t>
            </a:r>
          </a:p>
          <a:p>
            <a:pPr algn="ctr"/>
            <a:r>
              <a:rPr lang="fr-BE" dirty="0" smtClean="0"/>
              <a:t>Epoux de Madame Joie</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67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42524" y="779526"/>
            <a:ext cx="5352499" cy="1200329"/>
          </a:xfrm>
          <a:prstGeom prst="rect">
            <a:avLst/>
          </a:prstGeom>
          <a:noFill/>
        </p:spPr>
        <p:txBody>
          <a:bodyPr wrap="square" rtlCol="0">
            <a:spAutoFit/>
          </a:bodyPr>
          <a:lstStyle/>
          <a:p>
            <a:r>
              <a:rPr lang="fr-BE" sz="7200" dirty="0" smtClean="0">
                <a:latin typeface="French Script MT" panose="03020402040607040605" pitchFamily="66" charset="0"/>
              </a:rPr>
              <a:t>Henri Schumacher</a:t>
            </a:r>
          </a:p>
        </p:txBody>
      </p:sp>
    </p:spTree>
    <p:extLst>
      <p:ext uri="{BB962C8B-B14F-4D97-AF65-F5344CB8AC3E}">
        <p14:creationId xmlns:p14="http://schemas.microsoft.com/office/powerpoint/2010/main" val="21739423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874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5 décembre 1889 – 24 ans</a:t>
            </a:r>
          </a:p>
          <a:p>
            <a:pPr algn="ctr"/>
            <a:r>
              <a:rPr lang="fr-BE" dirty="0" smtClean="0"/>
              <a:t>Décédé le</a:t>
            </a:r>
            <a:r>
              <a:rPr lang="fr-BE" dirty="0"/>
              <a:t> </a:t>
            </a:r>
            <a:r>
              <a:rPr lang="fr-BE" dirty="0" smtClean="0"/>
              <a:t>30 septembre 1914</a:t>
            </a:r>
          </a:p>
          <a:p>
            <a:pPr algn="ctr"/>
            <a:r>
              <a:rPr lang="fr-BE" dirty="0" smtClean="0"/>
              <a:t>Inhumé le 6 février 1922</a:t>
            </a:r>
          </a:p>
          <a:p>
            <a:pPr algn="ctr"/>
            <a:r>
              <a:rPr lang="fr-BE" dirty="0" smtClean="0"/>
              <a:t>Epoux de Madame </a:t>
            </a:r>
            <a:r>
              <a:rPr lang="fr-BE" dirty="0" err="1" smtClean="0"/>
              <a:t>Gilis</a:t>
            </a:r>
            <a:endParaRPr lang="fr-BE" dirty="0" smtClean="0"/>
          </a:p>
          <a:p>
            <a:pPr algn="ctr"/>
            <a:endParaRPr lang="fr-BE" dirty="0"/>
          </a:p>
          <a:p>
            <a:pPr algn="ctr"/>
            <a:r>
              <a:rPr lang="fr-BE" dirty="0" smtClean="0"/>
              <a:t>Régiment: </a:t>
            </a:r>
            <a:r>
              <a:rPr lang="fr-BE" dirty="0"/>
              <a:t>3</a:t>
            </a:r>
            <a:r>
              <a:rPr lang="fr-BE" baseline="30000" dirty="0" smtClean="0"/>
              <a:t>e</a:t>
            </a:r>
            <a:r>
              <a:rPr lang="fr-BE" dirty="0" smtClean="0"/>
              <a:t> de Ligne, 2Bn, 5Cie</a:t>
            </a:r>
          </a:p>
          <a:p>
            <a:pPr algn="ctr"/>
            <a:r>
              <a:rPr lang="fr-BE" dirty="0" smtClean="0"/>
              <a:t>Statut: Soldat – Mat 54799</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28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98217" y="779526"/>
            <a:ext cx="3841113" cy="1200329"/>
          </a:xfrm>
          <a:prstGeom prst="rect">
            <a:avLst/>
          </a:prstGeom>
          <a:noFill/>
        </p:spPr>
        <p:txBody>
          <a:bodyPr wrap="square" rtlCol="0">
            <a:spAutoFit/>
          </a:bodyPr>
          <a:lstStyle/>
          <a:p>
            <a:r>
              <a:rPr lang="fr-BE" sz="7200" dirty="0" smtClean="0">
                <a:latin typeface="French Script MT" panose="03020402040607040605" pitchFamily="66" charset="0"/>
              </a:rPr>
              <a:t>Ernest Simon</a:t>
            </a:r>
          </a:p>
        </p:txBody>
      </p:sp>
    </p:spTree>
    <p:extLst>
      <p:ext uri="{BB962C8B-B14F-4D97-AF65-F5344CB8AC3E}">
        <p14:creationId xmlns:p14="http://schemas.microsoft.com/office/powerpoint/2010/main" val="19972235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875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4 mai 1886 – 32 ans</a:t>
            </a:r>
          </a:p>
          <a:p>
            <a:pPr algn="ctr"/>
            <a:r>
              <a:rPr lang="fr-BE" dirty="0" smtClean="0"/>
              <a:t>Décédé le</a:t>
            </a:r>
            <a:r>
              <a:rPr lang="fr-BE" dirty="0"/>
              <a:t> </a:t>
            </a:r>
            <a:r>
              <a:rPr lang="fr-BE" dirty="0" smtClean="0"/>
              <a:t>30 octobre 1918</a:t>
            </a:r>
          </a:p>
          <a:p>
            <a:pPr algn="ctr"/>
            <a:r>
              <a:rPr lang="fr-BE" dirty="0" smtClean="0"/>
              <a:t>Inhumé le 29 septembre 1922</a:t>
            </a:r>
          </a:p>
          <a:p>
            <a:pPr algn="ctr"/>
            <a:r>
              <a:rPr lang="fr-BE" dirty="0" smtClean="0"/>
              <a:t>Epoux de </a:t>
            </a:r>
            <a:r>
              <a:rPr lang="fr-BE" dirty="0"/>
              <a:t>?</a:t>
            </a:r>
            <a:endParaRPr lang="fr-BE" dirty="0" smtClean="0"/>
          </a:p>
          <a:p>
            <a:pPr algn="ctr"/>
            <a:endParaRPr lang="fr-BE" dirty="0"/>
          </a:p>
          <a:p>
            <a:pPr algn="ctr"/>
            <a:r>
              <a:rPr lang="fr-BE" dirty="0" smtClean="0"/>
              <a:t>Régiment: </a:t>
            </a:r>
            <a:r>
              <a:rPr lang="fr-BE" dirty="0"/>
              <a:t>8</a:t>
            </a:r>
            <a:r>
              <a:rPr lang="fr-BE" baseline="30000" dirty="0" smtClean="0"/>
              <a:t>e</a:t>
            </a:r>
            <a:r>
              <a:rPr lang="fr-BE" dirty="0" smtClean="0"/>
              <a:t> d’Artillerie, 3Bat</a:t>
            </a:r>
          </a:p>
          <a:p>
            <a:pPr algn="ctr"/>
            <a:r>
              <a:rPr lang="fr-BE" dirty="0" smtClean="0"/>
              <a:t>Statut: Maréchal des Logis</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2012801" y="779526"/>
            <a:ext cx="2680719" cy="1200329"/>
          </a:xfrm>
          <a:prstGeom prst="rect">
            <a:avLst/>
          </a:prstGeom>
          <a:noFill/>
        </p:spPr>
        <p:txBody>
          <a:bodyPr wrap="square" rtlCol="0">
            <a:spAutoFit/>
          </a:bodyPr>
          <a:lstStyle/>
          <a:p>
            <a:r>
              <a:rPr lang="fr-BE" sz="7200" dirty="0" smtClean="0">
                <a:latin typeface="French Script MT" panose="03020402040607040605" pitchFamily="66" charset="0"/>
              </a:rPr>
              <a:t>Jean Six</a:t>
            </a:r>
          </a:p>
        </p:txBody>
      </p:sp>
    </p:spTree>
    <p:extLst>
      <p:ext uri="{BB962C8B-B14F-4D97-AF65-F5344CB8AC3E}">
        <p14:creationId xmlns:p14="http://schemas.microsoft.com/office/powerpoint/2010/main" val="13062321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876</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smtClean="0"/>
              <a:t>Né le 14 mars 1876 – 41 ans</a:t>
            </a:r>
          </a:p>
          <a:p>
            <a:pPr algn="ctr"/>
            <a:r>
              <a:rPr lang="fr-BE" dirty="0" smtClean="0"/>
              <a:t>Décédé le</a:t>
            </a:r>
            <a:r>
              <a:rPr lang="fr-BE" dirty="0"/>
              <a:t> </a:t>
            </a:r>
            <a:r>
              <a:rPr lang="fr-BE" dirty="0" smtClean="0"/>
              <a:t>30 avril 1917</a:t>
            </a:r>
          </a:p>
          <a:p>
            <a:pPr algn="ctr"/>
            <a:r>
              <a:rPr lang="fr-BE" dirty="0" smtClean="0"/>
              <a:t>Inhumé le 21 août 1922</a:t>
            </a:r>
          </a:p>
          <a:p>
            <a:pPr algn="ctr"/>
            <a:r>
              <a:rPr lang="fr-BE" dirty="0" smtClean="0"/>
              <a:t>Epoux de Madame </a:t>
            </a:r>
            <a:r>
              <a:rPr lang="fr-BE" dirty="0" err="1" smtClean="0"/>
              <a:t>Galikers</a:t>
            </a:r>
            <a:endParaRPr lang="fr-BE" dirty="0" smtClean="0"/>
          </a:p>
          <a:p>
            <a:pPr algn="ctr"/>
            <a:endParaRPr lang="fr-BE" dirty="0"/>
          </a:p>
          <a:p>
            <a:pPr algn="ctr"/>
            <a:r>
              <a:rPr lang="fr-BE" dirty="0" smtClean="0"/>
              <a:t>Régiment: 1</a:t>
            </a:r>
            <a:r>
              <a:rPr lang="fr-BE" baseline="30000" dirty="0" smtClean="0"/>
              <a:t>er</a:t>
            </a:r>
            <a:r>
              <a:rPr lang="fr-BE" dirty="0" smtClean="0"/>
              <a:t> Lanciers, EM</a:t>
            </a:r>
          </a:p>
          <a:p>
            <a:pPr algn="ctr"/>
            <a:r>
              <a:rPr lang="fr-BE" dirty="0" smtClean="0"/>
              <a:t>Statut:  1</a:t>
            </a:r>
            <a:r>
              <a:rPr lang="fr-BE" baseline="30000" dirty="0" smtClean="0"/>
              <a:t>er</a:t>
            </a:r>
            <a:r>
              <a:rPr lang="fr-BE" dirty="0" smtClean="0"/>
              <a:t> Maréchal des Logis (</a:t>
            </a:r>
            <a:r>
              <a:rPr lang="fr-BE" dirty="0" err="1" smtClean="0"/>
              <a:t>Res</a:t>
            </a:r>
            <a:r>
              <a:rPr lang="fr-BE" dirty="0" smtClean="0"/>
              <a:t>)</a:t>
            </a:r>
          </a:p>
          <a:p>
            <a:pPr algn="ctr"/>
            <a:r>
              <a:rPr lang="fr-BE" dirty="0" smtClean="0"/>
              <a:t>Volontaire de carrière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a:t>
            </a:r>
            <a:r>
              <a:rPr lang="fr-BE" dirty="0"/>
              <a:t>5</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337825" y="775281"/>
            <a:ext cx="6204489" cy="1200329"/>
          </a:xfrm>
          <a:prstGeom prst="rect">
            <a:avLst/>
          </a:prstGeom>
          <a:noFill/>
        </p:spPr>
        <p:txBody>
          <a:bodyPr wrap="square" rtlCol="0">
            <a:spAutoFit/>
          </a:bodyPr>
          <a:lstStyle/>
          <a:p>
            <a:r>
              <a:rPr lang="fr-BE" sz="7200" dirty="0" smtClean="0">
                <a:latin typeface="French Script MT" panose="03020402040607040605" pitchFamily="66" charset="0"/>
              </a:rPr>
              <a:t>Lambert </a:t>
            </a:r>
            <a:r>
              <a:rPr lang="fr-BE" sz="7200" dirty="0" err="1" smtClean="0">
                <a:latin typeface="French Script MT" panose="03020402040607040605" pitchFamily="66" charset="0"/>
              </a:rPr>
              <a:t>Stenebruggen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6886560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877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1865 – 65 ans</a:t>
            </a:r>
          </a:p>
          <a:p>
            <a:pPr algn="ctr"/>
            <a:r>
              <a:rPr lang="fr-BE" dirty="0" smtClean="0"/>
              <a:t>Décédé le 12 août 1930</a:t>
            </a:r>
          </a:p>
          <a:p>
            <a:pPr algn="ctr"/>
            <a:r>
              <a:rPr lang="fr-BE" dirty="0" smtClean="0"/>
              <a:t>Inhumé le ?</a:t>
            </a:r>
          </a:p>
          <a:p>
            <a:pPr algn="ctr"/>
            <a:r>
              <a:rPr lang="fr-BE" dirty="0" smtClean="0"/>
              <a:t>Epoux de </a:t>
            </a:r>
            <a:r>
              <a:rPr lang="fr-BE" dirty="0"/>
              <a:t>?</a:t>
            </a:r>
            <a:endParaRPr lang="fr-BE" dirty="0" smtClean="0"/>
          </a:p>
          <a:p>
            <a:pPr algn="ctr"/>
            <a:endParaRPr lang="fr-BE" dirty="0"/>
          </a:p>
          <a:p>
            <a:pPr algn="ctr"/>
            <a:r>
              <a:rPr lang="fr-BE" dirty="0" smtClean="0"/>
              <a:t>Régiment: 13</a:t>
            </a:r>
            <a:r>
              <a:rPr lang="fr-BE" baseline="30000" dirty="0" smtClean="0"/>
              <a:t>e</a:t>
            </a:r>
            <a:r>
              <a:rPr lang="fr-BE" dirty="0" smtClean="0"/>
              <a:t> de Ligne</a:t>
            </a:r>
          </a:p>
          <a:p>
            <a:pPr algn="ctr"/>
            <a:r>
              <a:rPr lang="fr-BE" dirty="0" smtClean="0"/>
              <a:t>Statut: Invalide de Guerre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 </a:t>
            </a:r>
          </a:p>
          <a:p>
            <a:pPr algn="ctr"/>
            <a:r>
              <a:rPr lang="fr-BE" dirty="0" smtClean="0"/>
              <a:t>Tombe 58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983781" y="775281"/>
            <a:ext cx="4869986" cy="1200329"/>
          </a:xfrm>
          <a:prstGeom prst="rect">
            <a:avLst/>
          </a:prstGeom>
          <a:noFill/>
        </p:spPr>
        <p:txBody>
          <a:bodyPr wrap="square" rtlCol="0">
            <a:spAutoFit/>
          </a:bodyPr>
          <a:lstStyle/>
          <a:p>
            <a:r>
              <a:rPr lang="fr-BE" sz="7200" dirty="0" smtClean="0">
                <a:latin typeface="French Script MT" panose="03020402040607040605" pitchFamily="66" charset="0"/>
              </a:rPr>
              <a:t>François </a:t>
            </a:r>
            <a:r>
              <a:rPr lang="fr-BE" sz="7200" dirty="0" err="1" smtClean="0">
                <a:latin typeface="French Script MT" panose="03020402040607040605" pitchFamily="66" charset="0"/>
              </a:rPr>
              <a:t>Thonard</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3590763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878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1884 – 45 ans</a:t>
            </a:r>
          </a:p>
          <a:p>
            <a:pPr algn="ctr"/>
            <a:r>
              <a:rPr lang="fr-BE" dirty="0" smtClean="0"/>
              <a:t>Décédé le</a:t>
            </a:r>
            <a:r>
              <a:rPr lang="fr-BE" dirty="0"/>
              <a:t> </a:t>
            </a:r>
            <a:r>
              <a:rPr lang="fr-BE" dirty="0" smtClean="0"/>
              <a:t>29 août 1929</a:t>
            </a:r>
          </a:p>
          <a:p>
            <a:pPr algn="ctr"/>
            <a:r>
              <a:rPr lang="fr-BE" dirty="0" smtClean="0"/>
              <a:t>Inhumé le ?</a:t>
            </a:r>
          </a:p>
          <a:p>
            <a:pPr algn="ctr"/>
            <a:r>
              <a:rPr lang="fr-BE" dirty="0" smtClean="0"/>
              <a:t>Epoux de </a:t>
            </a:r>
            <a:r>
              <a:rPr lang="fr-BE" dirty="0"/>
              <a:t>?</a:t>
            </a:r>
            <a:endParaRPr lang="fr-BE" dirty="0" smtClean="0"/>
          </a:p>
          <a:p>
            <a:pPr algn="ctr"/>
            <a:endParaRPr lang="fr-BE" dirty="0"/>
          </a:p>
          <a:p>
            <a:pPr algn="ctr"/>
            <a:r>
              <a:rPr lang="fr-BE" dirty="0" smtClean="0"/>
              <a:t>Régiment: 1</a:t>
            </a:r>
            <a:r>
              <a:rPr lang="fr-BE" baseline="30000" dirty="0" smtClean="0"/>
              <a:t>er</a:t>
            </a:r>
            <a:r>
              <a:rPr lang="fr-BE" dirty="0" smtClean="0"/>
              <a:t> Lanciers</a:t>
            </a:r>
          </a:p>
          <a:p>
            <a:pPr algn="ctr"/>
            <a:r>
              <a:rPr lang="fr-BE" dirty="0" smtClean="0"/>
              <a:t>Statut: Major,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663101" y="779526"/>
            <a:ext cx="5511346" cy="1200329"/>
          </a:xfrm>
          <a:prstGeom prst="rect">
            <a:avLst/>
          </a:prstGeom>
          <a:noFill/>
        </p:spPr>
        <p:txBody>
          <a:bodyPr wrap="square" rtlCol="0">
            <a:spAutoFit/>
          </a:bodyPr>
          <a:lstStyle/>
          <a:p>
            <a:r>
              <a:rPr lang="fr-BE" sz="7200" dirty="0" smtClean="0">
                <a:latin typeface="French Script MT" panose="03020402040607040605" pitchFamily="66" charset="0"/>
              </a:rPr>
              <a:t>Alfred Van Damme</a:t>
            </a:r>
          </a:p>
        </p:txBody>
      </p:sp>
    </p:spTree>
    <p:extLst>
      <p:ext uri="{BB962C8B-B14F-4D97-AF65-F5344CB8AC3E}">
        <p14:creationId xmlns:p14="http://schemas.microsoft.com/office/powerpoint/2010/main" val="38712238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879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1882 – 36 ans</a:t>
            </a:r>
          </a:p>
          <a:p>
            <a:pPr algn="ctr"/>
            <a:r>
              <a:rPr lang="fr-BE" dirty="0" smtClean="0"/>
              <a:t>Décédé le</a:t>
            </a:r>
            <a:r>
              <a:rPr lang="fr-BE" dirty="0"/>
              <a:t> </a:t>
            </a:r>
            <a:r>
              <a:rPr lang="fr-BE" dirty="0" smtClean="0"/>
              <a:t>14 octobre 1918</a:t>
            </a:r>
          </a:p>
          <a:p>
            <a:pPr algn="ctr"/>
            <a:r>
              <a:rPr lang="fr-BE" dirty="0" smtClean="0"/>
              <a:t>Inhumé </a:t>
            </a:r>
            <a:r>
              <a:rPr lang="fr-BE" dirty="0"/>
              <a:t>à </a:t>
            </a:r>
            <a:r>
              <a:rPr lang="fr-BE" dirty="0" err="1"/>
              <a:t>Robermont</a:t>
            </a:r>
            <a:r>
              <a:rPr lang="fr-BE" dirty="0"/>
              <a:t> en </a:t>
            </a:r>
            <a:r>
              <a:rPr lang="fr-BE" dirty="0" smtClean="0"/>
              <a:t>1922</a:t>
            </a:r>
          </a:p>
          <a:p>
            <a:pPr algn="ctr"/>
            <a:r>
              <a:rPr lang="fr-BE" dirty="0" smtClean="0"/>
              <a:t>Epoux de </a:t>
            </a:r>
            <a:r>
              <a:rPr lang="fr-BE" dirty="0"/>
              <a:t>?</a:t>
            </a:r>
            <a:endParaRPr lang="fr-BE" dirty="0" smtClean="0"/>
          </a:p>
          <a:p>
            <a:pPr algn="ctr"/>
            <a:endParaRPr lang="fr-BE" dirty="0"/>
          </a:p>
          <a:p>
            <a:pPr algn="ctr"/>
            <a:r>
              <a:rPr lang="fr-BE" dirty="0" smtClean="0"/>
              <a:t>Régiment: 12</a:t>
            </a:r>
            <a:r>
              <a:rPr lang="fr-BE" baseline="30000" dirty="0" smtClean="0"/>
              <a:t>e</a:t>
            </a:r>
            <a:r>
              <a:rPr lang="fr-BE" dirty="0" smtClean="0"/>
              <a:t> de Ligne</a:t>
            </a:r>
          </a:p>
          <a:p>
            <a:pPr algn="ctr"/>
            <a:r>
              <a:rPr lang="fr-BE" dirty="0" smtClean="0"/>
              <a:t>Statut: S/Lieutenant – Mat 51035</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46573" y="775281"/>
            <a:ext cx="4744402" cy="1200329"/>
          </a:xfrm>
          <a:prstGeom prst="rect">
            <a:avLst/>
          </a:prstGeom>
          <a:noFill/>
        </p:spPr>
        <p:txBody>
          <a:bodyPr wrap="square" rtlCol="0">
            <a:spAutoFit/>
          </a:bodyPr>
          <a:lstStyle/>
          <a:p>
            <a:r>
              <a:rPr lang="fr-BE" sz="7200" dirty="0" smtClean="0">
                <a:latin typeface="French Script MT" panose="03020402040607040605" pitchFamily="66" charset="0"/>
              </a:rPr>
              <a:t>Jean </a:t>
            </a:r>
            <a:r>
              <a:rPr lang="fr-BE" sz="7200" dirty="0" err="1" smtClean="0">
                <a:latin typeface="French Script MT" panose="03020402040607040605" pitchFamily="66" charset="0"/>
              </a:rPr>
              <a:t>Vanopostal</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8559175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88</a:t>
            </a:fld>
            <a:endParaRPr lang="fr-BE" dirty="0"/>
          </a:p>
        </p:txBody>
      </p:sp>
      <p:sp>
        <p:nvSpPr>
          <p:cNvPr id="5" name="ZoneTexte 4"/>
          <p:cNvSpPr txBox="1"/>
          <p:nvPr/>
        </p:nvSpPr>
        <p:spPr>
          <a:xfrm>
            <a:off x="589920" y="779526"/>
            <a:ext cx="5595482" cy="1200329"/>
          </a:xfrm>
          <a:prstGeom prst="rect">
            <a:avLst/>
          </a:prstGeom>
          <a:noFill/>
        </p:spPr>
        <p:txBody>
          <a:bodyPr wrap="square" rtlCol="0">
            <a:spAutoFit/>
          </a:bodyPr>
          <a:lstStyle/>
          <a:p>
            <a:r>
              <a:rPr lang="fr-BE" sz="7200" dirty="0" smtClean="0">
                <a:latin typeface="French Script MT" panose="03020402040607040605" pitchFamily="66" charset="0"/>
              </a:rPr>
              <a:t>Mathieu Dumoulin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74 ans</a:t>
            </a:r>
          </a:p>
          <a:p>
            <a:pPr algn="ctr"/>
            <a:r>
              <a:rPr lang="fr-BE" dirty="0" smtClean="0"/>
              <a:t>Décédé le ?</a:t>
            </a:r>
          </a:p>
          <a:p>
            <a:pPr algn="ctr"/>
            <a:r>
              <a:rPr lang="fr-BE" dirty="0" smtClean="0"/>
              <a:t>Inhumé le 26 juin 1953</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52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961027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880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1889 – 33 ans</a:t>
            </a:r>
          </a:p>
          <a:p>
            <a:pPr algn="ctr"/>
            <a:r>
              <a:rPr lang="fr-BE" dirty="0" smtClean="0"/>
              <a:t>Décédé le</a:t>
            </a:r>
            <a:r>
              <a:rPr lang="fr-BE" dirty="0"/>
              <a:t> </a:t>
            </a:r>
            <a:r>
              <a:rPr lang="fr-BE" dirty="0" smtClean="0"/>
              <a:t>31 janvier 1922</a:t>
            </a:r>
          </a:p>
          <a:p>
            <a:pPr algn="ctr"/>
            <a:r>
              <a:rPr lang="fr-BE" dirty="0" smtClean="0"/>
              <a:t>Inhumé le</a:t>
            </a:r>
          </a:p>
          <a:p>
            <a:pPr algn="ctr"/>
            <a:r>
              <a:rPr lang="fr-BE" dirty="0" smtClean="0"/>
              <a:t>Epoux de </a:t>
            </a:r>
            <a:r>
              <a:rPr lang="fr-BE" dirty="0"/>
              <a:t>?</a:t>
            </a:r>
            <a:endParaRPr lang="fr-BE" dirty="0" smtClean="0"/>
          </a:p>
          <a:p>
            <a:pPr algn="ctr"/>
            <a:endParaRPr lang="fr-BE" dirty="0"/>
          </a:p>
          <a:p>
            <a:pPr algn="ctr"/>
            <a:r>
              <a:rPr lang="fr-BE" dirty="0" smtClean="0"/>
              <a:t>Régiment: 1</a:t>
            </a:r>
            <a:r>
              <a:rPr lang="fr-BE" baseline="30000" dirty="0" smtClean="0"/>
              <a:t>er</a:t>
            </a:r>
            <a:r>
              <a:rPr lang="fr-BE" dirty="0" smtClean="0"/>
              <a:t> Grenadiers</a:t>
            </a:r>
          </a:p>
          <a:p>
            <a:pPr algn="ctr"/>
            <a:r>
              <a:rPr lang="fr-BE" dirty="0" smtClean="0"/>
              <a:t>Statut: Mat 47485</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23542" y="793185"/>
            <a:ext cx="3990464" cy="1200329"/>
          </a:xfrm>
          <a:prstGeom prst="rect">
            <a:avLst/>
          </a:prstGeom>
          <a:noFill/>
        </p:spPr>
        <p:txBody>
          <a:bodyPr wrap="square" rtlCol="0">
            <a:spAutoFit/>
          </a:bodyPr>
          <a:lstStyle/>
          <a:p>
            <a:r>
              <a:rPr lang="fr-BE" sz="7200" dirty="0" smtClean="0">
                <a:latin typeface="French Script MT" panose="03020402040607040605" pitchFamily="66" charset="0"/>
              </a:rPr>
              <a:t>Henri </a:t>
            </a:r>
            <a:r>
              <a:rPr lang="fr-BE" sz="7200" dirty="0" err="1" smtClean="0">
                <a:latin typeface="French Script MT" panose="03020402040607040605" pitchFamily="66" charset="0"/>
              </a:rPr>
              <a:t>Weerts</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4040438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881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13 juin 1889 – 26 ans</a:t>
            </a:r>
          </a:p>
          <a:p>
            <a:pPr algn="ctr"/>
            <a:r>
              <a:rPr lang="fr-BE" dirty="0" smtClean="0"/>
              <a:t>Décédé le</a:t>
            </a:r>
            <a:r>
              <a:rPr lang="fr-BE" dirty="0"/>
              <a:t> 1</a:t>
            </a:r>
            <a:r>
              <a:rPr lang="fr-BE" dirty="0" smtClean="0"/>
              <a:t>8 juillet 1915 (F)</a:t>
            </a:r>
          </a:p>
          <a:p>
            <a:pPr algn="ctr"/>
            <a:r>
              <a:rPr lang="fr-BE" dirty="0" smtClean="0"/>
              <a:t>Inhumé </a:t>
            </a:r>
            <a:r>
              <a:rPr lang="fr-BE" dirty="0" smtClean="0"/>
              <a:t>le 18 août </a:t>
            </a:r>
            <a:r>
              <a:rPr lang="fr-BE" dirty="0" smtClean="0"/>
              <a:t>1922</a:t>
            </a:r>
            <a:endParaRPr lang="fr-BE" dirty="0" smtClean="0"/>
          </a:p>
          <a:p>
            <a:pPr algn="ctr"/>
            <a:r>
              <a:rPr lang="fr-BE" dirty="0" smtClean="0"/>
              <a:t>Epoux de Madame </a:t>
            </a:r>
            <a:r>
              <a:rPr lang="fr-BE" dirty="0" err="1" smtClean="0"/>
              <a:t>Baudinet</a:t>
            </a:r>
            <a:endParaRPr lang="fr-BE" dirty="0" smtClean="0"/>
          </a:p>
          <a:p>
            <a:pPr algn="ctr"/>
            <a:endParaRPr lang="fr-BE" dirty="0"/>
          </a:p>
          <a:p>
            <a:pPr algn="ctr"/>
            <a:r>
              <a:rPr lang="fr-BE" dirty="0" smtClean="0"/>
              <a:t>Régiment: 2</a:t>
            </a:r>
            <a:r>
              <a:rPr lang="fr-BE" baseline="30000" dirty="0" smtClean="0"/>
              <a:t>e</a:t>
            </a:r>
            <a:r>
              <a:rPr lang="fr-BE" dirty="0" smtClean="0"/>
              <a:t> </a:t>
            </a:r>
            <a:r>
              <a:rPr lang="fr-BE" dirty="0" smtClean="0"/>
              <a:t>d’Artillerie, 28Bat</a:t>
            </a:r>
            <a:endParaRPr lang="fr-BE" dirty="0" smtClean="0"/>
          </a:p>
          <a:p>
            <a:pPr algn="ctr"/>
            <a:r>
              <a:rPr lang="fr-BE" dirty="0" smtClean="0"/>
              <a:t>Statut: Brigadier – Mat 13165</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a:t>
            </a:r>
            <a:r>
              <a:rPr lang="fr-BE" dirty="0"/>
              <a:t>3</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880746" y="793185"/>
            <a:ext cx="3076056" cy="1200329"/>
          </a:xfrm>
          <a:prstGeom prst="rect">
            <a:avLst/>
          </a:prstGeom>
          <a:noFill/>
        </p:spPr>
        <p:txBody>
          <a:bodyPr wrap="square" rtlCol="0">
            <a:spAutoFit/>
          </a:bodyPr>
          <a:lstStyle/>
          <a:p>
            <a:r>
              <a:rPr lang="fr-BE" sz="7200" dirty="0" smtClean="0">
                <a:latin typeface="French Script MT" panose="03020402040607040605" pitchFamily="66" charset="0"/>
              </a:rPr>
              <a:t>Jean Wels</a:t>
            </a:r>
          </a:p>
        </p:txBody>
      </p:sp>
    </p:spTree>
    <p:extLst>
      <p:ext uri="{BB962C8B-B14F-4D97-AF65-F5344CB8AC3E}">
        <p14:creationId xmlns:p14="http://schemas.microsoft.com/office/powerpoint/2010/main" val="22885565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882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1876 – 46 ans</a:t>
            </a:r>
          </a:p>
          <a:p>
            <a:pPr algn="ctr"/>
            <a:r>
              <a:rPr lang="fr-BE" dirty="0" smtClean="0"/>
              <a:t>Décédé le</a:t>
            </a:r>
            <a:r>
              <a:rPr lang="fr-BE" dirty="0"/>
              <a:t>  </a:t>
            </a:r>
            <a:r>
              <a:rPr lang="fr-BE" dirty="0" smtClean="0"/>
              <a:t>28 mars 1922</a:t>
            </a:r>
          </a:p>
          <a:p>
            <a:pPr algn="ctr"/>
            <a:r>
              <a:rPr lang="fr-BE" dirty="0" smtClean="0"/>
              <a:t>Inhumé le ?</a:t>
            </a:r>
          </a:p>
          <a:p>
            <a:pPr algn="ctr"/>
            <a:r>
              <a:rPr lang="fr-BE" dirty="0" smtClean="0"/>
              <a:t>Epoux de </a:t>
            </a:r>
            <a:r>
              <a:rPr lang="fr-BE" dirty="0"/>
              <a:t>?</a:t>
            </a:r>
            <a:endParaRPr lang="fr-BE" dirty="0" smtClean="0"/>
          </a:p>
          <a:p>
            <a:pPr algn="ctr"/>
            <a:endParaRPr lang="fr-BE" dirty="0"/>
          </a:p>
          <a:p>
            <a:pPr algn="ctr"/>
            <a:r>
              <a:rPr lang="fr-BE" dirty="0" smtClean="0"/>
              <a:t>Régiment: CDT – 5DA</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17</a:t>
            </a:r>
          </a:p>
          <a:p>
            <a:pPr algn="ctr"/>
            <a:r>
              <a:rPr lang="fr-BE" dirty="0" smtClean="0"/>
              <a:t>Tombe 35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651657" y="779526"/>
            <a:ext cx="5534233" cy="1200329"/>
          </a:xfrm>
          <a:prstGeom prst="rect">
            <a:avLst/>
          </a:prstGeom>
          <a:noFill/>
        </p:spPr>
        <p:txBody>
          <a:bodyPr wrap="square" rtlCol="0">
            <a:spAutoFit/>
          </a:bodyPr>
          <a:lstStyle/>
          <a:p>
            <a:r>
              <a:rPr lang="fr-BE" sz="7200" dirty="0" smtClean="0">
                <a:latin typeface="French Script MT" panose="03020402040607040605" pitchFamily="66" charset="0"/>
              </a:rPr>
              <a:t>Paul </a:t>
            </a:r>
            <a:r>
              <a:rPr lang="fr-BE" sz="7200" dirty="0" err="1" smtClean="0">
                <a:latin typeface="French Script MT" panose="03020402040607040605" pitchFamily="66" charset="0"/>
              </a:rPr>
              <a:t>Wintershausen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40664543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883</a:t>
            </a:fld>
            <a:endParaRPr lang="fr-BE" dirty="0"/>
          </a:p>
        </p:txBody>
      </p:sp>
      <p:pic>
        <p:nvPicPr>
          <p:cNvPr id="5" name="Image 4"/>
          <p:cNvPicPr>
            <a:picLocks noChangeAspect="1"/>
          </p:cNvPicPr>
          <p:nvPr/>
        </p:nvPicPr>
        <p:blipFill>
          <a:blip r:embed="rId2"/>
          <a:stretch>
            <a:fillRect/>
          </a:stretch>
        </p:blipFill>
        <p:spPr>
          <a:xfrm>
            <a:off x="3374589" y="75123"/>
            <a:ext cx="6154021" cy="6690801"/>
          </a:xfrm>
          <a:prstGeom prst="rect">
            <a:avLst/>
          </a:prstGeom>
        </p:spPr>
      </p:pic>
      <p:sp>
        <p:nvSpPr>
          <p:cNvPr id="6" name="ZoneTexte 5"/>
          <p:cNvSpPr txBox="1"/>
          <p:nvPr/>
        </p:nvSpPr>
        <p:spPr>
          <a:xfrm>
            <a:off x="1535985" y="480474"/>
            <a:ext cx="861774" cy="5880100"/>
          </a:xfrm>
          <a:prstGeom prst="rect">
            <a:avLst/>
          </a:prstGeom>
          <a:noFill/>
        </p:spPr>
        <p:txBody>
          <a:bodyPr vert="vert270" wrap="square" rtlCol="0">
            <a:spAutoFit/>
          </a:bodyPr>
          <a:lstStyle/>
          <a:p>
            <a:pPr algn="ctr"/>
            <a:r>
              <a:rPr lang="fr-BE" sz="4400" dirty="0" smtClean="0">
                <a:latin typeface="Blackadder ITC" panose="04020505051007020D02" pitchFamily="82" charset="0"/>
              </a:rPr>
              <a:t>Parcelle 163 - 18</a:t>
            </a:r>
            <a:endParaRPr lang="fr-BE" sz="4400" dirty="0">
              <a:latin typeface="Blackadder ITC" panose="04020505051007020D02" pitchFamily="82" charset="0"/>
            </a:endParaRPr>
          </a:p>
        </p:txBody>
      </p:sp>
    </p:spTree>
    <p:extLst>
      <p:ext uri="{BB962C8B-B14F-4D97-AF65-F5344CB8AC3E}">
        <p14:creationId xmlns:p14="http://schemas.microsoft.com/office/powerpoint/2010/main" val="3188164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884</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a:t>
            </a:r>
            <a:r>
              <a:rPr lang="fr-BE" dirty="0"/>
              <a:t> </a:t>
            </a:r>
            <a:r>
              <a:rPr lang="fr-BE" dirty="0" smtClean="0"/>
              <a:t>22 octobre 1934</a:t>
            </a:r>
          </a:p>
          <a:p>
            <a:pPr algn="ctr"/>
            <a:r>
              <a:rPr lang="fr-BE" dirty="0" smtClean="0"/>
              <a:t>Inhumé le ?</a:t>
            </a:r>
          </a:p>
          <a:p>
            <a:pPr algn="ctr"/>
            <a:r>
              <a:rPr lang="fr-BE" dirty="0" smtClean="0"/>
              <a:t>Epoux de Madame Lami</a:t>
            </a:r>
          </a:p>
          <a:p>
            <a:pPr algn="ctr"/>
            <a:endParaRPr lang="fr-BE" dirty="0"/>
          </a:p>
          <a:p>
            <a:pPr algn="ctr"/>
            <a:r>
              <a:rPr lang="fr-BE" dirty="0" smtClean="0"/>
              <a:t>Régiment: </a:t>
            </a:r>
            <a:r>
              <a:rPr lang="fr-BE" dirty="0"/>
              <a:t>?</a:t>
            </a:r>
            <a:endParaRPr lang="fr-BE" dirty="0" smtClean="0"/>
          </a:p>
          <a:p>
            <a:pPr algn="ctr"/>
            <a:r>
              <a:rPr lang="fr-BE" dirty="0" smtClean="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99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60098" y="779526"/>
            <a:ext cx="4517350" cy="1200329"/>
          </a:xfrm>
          <a:prstGeom prst="rect">
            <a:avLst/>
          </a:prstGeom>
          <a:noFill/>
        </p:spPr>
        <p:txBody>
          <a:bodyPr wrap="square" rtlCol="0">
            <a:spAutoFit/>
          </a:bodyPr>
          <a:lstStyle/>
          <a:p>
            <a:pPr algn="just"/>
            <a:r>
              <a:rPr lang="fr-BE" sz="7200" dirty="0" smtClean="0">
                <a:latin typeface="French Script MT" panose="03020402040607040605" pitchFamily="66" charset="0"/>
              </a:rPr>
              <a:t>François </a:t>
            </a:r>
            <a:r>
              <a:rPr lang="fr-BE" sz="7200" dirty="0" err="1" smtClean="0">
                <a:latin typeface="French Script MT" panose="03020402040607040605" pitchFamily="66" charset="0"/>
              </a:rPr>
              <a:t>Allaert</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6510602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885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1896 – 21 ans</a:t>
            </a:r>
          </a:p>
          <a:p>
            <a:pPr algn="ctr"/>
            <a:r>
              <a:rPr lang="fr-BE" dirty="0" smtClean="0"/>
              <a:t>Décédé le</a:t>
            </a:r>
            <a:r>
              <a:rPr lang="fr-BE" dirty="0"/>
              <a:t> </a:t>
            </a:r>
            <a:r>
              <a:rPr lang="fr-BE" dirty="0" smtClean="0"/>
              <a:t>4 juillet 1917</a:t>
            </a:r>
          </a:p>
          <a:p>
            <a:pPr algn="ctr"/>
            <a:r>
              <a:rPr lang="fr-BE" dirty="0" smtClean="0"/>
              <a:t>Inhumé à </a:t>
            </a:r>
            <a:r>
              <a:rPr lang="fr-BE" dirty="0" err="1" smtClean="0"/>
              <a:t>Robermont</a:t>
            </a:r>
            <a:r>
              <a:rPr lang="fr-BE" dirty="0" smtClean="0"/>
              <a:t> en 1923</a:t>
            </a:r>
          </a:p>
          <a:p>
            <a:pPr algn="ctr"/>
            <a:r>
              <a:rPr lang="fr-BE" dirty="0" smtClean="0"/>
              <a:t>Epoux de </a:t>
            </a:r>
            <a:r>
              <a:rPr lang="fr-BE" dirty="0"/>
              <a:t>?</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45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345625" y="779526"/>
            <a:ext cx="3890404" cy="1200329"/>
          </a:xfrm>
          <a:prstGeom prst="rect">
            <a:avLst/>
          </a:prstGeom>
          <a:noFill/>
        </p:spPr>
        <p:txBody>
          <a:bodyPr wrap="square" rtlCol="0">
            <a:spAutoFit/>
          </a:bodyPr>
          <a:lstStyle/>
          <a:p>
            <a:pPr algn="just"/>
            <a:r>
              <a:rPr lang="fr-BE" sz="7200" dirty="0" smtClean="0">
                <a:latin typeface="French Script MT" panose="03020402040607040605" pitchFamily="66" charset="0"/>
              </a:rPr>
              <a:t>Adolphe </a:t>
            </a:r>
            <a:r>
              <a:rPr lang="fr-BE" sz="7200" dirty="0" err="1" smtClean="0">
                <a:latin typeface="French Script MT" panose="03020402040607040605" pitchFamily="66" charset="0"/>
              </a:rPr>
              <a:t>Apoil</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4515569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886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1885 – 39 ans</a:t>
            </a:r>
          </a:p>
          <a:p>
            <a:pPr algn="ctr"/>
            <a:r>
              <a:rPr lang="fr-BE" dirty="0" smtClean="0"/>
              <a:t>Décédé le</a:t>
            </a:r>
            <a:r>
              <a:rPr lang="fr-BE" dirty="0"/>
              <a:t> </a:t>
            </a:r>
            <a:r>
              <a:rPr lang="fr-BE" dirty="0" smtClean="0"/>
              <a:t>11 avril 1924</a:t>
            </a:r>
          </a:p>
          <a:p>
            <a:pPr algn="ctr"/>
            <a:r>
              <a:rPr lang="fr-BE" dirty="0" smtClean="0"/>
              <a:t>Inhumé le ?</a:t>
            </a:r>
          </a:p>
          <a:p>
            <a:pPr algn="ctr"/>
            <a:r>
              <a:rPr lang="fr-BE" dirty="0" smtClean="0"/>
              <a:t>Epoux de </a:t>
            </a:r>
            <a:r>
              <a:rPr lang="fr-BE" dirty="0"/>
              <a:t>?</a:t>
            </a:r>
            <a:endParaRPr lang="fr-BE" dirty="0" smtClean="0"/>
          </a:p>
          <a:p>
            <a:pPr algn="ctr"/>
            <a:endParaRPr lang="fr-BE" dirty="0"/>
          </a:p>
          <a:p>
            <a:pPr algn="ctr"/>
            <a:r>
              <a:rPr lang="fr-BE" dirty="0" smtClean="0"/>
              <a:t>Régiment: </a:t>
            </a:r>
            <a:r>
              <a:rPr lang="fr-BE" dirty="0"/>
              <a:t>6</a:t>
            </a:r>
            <a:r>
              <a:rPr lang="fr-BE" baseline="30000" dirty="0" smtClean="0"/>
              <a:t>e</a:t>
            </a:r>
            <a:r>
              <a:rPr lang="fr-BE" dirty="0" smtClean="0"/>
              <a:t> de Ligne</a:t>
            </a:r>
          </a:p>
          <a:p>
            <a:pPr algn="ctr"/>
            <a:r>
              <a:rPr lang="fr-BE" dirty="0" smtClean="0"/>
              <a:t>Statut: 1Sergent,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73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36147" y="779526"/>
            <a:ext cx="3565253" cy="1200329"/>
          </a:xfrm>
          <a:prstGeom prst="rect">
            <a:avLst/>
          </a:prstGeom>
          <a:noFill/>
        </p:spPr>
        <p:txBody>
          <a:bodyPr wrap="square" rtlCol="0">
            <a:spAutoFit/>
          </a:bodyPr>
          <a:lstStyle/>
          <a:p>
            <a:pPr algn="just"/>
            <a:r>
              <a:rPr lang="fr-BE" sz="7200" dirty="0" smtClean="0">
                <a:latin typeface="French Script MT" panose="03020402040607040605" pitchFamily="66" charset="0"/>
              </a:rPr>
              <a:t>Adrien Arien</a:t>
            </a:r>
          </a:p>
        </p:txBody>
      </p:sp>
    </p:spTree>
    <p:extLst>
      <p:ext uri="{BB962C8B-B14F-4D97-AF65-F5344CB8AC3E}">
        <p14:creationId xmlns:p14="http://schemas.microsoft.com/office/powerpoint/2010/main" val="1989812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887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1892 – 40 ans</a:t>
            </a:r>
          </a:p>
          <a:p>
            <a:pPr algn="ctr"/>
            <a:r>
              <a:rPr lang="fr-BE" dirty="0" smtClean="0"/>
              <a:t>Décédé le</a:t>
            </a:r>
            <a:r>
              <a:rPr lang="fr-BE" dirty="0"/>
              <a:t> </a:t>
            </a:r>
            <a:r>
              <a:rPr lang="fr-BE" dirty="0" smtClean="0"/>
              <a:t>10 septembre 1932</a:t>
            </a:r>
          </a:p>
          <a:p>
            <a:pPr algn="ctr"/>
            <a:r>
              <a:rPr lang="fr-BE" dirty="0" smtClean="0"/>
              <a:t>Inhumé le ?</a:t>
            </a:r>
          </a:p>
          <a:p>
            <a:pPr algn="ctr"/>
            <a:r>
              <a:rPr lang="fr-BE" dirty="0" smtClean="0"/>
              <a:t>Epoux de Madame </a:t>
            </a:r>
            <a:r>
              <a:rPr lang="fr-BE" dirty="0" err="1" smtClean="0"/>
              <a:t>Offermans</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79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19624" y="779526"/>
            <a:ext cx="3795449" cy="1200329"/>
          </a:xfrm>
          <a:prstGeom prst="rect">
            <a:avLst/>
          </a:prstGeom>
          <a:noFill/>
        </p:spPr>
        <p:txBody>
          <a:bodyPr wrap="square" rtlCol="0">
            <a:spAutoFit/>
          </a:bodyPr>
          <a:lstStyle/>
          <a:p>
            <a:pPr algn="just"/>
            <a:r>
              <a:rPr lang="fr-BE" sz="7200" dirty="0" smtClean="0">
                <a:latin typeface="French Script MT" panose="03020402040607040605" pitchFamily="66" charset="0"/>
              </a:rPr>
              <a:t>Jacques </a:t>
            </a:r>
            <a:r>
              <a:rPr lang="fr-BE" sz="7200" dirty="0" err="1" smtClean="0">
                <a:latin typeface="French Script MT" panose="03020402040607040605" pitchFamily="66" charset="0"/>
              </a:rPr>
              <a:t>Bay</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209986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888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1885 – 47 ans</a:t>
            </a:r>
          </a:p>
          <a:p>
            <a:pPr algn="ctr"/>
            <a:r>
              <a:rPr lang="fr-BE" dirty="0" smtClean="0"/>
              <a:t>Décédé le</a:t>
            </a:r>
            <a:r>
              <a:rPr lang="fr-BE" dirty="0"/>
              <a:t> </a:t>
            </a:r>
            <a:r>
              <a:rPr lang="fr-BE" dirty="0" smtClean="0"/>
              <a:t>13 octobre 1932</a:t>
            </a:r>
          </a:p>
          <a:p>
            <a:pPr algn="ctr"/>
            <a:r>
              <a:rPr lang="fr-BE" dirty="0" smtClean="0"/>
              <a:t>Inhumé le ?</a:t>
            </a:r>
          </a:p>
          <a:p>
            <a:pPr algn="ctr"/>
            <a:r>
              <a:rPr lang="fr-BE" dirty="0" smtClean="0"/>
              <a:t>Epoux de Madame Wouters</a:t>
            </a:r>
          </a:p>
          <a:p>
            <a:pPr algn="ctr"/>
            <a:endParaRPr lang="fr-BE" dirty="0"/>
          </a:p>
          <a:p>
            <a:pPr algn="ctr"/>
            <a:r>
              <a:rPr lang="fr-BE" dirty="0" smtClean="0"/>
              <a:t>Régiment: </a:t>
            </a:r>
            <a:r>
              <a:rPr lang="fr-BE" dirty="0"/>
              <a:t>?</a:t>
            </a:r>
            <a:endParaRPr lang="fr-BE" dirty="0" smtClean="0"/>
          </a:p>
          <a:p>
            <a:pPr algn="ctr"/>
            <a:r>
              <a:rPr lang="fr-BE" dirty="0" smtClean="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81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06131" y="775281"/>
            <a:ext cx="5025285" cy="1200329"/>
          </a:xfrm>
          <a:prstGeom prst="rect">
            <a:avLst/>
          </a:prstGeom>
          <a:noFill/>
        </p:spPr>
        <p:txBody>
          <a:bodyPr wrap="square" rtlCol="0">
            <a:spAutoFit/>
          </a:bodyPr>
          <a:lstStyle/>
          <a:p>
            <a:pPr algn="just"/>
            <a:r>
              <a:rPr lang="fr-BE" sz="7200" dirty="0" smtClean="0">
                <a:latin typeface="French Script MT" panose="03020402040607040605" pitchFamily="66" charset="0"/>
              </a:rPr>
              <a:t>Joseph Beersaerts</a:t>
            </a:r>
          </a:p>
        </p:txBody>
      </p:sp>
    </p:spTree>
    <p:extLst>
      <p:ext uri="{BB962C8B-B14F-4D97-AF65-F5344CB8AC3E}">
        <p14:creationId xmlns:p14="http://schemas.microsoft.com/office/powerpoint/2010/main" val="10773587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889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1887 – 39 ans</a:t>
            </a:r>
          </a:p>
          <a:p>
            <a:pPr algn="ctr"/>
            <a:r>
              <a:rPr lang="fr-BE" dirty="0" smtClean="0"/>
              <a:t>Décédé le</a:t>
            </a:r>
            <a:r>
              <a:rPr lang="fr-BE" dirty="0"/>
              <a:t> </a:t>
            </a:r>
            <a:r>
              <a:rPr lang="fr-BE" dirty="0" smtClean="0"/>
              <a:t>22 octobre 1926</a:t>
            </a:r>
          </a:p>
          <a:p>
            <a:pPr algn="ctr"/>
            <a:r>
              <a:rPr lang="fr-BE" dirty="0" smtClean="0"/>
              <a:t>Inhumé le ?</a:t>
            </a:r>
          </a:p>
          <a:p>
            <a:pPr algn="ctr"/>
            <a:r>
              <a:rPr lang="fr-BE" dirty="0" smtClean="0"/>
              <a:t>Epoux de </a:t>
            </a:r>
            <a:r>
              <a:rPr lang="fr-BE" dirty="0"/>
              <a:t>?</a:t>
            </a:r>
            <a:endParaRPr lang="fr-BE" dirty="0" smtClean="0"/>
          </a:p>
          <a:p>
            <a:pPr algn="ctr"/>
            <a:endParaRPr lang="fr-BE" dirty="0"/>
          </a:p>
          <a:p>
            <a:pPr algn="ctr"/>
            <a:r>
              <a:rPr lang="fr-BE" dirty="0" smtClean="0"/>
              <a:t>Régiment: 12</a:t>
            </a:r>
            <a:r>
              <a:rPr lang="fr-BE" baseline="30000" dirty="0" smtClean="0"/>
              <a:t>e</a:t>
            </a:r>
            <a:r>
              <a:rPr lang="fr-BE" dirty="0" smtClean="0"/>
              <a:t> de Ligne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52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415611" y="779526"/>
            <a:ext cx="4006326" cy="1200329"/>
          </a:xfrm>
          <a:prstGeom prst="rect">
            <a:avLst/>
          </a:prstGeom>
          <a:noFill/>
        </p:spPr>
        <p:txBody>
          <a:bodyPr wrap="square" rtlCol="0">
            <a:spAutoFit/>
          </a:bodyPr>
          <a:lstStyle/>
          <a:p>
            <a:pPr algn="just"/>
            <a:r>
              <a:rPr lang="fr-BE" sz="7200" dirty="0" smtClean="0">
                <a:latin typeface="French Script MT" panose="03020402040607040605" pitchFamily="66" charset="0"/>
              </a:rPr>
              <a:t>Célestin </a:t>
            </a:r>
            <a:r>
              <a:rPr lang="fr-BE" sz="7200" dirty="0" err="1" smtClean="0">
                <a:latin typeface="French Script MT" panose="03020402040607040605" pitchFamily="66" charset="0"/>
              </a:rPr>
              <a:t>Belen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8982024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89</a:t>
            </a:fld>
            <a:endParaRPr lang="fr-BE" dirty="0"/>
          </a:p>
        </p:txBody>
      </p:sp>
      <p:sp>
        <p:nvSpPr>
          <p:cNvPr id="5" name="ZoneTexte 4"/>
          <p:cNvSpPr txBox="1"/>
          <p:nvPr/>
        </p:nvSpPr>
        <p:spPr>
          <a:xfrm>
            <a:off x="1359237" y="776999"/>
            <a:ext cx="4056847" cy="1200329"/>
          </a:xfrm>
          <a:prstGeom prst="rect">
            <a:avLst/>
          </a:prstGeom>
          <a:noFill/>
        </p:spPr>
        <p:txBody>
          <a:bodyPr wrap="square" rtlCol="0">
            <a:spAutoFit/>
          </a:bodyPr>
          <a:lstStyle/>
          <a:p>
            <a:r>
              <a:rPr lang="fr-BE" sz="7200" dirty="0" smtClean="0">
                <a:latin typeface="French Script MT" panose="03020402040607040605" pitchFamily="66" charset="0"/>
              </a:rPr>
              <a:t>Henri </a:t>
            </a:r>
            <a:r>
              <a:rPr lang="fr-BE" sz="7200" dirty="0" err="1" smtClean="0">
                <a:latin typeface="French Script MT" panose="03020402040607040605" pitchFamily="66" charset="0"/>
              </a:rPr>
              <a:t>Evraets</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64 ans</a:t>
            </a:r>
          </a:p>
          <a:p>
            <a:pPr algn="ctr"/>
            <a:r>
              <a:rPr lang="fr-BE" dirty="0" smtClean="0"/>
              <a:t>Décédé le ?</a:t>
            </a:r>
          </a:p>
          <a:p>
            <a:pPr algn="ctr"/>
            <a:r>
              <a:rPr lang="fr-BE" dirty="0" smtClean="0"/>
              <a:t>Inhumé le 17 janvier 1953</a:t>
            </a:r>
          </a:p>
          <a:p>
            <a:pPr algn="ctr"/>
            <a:r>
              <a:rPr lang="fr-BE" dirty="0" smtClean="0"/>
              <a:t>Epoux de Madame </a:t>
            </a:r>
            <a:r>
              <a:rPr lang="fr-BE" dirty="0" err="1" smtClean="0"/>
              <a:t>Archambeau</a:t>
            </a:r>
            <a:endParaRPr lang="fr-BE" dirty="0" smtClean="0"/>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46 à 2 m</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0049642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890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1888 – 39 ans</a:t>
            </a:r>
          </a:p>
          <a:p>
            <a:pPr algn="ctr"/>
            <a:r>
              <a:rPr lang="fr-BE" dirty="0" smtClean="0"/>
              <a:t>Décédé le</a:t>
            </a:r>
            <a:r>
              <a:rPr lang="fr-BE" dirty="0"/>
              <a:t> </a:t>
            </a:r>
            <a:r>
              <a:rPr lang="fr-BE" dirty="0" smtClean="0"/>
              <a:t>12 février 1927</a:t>
            </a:r>
          </a:p>
          <a:p>
            <a:pPr algn="ctr"/>
            <a:r>
              <a:rPr lang="fr-BE" dirty="0" smtClean="0"/>
              <a:t>Inhumé </a:t>
            </a:r>
            <a:r>
              <a:rPr lang="fr-BE" dirty="0"/>
              <a:t>à </a:t>
            </a:r>
            <a:r>
              <a:rPr lang="fr-BE" dirty="0" err="1"/>
              <a:t>Robermont</a:t>
            </a:r>
            <a:r>
              <a:rPr lang="fr-BE" dirty="0"/>
              <a:t> en </a:t>
            </a:r>
            <a:r>
              <a:rPr lang="fr-BE" dirty="0" smtClean="0"/>
              <a:t>1932</a:t>
            </a:r>
          </a:p>
          <a:p>
            <a:pPr algn="ctr"/>
            <a:r>
              <a:rPr lang="fr-BE" dirty="0" smtClean="0"/>
              <a:t>Epoux de Madame </a:t>
            </a:r>
            <a:r>
              <a:rPr lang="fr-BE" dirty="0" err="1" smtClean="0"/>
              <a:t>Looze</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75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41075" y="793185"/>
            <a:ext cx="4155397" cy="1200329"/>
          </a:xfrm>
          <a:prstGeom prst="rect">
            <a:avLst/>
          </a:prstGeom>
          <a:noFill/>
        </p:spPr>
        <p:txBody>
          <a:bodyPr wrap="square" rtlCol="0">
            <a:spAutoFit/>
          </a:bodyPr>
          <a:lstStyle/>
          <a:p>
            <a:pPr algn="just"/>
            <a:r>
              <a:rPr lang="fr-BE" sz="7200" dirty="0" smtClean="0">
                <a:latin typeface="French Script MT" panose="03020402040607040605" pitchFamily="66" charset="0"/>
              </a:rPr>
              <a:t>Philippe </a:t>
            </a:r>
            <a:r>
              <a:rPr lang="fr-BE" sz="7200" dirty="0" err="1" smtClean="0">
                <a:latin typeface="French Script MT" panose="03020402040607040605" pitchFamily="66" charset="0"/>
              </a:rPr>
              <a:t>Bika</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3725955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891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1890 – 36 ans</a:t>
            </a:r>
          </a:p>
          <a:p>
            <a:pPr algn="ctr"/>
            <a:r>
              <a:rPr lang="fr-BE" dirty="0" smtClean="0"/>
              <a:t>Décédé le</a:t>
            </a:r>
            <a:r>
              <a:rPr lang="fr-BE" dirty="0"/>
              <a:t> 5</a:t>
            </a:r>
            <a:r>
              <a:rPr lang="fr-BE" dirty="0" smtClean="0"/>
              <a:t> octobre 1926</a:t>
            </a:r>
          </a:p>
          <a:p>
            <a:pPr algn="ctr"/>
            <a:r>
              <a:rPr lang="fr-BE" dirty="0" smtClean="0"/>
              <a:t>Inhumé le ?</a:t>
            </a:r>
          </a:p>
          <a:p>
            <a:pPr algn="ctr"/>
            <a:r>
              <a:rPr lang="fr-BE" dirty="0" smtClean="0"/>
              <a:t>Epoux de </a:t>
            </a:r>
            <a:r>
              <a:rPr lang="fr-BE" dirty="0"/>
              <a:t>?</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58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57487" y="793185"/>
            <a:ext cx="4522574" cy="1200329"/>
          </a:xfrm>
          <a:prstGeom prst="rect">
            <a:avLst/>
          </a:prstGeom>
          <a:noFill/>
        </p:spPr>
        <p:txBody>
          <a:bodyPr wrap="square" rtlCol="0">
            <a:spAutoFit/>
          </a:bodyPr>
          <a:lstStyle/>
          <a:p>
            <a:pPr algn="just"/>
            <a:r>
              <a:rPr lang="fr-BE" sz="7200" dirty="0" smtClean="0">
                <a:latin typeface="French Script MT" panose="03020402040607040605" pitchFamily="66" charset="0"/>
              </a:rPr>
              <a:t>Jules </a:t>
            </a:r>
            <a:r>
              <a:rPr lang="fr-BE" sz="7200" dirty="0" err="1" smtClean="0">
                <a:latin typeface="French Script MT" panose="03020402040607040605" pitchFamily="66" charset="0"/>
              </a:rPr>
              <a:t>Blampain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1462484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892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1892 – 42 ans</a:t>
            </a:r>
          </a:p>
          <a:p>
            <a:pPr algn="ctr"/>
            <a:r>
              <a:rPr lang="fr-BE" dirty="0" smtClean="0"/>
              <a:t>Décédé le</a:t>
            </a:r>
            <a:r>
              <a:rPr lang="fr-BE" dirty="0"/>
              <a:t> </a:t>
            </a:r>
            <a:r>
              <a:rPr lang="fr-BE" dirty="0" smtClean="0"/>
              <a:t>27 septembre 1934</a:t>
            </a:r>
          </a:p>
          <a:p>
            <a:pPr algn="ctr"/>
            <a:r>
              <a:rPr lang="fr-BE" dirty="0" smtClean="0"/>
              <a:t>Inhumé le ?</a:t>
            </a:r>
          </a:p>
          <a:p>
            <a:pPr algn="ctr"/>
            <a:r>
              <a:rPr lang="fr-BE" dirty="0" smtClean="0"/>
              <a:t>Epoux de Madame Riga</a:t>
            </a:r>
          </a:p>
          <a:p>
            <a:pPr algn="ctr"/>
            <a:endParaRPr lang="fr-BE" dirty="0"/>
          </a:p>
          <a:p>
            <a:pPr algn="ctr"/>
            <a:r>
              <a:rPr lang="fr-BE" dirty="0" smtClean="0"/>
              <a:t>Régiment: </a:t>
            </a:r>
            <a:r>
              <a:rPr lang="fr-BE" dirty="0"/>
              <a:t>?</a:t>
            </a:r>
            <a:endParaRPr lang="fr-BE" dirty="0" smtClean="0"/>
          </a:p>
          <a:p>
            <a:pPr algn="ctr"/>
            <a:r>
              <a:rPr lang="fr-BE" dirty="0" smtClean="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98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37136" y="764395"/>
            <a:ext cx="3880789" cy="1200329"/>
          </a:xfrm>
          <a:prstGeom prst="rect">
            <a:avLst/>
          </a:prstGeom>
          <a:noFill/>
        </p:spPr>
        <p:txBody>
          <a:bodyPr wrap="square" rtlCol="0">
            <a:spAutoFit/>
          </a:bodyPr>
          <a:lstStyle/>
          <a:p>
            <a:pPr algn="just"/>
            <a:r>
              <a:rPr lang="fr-BE" sz="7200" dirty="0" smtClean="0">
                <a:latin typeface="French Script MT" panose="03020402040607040605" pitchFamily="66" charset="0"/>
              </a:rPr>
              <a:t>Emile </a:t>
            </a:r>
            <a:r>
              <a:rPr lang="fr-BE" sz="7200" dirty="0" err="1" smtClean="0">
                <a:latin typeface="French Script MT" panose="03020402040607040605" pitchFamily="66" charset="0"/>
              </a:rPr>
              <a:t>Blavier</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9521201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893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11 mai 1890 – 28 ans</a:t>
            </a:r>
          </a:p>
          <a:p>
            <a:pPr algn="ctr"/>
            <a:r>
              <a:rPr lang="fr-BE" dirty="0" smtClean="0"/>
              <a:t>Décédé le</a:t>
            </a:r>
            <a:r>
              <a:rPr lang="fr-BE" dirty="0"/>
              <a:t>  </a:t>
            </a:r>
            <a:r>
              <a:rPr lang="fr-BE" dirty="0" smtClean="0"/>
              <a:t>30 octobre 1918</a:t>
            </a:r>
          </a:p>
          <a:p>
            <a:pPr algn="ctr"/>
            <a:r>
              <a:rPr lang="fr-BE" dirty="0" smtClean="0"/>
              <a:t>Inhumé </a:t>
            </a:r>
            <a:r>
              <a:rPr lang="fr-BE" dirty="0"/>
              <a:t>à </a:t>
            </a:r>
            <a:r>
              <a:rPr lang="fr-BE" dirty="0" err="1"/>
              <a:t>Robermont</a:t>
            </a:r>
            <a:r>
              <a:rPr lang="fr-BE" dirty="0"/>
              <a:t> en 1923</a:t>
            </a:r>
            <a:endParaRPr lang="fr-BE" dirty="0" smtClean="0"/>
          </a:p>
          <a:p>
            <a:pPr algn="ctr"/>
            <a:r>
              <a:rPr lang="fr-BE" dirty="0" smtClean="0"/>
              <a:t>Epoux de Madame </a:t>
            </a:r>
            <a:r>
              <a:rPr lang="fr-BE" dirty="0" err="1" smtClean="0"/>
              <a:t>Werll</a:t>
            </a:r>
            <a:endParaRPr lang="fr-BE" dirty="0" smtClean="0"/>
          </a:p>
          <a:p>
            <a:pPr algn="ctr"/>
            <a:endParaRPr lang="fr-BE" dirty="0"/>
          </a:p>
          <a:p>
            <a:pPr algn="ctr"/>
            <a:r>
              <a:rPr lang="fr-BE" dirty="0" smtClean="0"/>
              <a:t>Régiment: </a:t>
            </a:r>
            <a:r>
              <a:rPr lang="fr-BE" dirty="0"/>
              <a:t>5</a:t>
            </a:r>
            <a:r>
              <a:rPr lang="fr-BE" baseline="30000" dirty="0" smtClean="0"/>
              <a:t>e</a:t>
            </a:r>
            <a:r>
              <a:rPr lang="fr-BE" dirty="0" smtClean="0"/>
              <a:t> de Ligne</a:t>
            </a:r>
          </a:p>
          <a:p>
            <a:pPr algn="ctr"/>
            <a:r>
              <a:rPr lang="fr-BE" dirty="0" smtClean="0"/>
              <a:t>Statut: Lieutenant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23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386613" y="779526"/>
            <a:ext cx="4064322" cy="1169551"/>
          </a:xfrm>
          <a:prstGeom prst="rect">
            <a:avLst/>
          </a:prstGeom>
          <a:noFill/>
        </p:spPr>
        <p:txBody>
          <a:bodyPr wrap="square" rtlCol="0">
            <a:spAutoFit/>
          </a:bodyPr>
          <a:lstStyle/>
          <a:p>
            <a:r>
              <a:rPr lang="fr-BE" sz="7000" dirty="0" smtClean="0">
                <a:latin typeface="French Script MT" panose="03020402040607040605" pitchFamily="66" charset="0"/>
              </a:rPr>
              <a:t>Louis </a:t>
            </a:r>
            <a:r>
              <a:rPr lang="fr-BE" sz="7000" dirty="0" err="1" smtClean="0">
                <a:latin typeface="French Script MT" panose="03020402040607040605" pitchFamily="66" charset="0"/>
              </a:rPr>
              <a:t>Boumal</a:t>
            </a:r>
            <a:endParaRPr lang="fr-BE" sz="7000" dirty="0" smtClean="0">
              <a:latin typeface="French Script MT" panose="03020402040607040605" pitchFamily="66" charset="0"/>
            </a:endParaRPr>
          </a:p>
        </p:txBody>
      </p:sp>
      <p:sp>
        <p:nvSpPr>
          <p:cNvPr id="16" name="Rectangle 15"/>
          <p:cNvSpPr/>
          <p:nvPr/>
        </p:nvSpPr>
        <p:spPr>
          <a:xfrm rot="17859918">
            <a:off x="4417847" y="2990774"/>
            <a:ext cx="3203121" cy="954107"/>
          </a:xfrm>
          <a:prstGeom prst="rect">
            <a:avLst/>
          </a:prstGeom>
          <a:noFill/>
        </p:spPr>
        <p:txBody>
          <a:bodyPr wrap="none" lIns="91440" tIns="45720" rIns="91440" bIns="45720">
            <a:spAutoFit/>
            <a:scene3d>
              <a:camera prst="isometricOffAxis1Right"/>
              <a:lightRig rig="harsh" dir="t"/>
            </a:scene3d>
            <a:sp3d extrusionH="57150" prstMaterial="matte">
              <a:bevelT w="63500" h="12700" prst="angle"/>
              <a:contourClr>
                <a:schemeClr val="bg1">
                  <a:lumMod val="65000"/>
                </a:schemeClr>
              </a:contourClr>
            </a:sp3d>
          </a:bodyPr>
          <a:lstStyle/>
          <a:p>
            <a:pPr algn="ctr"/>
            <a:r>
              <a:rPr lang="fr-FR" sz="2800" b="1" dirty="0" smtClean="0">
                <a:ln/>
                <a:solidFill>
                  <a:schemeClr val="accent3"/>
                </a:solidFill>
              </a:rPr>
              <a:t>Ecrivain Combattant</a:t>
            </a:r>
          </a:p>
          <a:p>
            <a:pPr algn="ctr"/>
            <a:r>
              <a:rPr lang="fr-FR" sz="2800" b="1" cap="none" spc="0" dirty="0" smtClean="0">
                <a:ln/>
                <a:solidFill>
                  <a:schemeClr val="accent3"/>
                </a:solidFill>
                <a:effectLst/>
              </a:rPr>
              <a:t>14-18</a:t>
            </a:r>
            <a:endParaRPr lang="fr-FR" sz="2800" b="1" cap="none" spc="0" dirty="0">
              <a:ln/>
              <a:solidFill>
                <a:schemeClr val="accent3"/>
              </a:solidFill>
              <a:effectLst/>
            </a:endParaRPr>
          </a:p>
        </p:txBody>
      </p:sp>
    </p:spTree>
    <p:extLst>
      <p:ext uri="{BB962C8B-B14F-4D97-AF65-F5344CB8AC3E}">
        <p14:creationId xmlns:p14="http://schemas.microsoft.com/office/powerpoint/2010/main" val="12590038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894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10 novembre 1890 – 23 ans</a:t>
            </a:r>
          </a:p>
          <a:p>
            <a:pPr algn="ctr"/>
            <a:r>
              <a:rPr lang="fr-BE" dirty="0" smtClean="0"/>
              <a:t>Décédé le</a:t>
            </a:r>
            <a:r>
              <a:rPr lang="fr-BE" dirty="0"/>
              <a:t>  </a:t>
            </a:r>
            <a:r>
              <a:rPr lang="fr-BE" dirty="0" smtClean="0"/>
              <a:t>17 août 1914</a:t>
            </a:r>
          </a:p>
          <a:p>
            <a:pPr algn="ctr"/>
            <a:r>
              <a:rPr lang="fr-BE" dirty="0" smtClean="0"/>
              <a:t>Inhumé </a:t>
            </a:r>
            <a:r>
              <a:rPr lang="fr-BE" dirty="0"/>
              <a:t>à </a:t>
            </a:r>
            <a:r>
              <a:rPr lang="fr-BE" dirty="0" err="1"/>
              <a:t>Robermont</a:t>
            </a:r>
            <a:r>
              <a:rPr lang="fr-BE" dirty="0"/>
              <a:t> en </a:t>
            </a:r>
            <a:r>
              <a:rPr lang="fr-BE" dirty="0" smtClean="0"/>
              <a:t>1921</a:t>
            </a:r>
          </a:p>
          <a:p>
            <a:pPr algn="ctr"/>
            <a:r>
              <a:rPr lang="fr-BE" dirty="0" smtClean="0"/>
              <a:t>Epoux de </a:t>
            </a:r>
            <a:r>
              <a:rPr lang="fr-BE" dirty="0"/>
              <a:t>?</a:t>
            </a:r>
            <a:endParaRPr lang="fr-BE" dirty="0" smtClean="0"/>
          </a:p>
          <a:p>
            <a:pPr algn="ctr"/>
            <a:endParaRPr lang="fr-BE" dirty="0"/>
          </a:p>
          <a:p>
            <a:pPr algn="ctr"/>
            <a:r>
              <a:rPr lang="fr-BE" dirty="0" smtClean="0"/>
              <a:t>Régiment: 1</a:t>
            </a:r>
            <a:r>
              <a:rPr lang="fr-BE" baseline="30000" dirty="0" smtClean="0"/>
              <a:t>er</a:t>
            </a:r>
            <a:r>
              <a:rPr lang="fr-BE" dirty="0" smtClean="0"/>
              <a:t> Guides, 3Esc</a:t>
            </a:r>
          </a:p>
          <a:p>
            <a:pPr algn="ctr"/>
            <a:r>
              <a:rPr lang="fr-BE" dirty="0" smtClean="0"/>
              <a:t>Statut: Soldat – Mat 16926</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12-2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399119" y="793185"/>
            <a:ext cx="4185252" cy="1200329"/>
          </a:xfrm>
          <a:prstGeom prst="rect">
            <a:avLst/>
          </a:prstGeom>
          <a:noFill/>
        </p:spPr>
        <p:txBody>
          <a:bodyPr wrap="square" rtlCol="0">
            <a:spAutoFit/>
          </a:bodyPr>
          <a:lstStyle/>
          <a:p>
            <a:r>
              <a:rPr lang="fr-BE" sz="7200" dirty="0" smtClean="0">
                <a:latin typeface="French Script MT" panose="03020402040607040605" pitchFamily="66" charset="0"/>
              </a:rPr>
              <a:t>Charles </a:t>
            </a:r>
            <a:r>
              <a:rPr lang="fr-BE" sz="7200" dirty="0" err="1" smtClean="0">
                <a:latin typeface="French Script MT" panose="03020402040607040605" pitchFamily="66" charset="0"/>
              </a:rPr>
              <a:t>Brahy</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0709886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895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1895 – 51 ans</a:t>
            </a:r>
          </a:p>
          <a:p>
            <a:pPr algn="ctr"/>
            <a:r>
              <a:rPr lang="fr-BE" dirty="0" smtClean="0"/>
              <a:t>Décédé le</a:t>
            </a:r>
            <a:r>
              <a:rPr lang="fr-BE" dirty="0"/>
              <a:t>  </a:t>
            </a:r>
            <a:r>
              <a:rPr lang="fr-BE" dirty="0" smtClean="0"/>
              <a:t>13 décembre 1946</a:t>
            </a:r>
          </a:p>
          <a:p>
            <a:pPr algn="ctr"/>
            <a:r>
              <a:rPr lang="fr-BE" dirty="0" smtClean="0"/>
              <a:t>Inhumé le ?</a:t>
            </a:r>
          </a:p>
          <a:p>
            <a:pPr algn="ctr"/>
            <a:r>
              <a:rPr lang="fr-BE" dirty="0" smtClean="0"/>
              <a:t>Epoux de Madame Cox</a:t>
            </a:r>
          </a:p>
          <a:p>
            <a:pPr algn="ctr"/>
            <a:endParaRPr lang="fr-BE" dirty="0"/>
          </a:p>
          <a:p>
            <a:pPr algn="ctr"/>
            <a:r>
              <a:rPr lang="fr-BE" dirty="0" smtClean="0"/>
              <a:t>Régiment: </a:t>
            </a:r>
            <a:r>
              <a:rPr lang="fr-BE" dirty="0"/>
              <a:t>?</a:t>
            </a:r>
            <a:endParaRPr lang="fr-BE" dirty="0" smtClean="0"/>
          </a:p>
          <a:p>
            <a:pPr algn="ctr"/>
            <a:r>
              <a:rPr lang="fr-BE" dirty="0" smtClean="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12-1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399119" y="793185"/>
            <a:ext cx="4039310" cy="1200329"/>
          </a:xfrm>
          <a:prstGeom prst="rect">
            <a:avLst/>
          </a:prstGeom>
          <a:noFill/>
        </p:spPr>
        <p:txBody>
          <a:bodyPr wrap="square" rtlCol="0">
            <a:spAutoFit/>
          </a:bodyPr>
          <a:lstStyle/>
          <a:p>
            <a:r>
              <a:rPr lang="fr-BE" sz="7200" dirty="0" smtClean="0">
                <a:latin typeface="French Script MT" panose="03020402040607040605" pitchFamily="66" charset="0"/>
              </a:rPr>
              <a:t>Joseph </a:t>
            </a:r>
            <a:r>
              <a:rPr lang="fr-BE" sz="7200" dirty="0" err="1" smtClean="0">
                <a:latin typeface="French Script MT" panose="03020402040607040605" pitchFamily="66" charset="0"/>
              </a:rPr>
              <a:t>Brahy</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528883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896</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1895 – 39 ans</a:t>
            </a:r>
          </a:p>
          <a:p>
            <a:pPr algn="ctr"/>
            <a:r>
              <a:rPr lang="fr-BE" dirty="0" smtClean="0"/>
              <a:t>Décédé le</a:t>
            </a:r>
            <a:r>
              <a:rPr lang="fr-BE" dirty="0"/>
              <a:t> </a:t>
            </a:r>
            <a:r>
              <a:rPr lang="fr-BE" dirty="0" smtClean="0"/>
              <a:t>6 septembre 1934</a:t>
            </a:r>
          </a:p>
          <a:p>
            <a:pPr algn="ctr"/>
            <a:r>
              <a:rPr lang="fr-BE" dirty="0" smtClean="0"/>
              <a:t>Inhumé le ?</a:t>
            </a:r>
          </a:p>
          <a:p>
            <a:pPr algn="ctr"/>
            <a:r>
              <a:rPr lang="fr-BE" dirty="0" smtClean="0"/>
              <a:t>Célibataire</a:t>
            </a:r>
          </a:p>
          <a:p>
            <a:pPr algn="ctr"/>
            <a:endParaRPr lang="fr-BE" dirty="0"/>
          </a:p>
          <a:p>
            <a:pPr algn="ctr"/>
            <a:r>
              <a:rPr lang="fr-BE" dirty="0" smtClean="0"/>
              <a:t>Régiment: </a:t>
            </a:r>
            <a:r>
              <a:rPr lang="fr-BE" dirty="0"/>
              <a:t>?</a:t>
            </a:r>
            <a:endParaRPr lang="fr-BE" dirty="0" smtClean="0"/>
          </a:p>
          <a:p>
            <a:pPr algn="ctr"/>
            <a:r>
              <a:rPr lang="fr-BE" dirty="0" smtClean="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97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61325" y="779526"/>
            <a:ext cx="4714895" cy="1200329"/>
          </a:xfrm>
          <a:prstGeom prst="rect">
            <a:avLst/>
          </a:prstGeom>
          <a:noFill/>
        </p:spPr>
        <p:txBody>
          <a:bodyPr wrap="square" rtlCol="0">
            <a:spAutoFit/>
          </a:bodyPr>
          <a:lstStyle/>
          <a:p>
            <a:pPr algn="just"/>
            <a:r>
              <a:rPr lang="fr-BE" sz="7200" dirty="0" smtClean="0">
                <a:latin typeface="French Script MT" panose="03020402040607040605" pitchFamily="66" charset="0"/>
              </a:rPr>
              <a:t>Robert Cantillon</a:t>
            </a:r>
          </a:p>
        </p:txBody>
      </p:sp>
    </p:spTree>
    <p:extLst>
      <p:ext uri="{BB962C8B-B14F-4D97-AF65-F5344CB8AC3E}">
        <p14:creationId xmlns:p14="http://schemas.microsoft.com/office/powerpoint/2010/main" val="1076411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897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1892 – 26 ans</a:t>
            </a:r>
          </a:p>
          <a:p>
            <a:pPr algn="ctr"/>
            <a:r>
              <a:rPr lang="fr-BE" dirty="0" smtClean="0"/>
              <a:t>Décédé le</a:t>
            </a:r>
            <a:r>
              <a:rPr lang="fr-BE" dirty="0"/>
              <a:t>  </a:t>
            </a:r>
            <a:r>
              <a:rPr lang="fr-BE" dirty="0" smtClean="0"/>
              <a:t>13 octobre 1918</a:t>
            </a:r>
          </a:p>
          <a:p>
            <a:pPr algn="ctr"/>
            <a:r>
              <a:rPr lang="fr-BE" dirty="0" smtClean="0"/>
              <a:t>Inhumé </a:t>
            </a:r>
            <a:r>
              <a:rPr lang="fr-BE" dirty="0"/>
              <a:t>à </a:t>
            </a:r>
            <a:r>
              <a:rPr lang="fr-BE" dirty="0" err="1"/>
              <a:t>Robermont</a:t>
            </a:r>
            <a:r>
              <a:rPr lang="fr-BE" dirty="0"/>
              <a:t> en 1923</a:t>
            </a:r>
            <a:endParaRPr lang="fr-BE" dirty="0" smtClean="0"/>
          </a:p>
          <a:p>
            <a:pPr algn="ctr"/>
            <a:r>
              <a:rPr lang="fr-BE" dirty="0" smtClean="0"/>
              <a:t>Epoux de </a:t>
            </a:r>
            <a:r>
              <a:rPr lang="fr-BE" dirty="0"/>
              <a:t>?</a:t>
            </a:r>
            <a:endParaRPr lang="fr-BE" dirty="0" smtClean="0"/>
          </a:p>
          <a:p>
            <a:pPr algn="ctr"/>
            <a:endParaRPr lang="fr-BE" dirty="0"/>
          </a:p>
          <a:p>
            <a:pPr algn="ctr"/>
            <a:r>
              <a:rPr lang="fr-BE" dirty="0" smtClean="0"/>
              <a:t>Régiment: </a:t>
            </a:r>
            <a:r>
              <a:rPr lang="fr-BE" dirty="0"/>
              <a:t>5</a:t>
            </a:r>
            <a:r>
              <a:rPr lang="fr-BE" baseline="30000" dirty="0" smtClean="0"/>
              <a:t>e</a:t>
            </a:r>
            <a:r>
              <a:rPr lang="fr-BE" dirty="0" smtClean="0"/>
              <a:t> de Ligne</a:t>
            </a:r>
          </a:p>
          <a:p>
            <a:pPr algn="ctr"/>
            <a:r>
              <a:rPr lang="fr-BE" dirty="0" smtClean="0"/>
              <a:t>Statut: Sergent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14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761704" y="779526"/>
            <a:ext cx="5314139" cy="1200329"/>
          </a:xfrm>
          <a:prstGeom prst="rect">
            <a:avLst/>
          </a:prstGeom>
          <a:noFill/>
        </p:spPr>
        <p:txBody>
          <a:bodyPr wrap="square" rtlCol="0">
            <a:spAutoFit/>
          </a:bodyPr>
          <a:lstStyle/>
          <a:p>
            <a:r>
              <a:rPr lang="fr-BE" sz="7200" dirty="0" smtClean="0">
                <a:latin typeface="French Script MT" panose="03020402040607040605" pitchFamily="66" charset="0"/>
              </a:rPr>
              <a:t>Lambert Chaumont</a:t>
            </a:r>
          </a:p>
        </p:txBody>
      </p:sp>
    </p:spTree>
    <p:extLst>
      <p:ext uri="{BB962C8B-B14F-4D97-AF65-F5344CB8AC3E}">
        <p14:creationId xmlns:p14="http://schemas.microsoft.com/office/powerpoint/2010/main" val="2269570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898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a:t>
            </a:r>
            <a:r>
              <a:rPr lang="fr-BE" dirty="0"/>
              <a:t>?</a:t>
            </a:r>
            <a:r>
              <a:rPr lang="fr-BE" dirty="0" smtClean="0"/>
              <a:t> – </a:t>
            </a:r>
            <a:r>
              <a:rPr lang="fr-BE" dirty="0"/>
              <a:t>?</a:t>
            </a:r>
            <a:endParaRPr lang="fr-BE" dirty="0" smtClean="0"/>
          </a:p>
          <a:p>
            <a:pPr algn="ctr"/>
            <a:r>
              <a:rPr lang="fr-BE" dirty="0" smtClean="0"/>
              <a:t>Décédé le</a:t>
            </a:r>
            <a:r>
              <a:rPr lang="fr-BE" dirty="0"/>
              <a:t>  </a:t>
            </a:r>
            <a:r>
              <a:rPr lang="fr-BE" dirty="0" smtClean="0"/>
              <a:t>29 septembre 1918</a:t>
            </a:r>
          </a:p>
          <a:p>
            <a:pPr algn="ctr"/>
            <a:r>
              <a:rPr lang="fr-BE" dirty="0" smtClean="0"/>
              <a:t>Inhumé </a:t>
            </a:r>
            <a:r>
              <a:rPr lang="fr-BE" dirty="0"/>
              <a:t>à </a:t>
            </a:r>
            <a:r>
              <a:rPr lang="fr-BE" dirty="0" err="1"/>
              <a:t>Robermont</a:t>
            </a:r>
            <a:r>
              <a:rPr lang="fr-BE" dirty="0"/>
              <a:t> en 1923</a:t>
            </a:r>
            <a:endParaRPr lang="fr-BE" dirty="0" smtClean="0"/>
          </a:p>
          <a:p>
            <a:pPr algn="ctr"/>
            <a:r>
              <a:rPr lang="fr-BE" dirty="0" smtClean="0"/>
              <a:t>Epoux de </a:t>
            </a:r>
            <a:r>
              <a:rPr lang="fr-BE" dirty="0"/>
              <a:t>?</a:t>
            </a:r>
            <a:endParaRPr lang="fr-BE" dirty="0" smtClean="0"/>
          </a:p>
          <a:p>
            <a:pPr algn="ctr"/>
            <a:endParaRPr lang="fr-BE" dirty="0"/>
          </a:p>
          <a:p>
            <a:pPr algn="ctr"/>
            <a:r>
              <a:rPr lang="fr-BE" dirty="0" smtClean="0"/>
              <a:t>Régiment: 12</a:t>
            </a:r>
            <a:r>
              <a:rPr lang="fr-BE" baseline="30000" dirty="0" smtClean="0"/>
              <a:t>e</a:t>
            </a:r>
            <a:r>
              <a:rPr lang="fr-BE" dirty="0" smtClean="0"/>
              <a:t> de Ligne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11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870147" y="779526"/>
            <a:ext cx="5097254" cy="1200329"/>
          </a:xfrm>
          <a:prstGeom prst="rect">
            <a:avLst/>
          </a:prstGeom>
          <a:noFill/>
        </p:spPr>
        <p:txBody>
          <a:bodyPr wrap="square" rtlCol="0">
            <a:spAutoFit/>
          </a:bodyPr>
          <a:lstStyle/>
          <a:p>
            <a:r>
              <a:rPr lang="fr-BE" sz="7200" dirty="0" smtClean="0">
                <a:latin typeface="French Script MT" panose="03020402040607040605" pitchFamily="66" charset="0"/>
              </a:rPr>
              <a:t>Charles Christophe</a:t>
            </a:r>
          </a:p>
        </p:txBody>
      </p:sp>
    </p:spTree>
    <p:extLst>
      <p:ext uri="{BB962C8B-B14F-4D97-AF65-F5344CB8AC3E}">
        <p14:creationId xmlns:p14="http://schemas.microsoft.com/office/powerpoint/2010/main" val="40867839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899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1886 – 40 ans</a:t>
            </a:r>
          </a:p>
          <a:p>
            <a:pPr algn="ctr"/>
            <a:r>
              <a:rPr lang="fr-BE" dirty="0" smtClean="0"/>
              <a:t>Décédé le</a:t>
            </a:r>
            <a:r>
              <a:rPr lang="fr-BE" dirty="0"/>
              <a:t> </a:t>
            </a:r>
            <a:r>
              <a:rPr lang="fr-BE" dirty="0" smtClean="0"/>
              <a:t>9 octobre 1926</a:t>
            </a:r>
          </a:p>
          <a:p>
            <a:pPr algn="ctr"/>
            <a:r>
              <a:rPr lang="fr-BE" dirty="0" smtClean="0"/>
              <a:t>Inhumé le ?</a:t>
            </a:r>
          </a:p>
          <a:p>
            <a:pPr algn="ctr"/>
            <a:r>
              <a:rPr lang="fr-BE" dirty="0" smtClean="0"/>
              <a:t>Epoux de </a:t>
            </a:r>
            <a:r>
              <a:rPr lang="fr-BE" dirty="0"/>
              <a:t>?</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57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42797" y="793185"/>
            <a:ext cx="3798930" cy="1200329"/>
          </a:xfrm>
          <a:prstGeom prst="rect">
            <a:avLst/>
          </a:prstGeom>
          <a:noFill/>
        </p:spPr>
        <p:txBody>
          <a:bodyPr wrap="square" rtlCol="0">
            <a:spAutoFit/>
          </a:bodyPr>
          <a:lstStyle/>
          <a:p>
            <a:pPr algn="just"/>
            <a:r>
              <a:rPr lang="fr-BE" sz="7200" dirty="0" smtClean="0">
                <a:latin typeface="French Script MT" panose="03020402040607040605" pitchFamily="66" charset="0"/>
              </a:rPr>
              <a:t>Jules </a:t>
            </a:r>
            <a:r>
              <a:rPr lang="fr-BE" sz="7200" dirty="0" err="1" smtClean="0">
                <a:latin typeface="French Script MT" panose="03020402040607040605" pitchFamily="66" charset="0"/>
              </a:rPr>
              <a:t>Claskin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6444639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a:t>
            </a:fld>
            <a:endParaRPr lang="fr-BE" dirty="0"/>
          </a:p>
        </p:txBody>
      </p:sp>
      <p:sp>
        <p:nvSpPr>
          <p:cNvPr id="7" name="Titre 1"/>
          <p:cNvSpPr>
            <a:spLocks noGrp="1"/>
          </p:cNvSpPr>
          <p:nvPr>
            <p:ph type="title"/>
          </p:nvPr>
        </p:nvSpPr>
        <p:spPr>
          <a:xfrm rot="16200000">
            <a:off x="-1649622" y="3205842"/>
            <a:ext cx="5303521" cy="842554"/>
          </a:xfrm>
        </p:spPr>
        <p:txBody>
          <a:bodyPr/>
          <a:lstStyle/>
          <a:p>
            <a:pPr algn="ctr"/>
            <a:r>
              <a:rPr lang="fr-BE" dirty="0" smtClean="0">
                <a:latin typeface="Blackadder ITC" panose="04020505051007020D02" pitchFamily="82" charset="0"/>
              </a:rPr>
              <a:t>Plan général de la pelouse</a:t>
            </a:r>
            <a:endParaRPr lang="fr-BE" dirty="0">
              <a:latin typeface="Blackadder ITC" panose="04020505051007020D02" pitchFamily="82" charset="0"/>
            </a:endParaRPr>
          </a:p>
        </p:txBody>
      </p:sp>
      <p:pic>
        <p:nvPicPr>
          <p:cNvPr id="2" name="Image 1"/>
          <p:cNvPicPr>
            <a:picLocks noChangeAspect="1"/>
          </p:cNvPicPr>
          <p:nvPr/>
        </p:nvPicPr>
        <p:blipFill>
          <a:blip r:embed="rId2"/>
          <a:stretch>
            <a:fillRect/>
          </a:stretch>
        </p:blipFill>
        <p:spPr>
          <a:xfrm rot="16200000">
            <a:off x="3598599" y="-1246460"/>
            <a:ext cx="5519058" cy="9318262"/>
          </a:xfrm>
          <a:prstGeom prst="rect">
            <a:avLst/>
          </a:prstGeom>
        </p:spPr>
      </p:pic>
    </p:spTree>
    <p:extLst>
      <p:ext uri="{BB962C8B-B14F-4D97-AF65-F5344CB8AC3E}">
        <p14:creationId xmlns:p14="http://schemas.microsoft.com/office/powerpoint/2010/main" val="14450200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90</a:t>
            </a:fld>
            <a:endParaRPr lang="fr-BE" dirty="0"/>
          </a:p>
        </p:txBody>
      </p:sp>
      <p:sp>
        <p:nvSpPr>
          <p:cNvPr id="5" name="ZoneTexte 4"/>
          <p:cNvSpPr txBox="1"/>
          <p:nvPr/>
        </p:nvSpPr>
        <p:spPr>
          <a:xfrm>
            <a:off x="1213575" y="779526"/>
            <a:ext cx="4348171" cy="1200329"/>
          </a:xfrm>
          <a:prstGeom prst="rect">
            <a:avLst/>
          </a:prstGeom>
          <a:noFill/>
        </p:spPr>
        <p:txBody>
          <a:bodyPr wrap="square" rtlCol="0">
            <a:spAutoFit/>
          </a:bodyPr>
          <a:lstStyle/>
          <a:p>
            <a:r>
              <a:rPr lang="fr-BE" sz="7200" dirty="0" smtClean="0">
                <a:latin typeface="French Script MT" panose="03020402040607040605" pitchFamily="66" charset="0"/>
              </a:rPr>
              <a:t>François </a:t>
            </a:r>
            <a:r>
              <a:rPr lang="fr-BE" sz="7200" dirty="0" err="1" smtClean="0">
                <a:latin typeface="French Script MT" panose="03020402040607040605" pitchFamily="66" charset="0"/>
              </a:rPr>
              <a:t>Felten</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70 ans</a:t>
            </a:r>
          </a:p>
          <a:p>
            <a:pPr algn="ctr"/>
            <a:r>
              <a:rPr lang="fr-BE" dirty="0" smtClean="0"/>
              <a:t>Décédé le ?</a:t>
            </a:r>
          </a:p>
          <a:p>
            <a:pPr algn="ctr"/>
            <a:r>
              <a:rPr lang="fr-BE" dirty="0" smtClean="0"/>
              <a:t>Inhumé le  1 octobre 1949</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12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4588819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900</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Née en 1874 – 60 ans</a:t>
            </a:r>
          </a:p>
          <a:p>
            <a:pPr algn="ctr"/>
            <a:r>
              <a:rPr lang="fr-BE" dirty="0" smtClean="0"/>
              <a:t>Décédée le</a:t>
            </a:r>
            <a:r>
              <a:rPr lang="fr-BE" dirty="0"/>
              <a:t> </a:t>
            </a:r>
            <a:r>
              <a:rPr lang="fr-BE" dirty="0" smtClean="0"/>
              <a:t>25 novembre 1934</a:t>
            </a:r>
          </a:p>
          <a:p>
            <a:pPr algn="ctr"/>
            <a:r>
              <a:rPr lang="fr-BE" dirty="0" smtClean="0"/>
              <a:t>Inhumé le ?</a:t>
            </a:r>
          </a:p>
          <a:p>
            <a:pPr algn="ctr"/>
            <a:r>
              <a:rPr lang="fr-BE" dirty="0" smtClean="0"/>
              <a:t>Divorcée de Monsieur </a:t>
            </a:r>
            <a:r>
              <a:rPr lang="fr-BE" dirty="0" err="1" smtClean="0"/>
              <a:t>Schwarr</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101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67312" y="779526"/>
            <a:ext cx="4502921" cy="1200329"/>
          </a:xfrm>
          <a:prstGeom prst="rect">
            <a:avLst/>
          </a:prstGeom>
          <a:noFill/>
        </p:spPr>
        <p:txBody>
          <a:bodyPr wrap="square" rtlCol="0">
            <a:spAutoFit/>
          </a:bodyPr>
          <a:lstStyle/>
          <a:p>
            <a:pPr algn="just"/>
            <a:r>
              <a:rPr lang="fr-BE" sz="7200" dirty="0" smtClean="0">
                <a:latin typeface="French Script MT" panose="03020402040607040605" pitchFamily="66" charset="0"/>
              </a:rPr>
              <a:t>Claire </a:t>
            </a:r>
            <a:r>
              <a:rPr lang="fr-BE" sz="7200" dirty="0" err="1" smtClean="0">
                <a:latin typeface="French Script MT" panose="03020402040607040605" pitchFamily="66" charset="0"/>
              </a:rPr>
              <a:t>Clynmans</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4870365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901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26 juin 1879 – 39 ans</a:t>
            </a:r>
          </a:p>
          <a:p>
            <a:pPr algn="ctr"/>
            <a:r>
              <a:rPr lang="fr-BE" dirty="0" smtClean="0"/>
              <a:t>Décédé le</a:t>
            </a:r>
            <a:r>
              <a:rPr lang="fr-BE" dirty="0"/>
              <a:t> </a:t>
            </a:r>
            <a:r>
              <a:rPr lang="fr-BE" dirty="0" smtClean="0"/>
              <a:t>17 avril 1919</a:t>
            </a:r>
          </a:p>
          <a:p>
            <a:pPr algn="ctr"/>
            <a:r>
              <a:rPr lang="fr-BE" dirty="0" smtClean="0"/>
              <a:t>Inhumé </a:t>
            </a:r>
            <a:r>
              <a:rPr lang="fr-BE" dirty="0"/>
              <a:t>à </a:t>
            </a:r>
            <a:r>
              <a:rPr lang="fr-BE" dirty="0" err="1"/>
              <a:t>Robermont</a:t>
            </a:r>
            <a:r>
              <a:rPr lang="fr-BE" dirty="0"/>
              <a:t> en </a:t>
            </a:r>
            <a:r>
              <a:rPr lang="fr-BE" dirty="0" smtClean="0"/>
              <a:t>1921</a:t>
            </a:r>
          </a:p>
          <a:p>
            <a:pPr algn="ctr"/>
            <a:r>
              <a:rPr lang="fr-BE" dirty="0" smtClean="0"/>
              <a:t>Epoux de </a:t>
            </a:r>
            <a:r>
              <a:rPr lang="fr-BE" dirty="0"/>
              <a:t>?</a:t>
            </a:r>
            <a:endParaRPr lang="fr-BE" dirty="0" smtClean="0"/>
          </a:p>
          <a:p>
            <a:pPr algn="ctr"/>
            <a:endParaRPr lang="fr-BE" dirty="0"/>
          </a:p>
          <a:p>
            <a:pPr algn="ctr"/>
            <a:r>
              <a:rPr lang="fr-BE" dirty="0" smtClean="0"/>
              <a:t>Régiment: 2</a:t>
            </a:r>
            <a:r>
              <a:rPr lang="fr-BE" baseline="30000" dirty="0" smtClean="0"/>
              <a:t>e</a:t>
            </a:r>
            <a:r>
              <a:rPr lang="fr-BE" dirty="0" smtClean="0"/>
              <a:t> d’Artillerie, PFL</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34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52199" y="775281"/>
            <a:ext cx="3933150" cy="1169551"/>
          </a:xfrm>
          <a:prstGeom prst="rect">
            <a:avLst/>
          </a:prstGeom>
          <a:noFill/>
        </p:spPr>
        <p:txBody>
          <a:bodyPr wrap="square" rtlCol="0">
            <a:spAutoFit/>
          </a:bodyPr>
          <a:lstStyle/>
          <a:p>
            <a:r>
              <a:rPr lang="fr-BE" sz="7000" dirty="0" smtClean="0">
                <a:latin typeface="French Script MT" panose="03020402040607040605" pitchFamily="66" charset="0"/>
              </a:rPr>
              <a:t>Arthur Collard</a:t>
            </a:r>
          </a:p>
        </p:txBody>
      </p:sp>
    </p:spTree>
    <p:extLst>
      <p:ext uri="{BB962C8B-B14F-4D97-AF65-F5344CB8AC3E}">
        <p14:creationId xmlns:p14="http://schemas.microsoft.com/office/powerpoint/2010/main" val="4504526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902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28 février 1897 – 21 ans</a:t>
            </a:r>
          </a:p>
          <a:p>
            <a:pPr algn="ctr"/>
            <a:r>
              <a:rPr lang="fr-BE" dirty="0" smtClean="0"/>
              <a:t>Décédé le</a:t>
            </a:r>
            <a:r>
              <a:rPr lang="fr-BE" dirty="0"/>
              <a:t>  </a:t>
            </a:r>
            <a:r>
              <a:rPr lang="fr-BE" dirty="0" smtClean="0"/>
              <a:t>29 septembre 1918</a:t>
            </a:r>
          </a:p>
          <a:p>
            <a:pPr algn="ctr"/>
            <a:r>
              <a:rPr lang="fr-BE" dirty="0" smtClean="0"/>
              <a:t>Inhumé </a:t>
            </a:r>
            <a:r>
              <a:rPr lang="fr-BE" dirty="0"/>
              <a:t>à </a:t>
            </a:r>
            <a:r>
              <a:rPr lang="fr-BE" dirty="0" err="1"/>
              <a:t>Robermont</a:t>
            </a:r>
            <a:r>
              <a:rPr lang="fr-BE" dirty="0"/>
              <a:t> en </a:t>
            </a:r>
            <a:r>
              <a:rPr lang="fr-BE" dirty="0" smtClean="0"/>
              <a:t>1921</a:t>
            </a:r>
          </a:p>
          <a:p>
            <a:pPr algn="ctr"/>
            <a:r>
              <a:rPr lang="fr-BE" dirty="0" smtClean="0"/>
              <a:t>Epoux de </a:t>
            </a:r>
            <a:r>
              <a:rPr lang="fr-BE" dirty="0"/>
              <a:t>?</a:t>
            </a:r>
            <a:endParaRPr lang="fr-BE" dirty="0" smtClean="0"/>
          </a:p>
          <a:p>
            <a:pPr algn="ctr"/>
            <a:endParaRPr lang="fr-BE" dirty="0"/>
          </a:p>
          <a:p>
            <a:pPr algn="ctr"/>
            <a:r>
              <a:rPr lang="fr-BE" dirty="0" smtClean="0"/>
              <a:t>Régiment: 23</a:t>
            </a:r>
            <a:r>
              <a:rPr lang="fr-BE" baseline="30000" dirty="0" smtClean="0"/>
              <a:t>e</a:t>
            </a:r>
            <a:r>
              <a:rPr lang="fr-BE" dirty="0" smtClean="0"/>
              <a:t> de Ligne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379746" y="793185"/>
            <a:ext cx="4078056" cy="1200329"/>
          </a:xfrm>
          <a:prstGeom prst="rect">
            <a:avLst/>
          </a:prstGeom>
          <a:noFill/>
        </p:spPr>
        <p:txBody>
          <a:bodyPr wrap="square" rtlCol="0">
            <a:spAutoFit/>
          </a:bodyPr>
          <a:lstStyle/>
          <a:p>
            <a:r>
              <a:rPr lang="fr-BE" sz="7200" dirty="0" smtClean="0">
                <a:latin typeface="French Script MT" panose="03020402040607040605" pitchFamily="66" charset="0"/>
              </a:rPr>
              <a:t>Julien </a:t>
            </a:r>
            <a:r>
              <a:rPr lang="fr-BE" sz="7200" dirty="0" err="1" smtClean="0">
                <a:latin typeface="French Script MT" panose="03020402040607040605" pitchFamily="66" charset="0"/>
              </a:rPr>
              <a:t>Collinet</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1285033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903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30 juin 1894 – 24 ans</a:t>
            </a:r>
          </a:p>
          <a:p>
            <a:pPr algn="ctr"/>
            <a:r>
              <a:rPr lang="fr-BE" dirty="0" smtClean="0"/>
              <a:t>Décédé le</a:t>
            </a:r>
            <a:r>
              <a:rPr lang="fr-BE" dirty="0"/>
              <a:t>  2</a:t>
            </a:r>
            <a:r>
              <a:rPr lang="fr-BE" dirty="0" smtClean="0"/>
              <a:t> octobre 1918</a:t>
            </a:r>
          </a:p>
          <a:p>
            <a:pPr algn="ctr"/>
            <a:r>
              <a:rPr lang="fr-BE" dirty="0" smtClean="0"/>
              <a:t>Inhumé </a:t>
            </a:r>
            <a:r>
              <a:rPr lang="fr-BE" dirty="0"/>
              <a:t>à </a:t>
            </a:r>
            <a:r>
              <a:rPr lang="fr-BE" dirty="0" err="1"/>
              <a:t>Robermont</a:t>
            </a:r>
            <a:r>
              <a:rPr lang="fr-BE" dirty="0"/>
              <a:t> en </a:t>
            </a:r>
            <a:r>
              <a:rPr lang="fr-BE" dirty="0" smtClean="0"/>
              <a:t>1921</a:t>
            </a:r>
          </a:p>
          <a:p>
            <a:pPr algn="ctr"/>
            <a:r>
              <a:rPr lang="fr-BE" dirty="0" smtClean="0"/>
              <a:t>Epoux de </a:t>
            </a:r>
            <a:r>
              <a:rPr lang="fr-BE" dirty="0"/>
              <a:t>?</a:t>
            </a:r>
            <a:endParaRPr lang="fr-BE" dirty="0" smtClean="0"/>
          </a:p>
          <a:p>
            <a:pPr algn="ctr"/>
            <a:endParaRPr lang="fr-BE" dirty="0"/>
          </a:p>
          <a:p>
            <a:pPr algn="ctr"/>
            <a:r>
              <a:rPr lang="fr-BE" dirty="0" smtClean="0"/>
              <a:t>Régiment: 19</a:t>
            </a:r>
            <a:r>
              <a:rPr lang="fr-BE" baseline="30000" dirty="0" smtClean="0"/>
              <a:t>e</a:t>
            </a:r>
            <a:r>
              <a:rPr lang="fr-BE" dirty="0" smtClean="0"/>
              <a:t> de Ligne</a:t>
            </a:r>
          </a:p>
          <a:p>
            <a:pPr algn="ctr"/>
            <a:r>
              <a:rPr lang="fr-BE" dirty="0" smtClean="0"/>
              <a:t>Statut: Sergent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239871" y="779526"/>
            <a:ext cx="4357806" cy="1200329"/>
          </a:xfrm>
          <a:prstGeom prst="rect">
            <a:avLst/>
          </a:prstGeom>
          <a:noFill/>
        </p:spPr>
        <p:txBody>
          <a:bodyPr wrap="square" rtlCol="0">
            <a:spAutoFit/>
          </a:bodyPr>
          <a:lstStyle/>
          <a:p>
            <a:r>
              <a:rPr lang="fr-BE" sz="7200" dirty="0" smtClean="0">
                <a:latin typeface="French Script MT" panose="03020402040607040605" pitchFamily="66" charset="0"/>
              </a:rPr>
              <a:t>Richard </a:t>
            </a:r>
            <a:r>
              <a:rPr lang="fr-BE" sz="7200" dirty="0" err="1" smtClean="0">
                <a:latin typeface="French Script MT" panose="03020402040607040605" pitchFamily="66" charset="0"/>
              </a:rPr>
              <a:t>Colson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5604681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904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1880 – 34 ans</a:t>
            </a:r>
          </a:p>
          <a:p>
            <a:pPr algn="ctr"/>
            <a:r>
              <a:rPr lang="fr-BE" dirty="0" smtClean="0"/>
              <a:t>Décédé le</a:t>
            </a:r>
            <a:r>
              <a:rPr lang="fr-BE" dirty="0"/>
              <a:t>  </a:t>
            </a:r>
            <a:r>
              <a:rPr lang="fr-BE" dirty="0" smtClean="0"/>
              <a:t>11 septembre 1914</a:t>
            </a:r>
          </a:p>
          <a:p>
            <a:pPr algn="ctr"/>
            <a:r>
              <a:rPr lang="fr-BE" dirty="0" smtClean="0"/>
              <a:t>Inhumé </a:t>
            </a:r>
            <a:r>
              <a:rPr lang="fr-BE" dirty="0"/>
              <a:t>à </a:t>
            </a:r>
            <a:r>
              <a:rPr lang="fr-BE" dirty="0" err="1"/>
              <a:t>Robermont</a:t>
            </a:r>
            <a:r>
              <a:rPr lang="fr-BE" dirty="0"/>
              <a:t> en 1923</a:t>
            </a:r>
            <a:endParaRPr lang="fr-BE" dirty="0" smtClean="0"/>
          </a:p>
          <a:p>
            <a:pPr algn="ctr"/>
            <a:r>
              <a:rPr lang="fr-BE" dirty="0" smtClean="0"/>
              <a:t>Epoux de </a:t>
            </a:r>
            <a:r>
              <a:rPr lang="fr-BE" dirty="0"/>
              <a:t>?</a:t>
            </a:r>
            <a:endParaRPr lang="fr-BE" dirty="0" smtClean="0"/>
          </a:p>
          <a:p>
            <a:pPr algn="ctr"/>
            <a:endParaRPr lang="fr-BE" dirty="0"/>
          </a:p>
          <a:p>
            <a:pPr algn="ctr"/>
            <a:r>
              <a:rPr lang="fr-BE" dirty="0" smtClean="0"/>
              <a:t>Régiment: 8</a:t>
            </a:r>
            <a:r>
              <a:rPr lang="fr-BE" baseline="30000" dirty="0" smtClean="0"/>
              <a:t>e</a:t>
            </a:r>
            <a:r>
              <a:rPr lang="fr-BE" dirty="0" smtClean="0"/>
              <a:t> Génie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a:t>
            </a:r>
            <a:r>
              <a:rPr lang="fr-BE" dirty="0"/>
              <a:t>5</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138774" y="779526"/>
            <a:ext cx="4569604" cy="1200329"/>
          </a:xfrm>
          <a:prstGeom prst="rect">
            <a:avLst/>
          </a:prstGeom>
          <a:noFill/>
        </p:spPr>
        <p:txBody>
          <a:bodyPr wrap="square" rtlCol="0">
            <a:spAutoFit/>
          </a:bodyPr>
          <a:lstStyle/>
          <a:p>
            <a:r>
              <a:rPr lang="fr-BE" sz="7200" dirty="0" smtClean="0">
                <a:latin typeface="French Script MT" panose="03020402040607040605" pitchFamily="66" charset="0"/>
              </a:rPr>
              <a:t>François </a:t>
            </a:r>
            <a:r>
              <a:rPr lang="fr-BE" sz="7200" dirty="0" err="1" smtClean="0">
                <a:latin typeface="French Script MT" panose="03020402040607040605" pitchFamily="66" charset="0"/>
              </a:rPr>
              <a:t>Crahay</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784723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905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1892 – 32 ans</a:t>
            </a:r>
          </a:p>
          <a:p>
            <a:pPr algn="ctr"/>
            <a:r>
              <a:rPr lang="fr-BE" dirty="0" smtClean="0"/>
              <a:t>Décédé le</a:t>
            </a:r>
            <a:r>
              <a:rPr lang="fr-BE" dirty="0"/>
              <a:t> </a:t>
            </a:r>
            <a:r>
              <a:rPr lang="fr-BE" dirty="0" smtClean="0"/>
              <a:t>22 novembre 1924</a:t>
            </a:r>
          </a:p>
          <a:p>
            <a:pPr algn="ctr"/>
            <a:r>
              <a:rPr lang="fr-BE" dirty="0" smtClean="0"/>
              <a:t>Inhumé le ?</a:t>
            </a:r>
          </a:p>
          <a:p>
            <a:pPr algn="ctr"/>
            <a:r>
              <a:rPr lang="fr-BE" dirty="0" smtClean="0"/>
              <a:t>Epoux de </a:t>
            </a:r>
            <a:r>
              <a:rPr lang="fr-BE" dirty="0"/>
              <a:t>?</a:t>
            </a:r>
            <a:endParaRPr lang="fr-BE" dirty="0" smtClean="0"/>
          </a:p>
          <a:p>
            <a:pPr algn="ctr"/>
            <a:endParaRPr lang="fr-BE" dirty="0"/>
          </a:p>
          <a:p>
            <a:pPr algn="ctr"/>
            <a:r>
              <a:rPr lang="fr-BE" dirty="0" smtClean="0"/>
              <a:t>Régiment: 3</a:t>
            </a:r>
            <a:r>
              <a:rPr lang="fr-BE" baseline="30000" dirty="0" smtClean="0"/>
              <a:t>e</a:t>
            </a:r>
            <a:r>
              <a:rPr lang="fr-BE" dirty="0" smtClean="0"/>
              <a:t> d’Artillerie</a:t>
            </a:r>
          </a:p>
          <a:p>
            <a:pPr algn="ctr"/>
            <a:r>
              <a:rPr lang="fr-BE" dirty="0" smtClean="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67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46805" y="779526"/>
            <a:ext cx="4743938" cy="1200329"/>
          </a:xfrm>
          <a:prstGeom prst="rect">
            <a:avLst/>
          </a:prstGeom>
          <a:noFill/>
        </p:spPr>
        <p:txBody>
          <a:bodyPr wrap="square" rtlCol="0">
            <a:spAutoFit/>
          </a:bodyPr>
          <a:lstStyle/>
          <a:p>
            <a:pPr algn="just"/>
            <a:r>
              <a:rPr lang="fr-BE" sz="7200" dirty="0" smtClean="0">
                <a:latin typeface="French Script MT" panose="03020402040607040605" pitchFamily="66" charset="0"/>
              </a:rPr>
              <a:t>Léonard </a:t>
            </a:r>
            <a:r>
              <a:rPr lang="fr-BE" sz="7200" dirty="0" err="1" smtClean="0">
                <a:latin typeface="French Script MT" panose="03020402040607040605" pitchFamily="66" charset="0"/>
              </a:rPr>
              <a:t>Daingis</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1736119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906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1884 – 33 ans</a:t>
            </a:r>
          </a:p>
          <a:p>
            <a:pPr algn="ctr"/>
            <a:r>
              <a:rPr lang="fr-BE" dirty="0" smtClean="0"/>
              <a:t>Décédé le</a:t>
            </a:r>
            <a:r>
              <a:rPr lang="fr-BE" dirty="0"/>
              <a:t> </a:t>
            </a:r>
            <a:r>
              <a:rPr lang="fr-BE" dirty="0" smtClean="0"/>
              <a:t>5 octobre 1917</a:t>
            </a:r>
          </a:p>
          <a:p>
            <a:pPr algn="ctr"/>
            <a:r>
              <a:rPr lang="fr-BE" dirty="0" smtClean="0"/>
              <a:t>Inhumé </a:t>
            </a:r>
            <a:r>
              <a:rPr lang="fr-BE" dirty="0"/>
              <a:t>à </a:t>
            </a:r>
            <a:r>
              <a:rPr lang="fr-BE" dirty="0" err="1"/>
              <a:t>Robermont</a:t>
            </a:r>
            <a:r>
              <a:rPr lang="fr-BE" dirty="0"/>
              <a:t> en </a:t>
            </a:r>
            <a:r>
              <a:rPr lang="fr-BE" dirty="0" smtClean="0"/>
              <a:t>1921</a:t>
            </a:r>
          </a:p>
          <a:p>
            <a:pPr algn="ctr"/>
            <a:r>
              <a:rPr lang="fr-BE" dirty="0" smtClean="0"/>
              <a:t>Epoux de </a:t>
            </a:r>
            <a:r>
              <a:rPr lang="fr-BE" dirty="0"/>
              <a:t>?</a:t>
            </a:r>
            <a:endParaRPr lang="fr-BE" dirty="0" smtClean="0"/>
          </a:p>
          <a:p>
            <a:pPr algn="ctr"/>
            <a:endParaRPr lang="fr-BE" dirty="0"/>
          </a:p>
          <a:p>
            <a:pPr algn="ctr"/>
            <a:r>
              <a:rPr lang="fr-BE" dirty="0" smtClean="0"/>
              <a:t>Régiment: 11</a:t>
            </a:r>
            <a:r>
              <a:rPr lang="fr-BE" baseline="30000" dirty="0" smtClean="0"/>
              <a:t>e</a:t>
            </a:r>
            <a:r>
              <a:rPr lang="fr-BE" dirty="0" smtClean="0"/>
              <a:t> de Ligne</a:t>
            </a:r>
          </a:p>
          <a:p>
            <a:pPr algn="ctr"/>
            <a:r>
              <a:rPr lang="fr-BE" dirty="0" smtClean="0"/>
              <a:t>Statut: Adjudant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31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18587" y="779526"/>
            <a:ext cx="5000374" cy="1169551"/>
          </a:xfrm>
          <a:prstGeom prst="rect">
            <a:avLst/>
          </a:prstGeom>
          <a:noFill/>
        </p:spPr>
        <p:txBody>
          <a:bodyPr wrap="square" rtlCol="0">
            <a:spAutoFit/>
          </a:bodyPr>
          <a:lstStyle/>
          <a:p>
            <a:r>
              <a:rPr lang="fr-BE" sz="7000" dirty="0" smtClean="0">
                <a:latin typeface="French Script MT" panose="03020402040607040605" pitchFamily="66" charset="0"/>
              </a:rPr>
              <a:t>François </a:t>
            </a:r>
            <a:r>
              <a:rPr lang="fr-BE" sz="7000" dirty="0" err="1" smtClean="0">
                <a:latin typeface="French Script MT" panose="03020402040607040605" pitchFamily="66" charset="0"/>
              </a:rPr>
              <a:t>Danthine</a:t>
            </a:r>
            <a:endParaRPr lang="fr-BE" sz="7000" dirty="0" smtClean="0">
              <a:latin typeface="French Script MT" panose="03020402040607040605" pitchFamily="66" charset="0"/>
            </a:endParaRPr>
          </a:p>
        </p:txBody>
      </p:sp>
    </p:spTree>
    <p:extLst>
      <p:ext uri="{BB962C8B-B14F-4D97-AF65-F5344CB8AC3E}">
        <p14:creationId xmlns:p14="http://schemas.microsoft.com/office/powerpoint/2010/main" val="3450975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907</a:t>
            </a:fld>
            <a:endParaRPr lang="fr-BE" dirty="0"/>
          </a:p>
        </p:txBody>
      </p:sp>
      <p:sp>
        <p:nvSpPr>
          <p:cNvPr id="6" name="ZoneTexte 5"/>
          <p:cNvSpPr txBox="1"/>
          <p:nvPr/>
        </p:nvSpPr>
        <p:spPr>
          <a:xfrm>
            <a:off x="1519622" y="1979855"/>
            <a:ext cx="3798303" cy="2585323"/>
          </a:xfrm>
          <a:prstGeom prst="rect">
            <a:avLst/>
          </a:prstGeom>
          <a:noFill/>
        </p:spPr>
        <p:txBody>
          <a:bodyPr wrap="square" rtlCol="0">
            <a:spAutoFit/>
          </a:bodyPr>
          <a:lstStyle/>
          <a:p>
            <a:pPr algn="ctr"/>
            <a:r>
              <a:rPr lang="fr-BE" dirty="0" smtClean="0"/>
              <a:t>Né le 5 octobre 1878 – 38 ans</a:t>
            </a:r>
          </a:p>
          <a:p>
            <a:pPr algn="ctr"/>
            <a:r>
              <a:rPr lang="fr-BE" dirty="0" smtClean="0"/>
              <a:t>Décédé le</a:t>
            </a:r>
            <a:r>
              <a:rPr lang="fr-BE" dirty="0"/>
              <a:t> </a:t>
            </a:r>
            <a:r>
              <a:rPr lang="fr-BE" dirty="0" smtClean="0"/>
              <a:t>16 juillet 1917</a:t>
            </a:r>
          </a:p>
          <a:p>
            <a:pPr algn="ctr"/>
            <a:r>
              <a:rPr lang="fr-BE" dirty="0" smtClean="0"/>
              <a:t>Inhumé </a:t>
            </a:r>
            <a:r>
              <a:rPr lang="fr-BE" dirty="0"/>
              <a:t>à </a:t>
            </a:r>
            <a:r>
              <a:rPr lang="fr-BE" dirty="0" err="1"/>
              <a:t>Robermont</a:t>
            </a:r>
            <a:r>
              <a:rPr lang="fr-BE" dirty="0"/>
              <a:t> en </a:t>
            </a:r>
            <a:r>
              <a:rPr lang="fr-BE" dirty="0" smtClean="0"/>
              <a:t>1926</a:t>
            </a:r>
          </a:p>
          <a:p>
            <a:pPr algn="ctr"/>
            <a:r>
              <a:rPr lang="fr-BE" dirty="0" smtClean="0"/>
              <a:t>Epoux de </a:t>
            </a:r>
            <a:r>
              <a:rPr lang="fr-BE" dirty="0"/>
              <a:t>?</a:t>
            </a:r>
            <a:endParaRPr lang="fr-BE" dirty="0" smtClean="0"/>
          </a:p>
          <a:p>
            <a:pPr algn="ctr"/>
            <a:endParaRPr lang="fr-BE" dirty="0"/>
          </a:p>
          <a:p>
            <a:pPr algn="ctr"/>
            <a:r>
              <a:rPr lang="fr-BE" dirty="0" smtClean="0"/>
              <a:t>Régiment: Artillerie </a:t>
            </a:r>
          </a:p>
          <a:p>
            <a:pPr algn="ctr"/>
            <a:r>
              <a:rPr lang="fr-BE" dirty="0" smtClean="0"/>
              <a:t>Position Fortifiée de Liège, 12Bat</a:t>
            </a:r>
          </a:p>
          <a:p>
            <a:pPr algn="ctr"/>
            <a:r>
              <a:rPr lang="fr-BE" dirty="0" smtClean="0"/>
              <a:t>Statut:  1</a:t>
            </a:r>
            <a:r>
              <a:rPr lang="fr-BE" baseline="30000" dirty="0" smtClean="0"/>
              <a:t>er</a:t>
            </a:r>
            <a:r>
              <a:rPr lang="fr-BE" dirty="0" smtClean="0"/>
              <a:t> Maréchal des Logis Prisonnier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56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894590" y="779526"/>
            <a:ext cx="5048368" cy="1200329"/>
          </a:xfrm>
          <a:prstGeom prst="rect">
            <a:avLst/>
          </a:prstGeom>
          <a:noFill/>
        </p:spPr>
        <p:txBody>
          <a:bodyPr wrap="square" rtlCol="0">
            <a:spAutoFit/>
          </a:bodyPr>
          <a:lstStyle/>
          <a:p>
            <a:pPr algn="just"/>
            <a:r>
              <a:rPr lang="fr-BE" sz="7200" dirty="0" smtClean="0">
                <a:latin typeface="French Script MT" panose="03020402040607040605" pitchFamily="66" charset="0"/>
              </a:rPr>
              <a:t>Nicolas </a:t>
            </a:r>
            <a:r>
              <a:rPr lang="fr-BE" sz="7200" dirty="0" err="1" smtClean="0">
                <a:latin typeface="French Script MT" panose="03020402040607040605" pitchFamily="66" charset="0"/>
              </a:rPr>
              <a:t>Dawance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2919267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908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31 juillet 1895 – 19 ans</a:t>
            </a:r>
          </a:p>
          <a:p>
            <a:pPr algn="ctr"/>
            <a:r>
              <a:rPr lang="fr-BE" dirty="0" smtClean="0"/>
              <a:t>Décédé le</a:t>
            </a:r>
            <a:r>
              <a:rPr lang="fr-BE" dirty="0"/>
              <a:t>  </a:t>
            </a:r>
            <a:r>
              <a:rPr lang="fr-BE" dirty="0" smtClean="0"/>
              <a:t>6 octobre 1914</a:t>
            </a:r>
          </a:p>
          <a:p>
            <a:pPr algn="ctr"/>
            <a:r>
              <a:rPr lang="fr-BE" dirty="0" smtClean="0"/>
              <a:t>Inhumé </a:t>
            </a:r>
            <a:r>
              <a:rPr lang="fr-BE" dirty="0"/>
              <a:t>à </a:t>
            </a:r>
            <a:r>
              <a:rPr lang="fr-BE" dirty="0" err="1"/>
              <a:t>Robermont</a:t>
            </a:r>
            <a:r>
              <a:rPr lang="fr-BE" dirty="0"/>
              <a:t> en 1923</a:t>
            </a:r>
            <a:endParaRPr lang="fr-BE" dirty="0" smtClean="0"/>
          </a:p>
          <a:p>
            <a:pPr algn="ctr"/>
            <a:r>
              <a:rPr lang="fr-BE" dirty="0" smtClean="0"/>
              <a:t>Epoux de </a:t>
            </a:r>
            <a:r>
              <a:rPr lang="fr-BE" dirty="0"/>
              <a:t>?</a:t>
            </a:r>
            <a:endParaRPr lang="fr-BE" dirty="0" smtClean="0"/>
          </a:p>
          <a:p>
            <a:pPr algn="ctr"/>
            <a:endParaRPr lang="fr-BE" dirty="0"/>
          </a:p>
          <a:p>
            <a:pPr algn="ctr"/>
            <a:r>
              <a:rPr lang="fr-BE" dirty="0" smtClean="0"/>
              <a:t>Régiment: 14</a:t>
            </a:r>
            <a:r>
              <a:rPr lang="fr-BE" baseline="30000" dirty="0" smtClean="0"/>
              <a:t>e</a:t>
            </a:r>
            <a:r>
              <a:rPr lang="fr-BE" dirty="0" smtClean="0"/>
              <a:t> de Ligne</a:t>
            </a:r>
          </a:p>
          <a:p>
            <a:pPr algn="ctr"/>
            <a:r>
              <a:rPr lang="fr-BE" dirty="0" smtClean="0"/>
              <a:t>Statut: Soldat,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26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19624" y="779526"/>
            <a:ext cx="3797534" cy="1169551"/>
          </a:xfrm>
          <a:prstGeom prst="rect">
            <a:avLst/>
          </a:prstGeom>
          <a:noFill/>
        </p:spPr>
        <p:txBody>
          <a:bodyPr wrap="square" rtlCol="0">
            <a:spAutoFit/>
          </a:bodyPr>
          <a:lstStyle/>
          <a:p>
            <a:r>
              <a:rPr lang="fr-BE" sz="7000" dirty="0" smtClean="0">
                <a:latin typeface="French Script MT" panose="03020402040607040605" pitchFamily="66" charset="0"/>
              </a:rPr>
              <a:t>Oscar </a:t>
            </a:r>
            <a:r>
              <a:rPr lang="fr-BE" sz="7000" dirty="0" err="1" smtClean="0">
                <a:latin typeface="French Script MT" panose="03020402040607040605" pitchFamily="66" charset="0"/>
              </a:rPr>
              <a:t>Debure</a:t>
            </a:r>
            <a:endParaRPr lang="fr-BE" sz="7000" dirty="0" smtClean="0">
              <a:latin typeface="French Script MT" panose="03020402040607040605" pitchFamily="66" charset="0"/>
            </a:endParaRPr>
          </a:p>
        </p:txBody>
      </p:sp>
    </p:spTree>
    <p:extLst>
      <p:ext uri="{BB962C8B-B14F-4D97-AF65-F5344CB8AC3E}">
        <p14:creationId xmlns:p14="http://schemas.microsoft.com/office/powerpoint/2010/main" val="2555849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909</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1880 – 55 ans</a:t>
            </a:r>
          </a:p>
          <a:p>
            <a:pPr algn="ctr"/>
            <a:r>
              <a:rPr lang="fr-BE" dirty="0" smtClean="0"/>
              <a:t>Décédé le</a:t>
            </a:r>
            <a:r>
              <a:rPr lang="fr-BE" dirty="0"/>
              <a:t> </a:t>
            </a:r>
            <a:r>
              <a:rPr lang="fr-BE" dirty="0" smtClean="0"/>
              <a:t>21 juin 1935</a:t>
            </a:r>
          </a:p>
          <a:p>
            <a:pPr algn="ctr"/>
            <a:r>
              <a:rPr lang="fr-BE" dirty="0" smtClean="0"/>
              <a:t>Inhumé le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107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87068" y="779526"/>
            <a:ext cx="5063410" cy="1200329"/>
          </a:xfrm>
          <a:prstGeom prst="rect">
            <a:avLst/>
          </a:prstGeom>
          <a:noFill/>
        </p:spPr>
        <p:txBody>
          <a:bodyPr wrap="square" rtlCol="0">
            <a:spAutoFit/>
          </a:bodyPr>
          <a:lstStyle/>
          <a:p>
            <a:pPr algn="just"/>
            <a:r>
              <a:rPr lang="fr-BE" sz="7200" dirty="0" smtClean="0">
                <a:latin typeface="French Script MT" panose="03020402040607040605" pitchFamily="66" charset="0"/>
              </a:rPr>
              <a:t>Camille De </a:t>
            </a:r>
            <a:r>
              <a:rPr lang="fr-BE" sz="7200" dirty="0" err="1" smtClean="0">
                <a:latin typeface="French Script MT" panose="03020402040607040605" pitchFamily="66" charset="0"/>
              </a:rPr>
              <a:t>Freyn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42672917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91</a:t>
            </a:fld>
            <a:endParaRPr lang="fr-BE" dirty="0"/>
          </a:p>
        </p:txBody>
      </p:sp>
      <p:sp>
        <p:nvSpPr>
          <p:cNvPr id="5" name="ZoneTexte 4"/>
          <p:cNvSpPr txBox="1"/>
          <p:nvPr/>
        </p:nvSpPr>
        <p:spPr>
          <a:xfrm>
            <a:off x="1288326" y="779526"/>
            <a:ext cx="4198670" cy="1200329"/>
          </a:xfrm>
          <a:prstGeom prst="rect">
            <a:avLst/>
          </a:prstGeom>
          <a:noFill/>
        </p:spPr>
        <p:txBody>
          <a:bodyPr wrap="square" rtlCol="0">
            <a:spAutoFit/>
          </a:bodyPr>
          <a:lstStyle/>
          <a:p>
            <a:r>
              <a:rPr lang="fr-BE" sz="7200" dirty="0" smtClean="0">
                <a:latin typeface="French Script MT" panose="03020402040607040605" pitchFamily="66" charset="0"/>
              </a:rPr>
              <a:t>Théodore </a:t>
            </a:r>
            <a:r>
              <a:rPr lang="fr-BE" sz="7200" dirty="0" err="1" smtClean="0">
                <a:latin typeface="French Script MT" panose="03020402040607040605" pitchFamily="66" charset="0"/>
              </a:rPr>
              <a:t>Forir</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58 ans</a:t>
            </a:r>
          </a:p>
          <a:p>
            <a:pPr algn="ctr"/>
            <a:r>
              <a:rPr lang="fr-BE" dirty="0" smtClean="0"/>
              <a:t>Décédé le ?</a:t>
            </a:r>
          </a:p>
          <a:p>
            <a:pPr algn="ctr"/>
            <a:r>
              <a:rPr lang="fr-BE" dirty="0" smtClean="0"/>
              <a:t>Inhumé le  11 septembre 1949</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11818302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910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8 mars 1889 – 26 ans</a:t>
            </a:r>
          </a:p>
          <a:p>
            <a:pPr algn="ctr"/>
            <a:r>
              <a:rPr lang="fr-BE" dirty="0" smtClean="0"/>
              <a:t>Décédé le</a:t>
            </a:r>
            <a:r>
              <a:rPr lang="fr-BE" dirty="0"/>
              <a:t>  </a:t>
            </a:r>
            <a:r>
              <a:rPr lang="fr-BE" dirty="0" smtClean="0"/>
              <a:t>8 janvier 1916</a:t>
            </a:r>
          </a:p>
          <a:p>
            <a:pPr algn="ctr"/>
            <a:r>
              <a:rPr lang="fr-BE" dirty="0" smtClean="0"/>
              <a:t>Inhumé </a:t>
            </a:r>
            <a:r>
              <a:rPr lang="fr-BE" dirty="0"/>
              <a:t>à </a:t>
            </a:r>
            <a:r>
              <a:rPr lang="fr-BE" dirty="0" err="1"/>
              <a:t>Robermont</a:t>
            </a:r>
            <a:r>
              <a:rPr lang="fr-BE" dirty="0"/>
              <a:t> en 1923</a:t>
            </a:r>
            <a:endParaRPr lang="fr-BE" dirty="0" smtClean="0"/>
          </a:p>
          <a:p>
            <a:pPr algn="ctr"/>
            <a:r>
              <a:rPr lang="fr-BE" dirty="0" smtClean="0"/>
              <a:t>Epoux de </a:t>
            </a:r>
            <a:r>
              <a:rPr lang="fr-BE" dirty="0"/>
              <a:t>?</a:t>
            </a:r>
            <a:endParaRPr lang="fr-BE" dirty="0" smtClean="0"/>
          </a:p>
          <a:p>
            <a:pPr algn="ctr"/>
            <a:endParaRPr lang="fr-BE" dirty="0"/>
          </a:p>
          <a:p>
            <a:pPr algn="ctr"/>
            <a:r>
              <a:rPr lang="fr-BE" dirty="0" smtClean="0"/>
              <a:t>Régiment: 13</a:t>
            </a:r>
            <a:r>
              <a:rPr lang="fr-BE" baseline="30000" dirty="0" smtClean="0"/>
              <a:t>e</a:t>
            </a:r>
            <a:r>
              <a:rPr lang="fr-BE" dirty="0" smtClean="0"/>
              <a:t> de Ligne, 2Bn, 4Cie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19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47982" y="779526"/>
            <a:ext cx="4741584" cy="1200329"/>
          </a:xfrm>
          <a:prstGeom prst="rect">
            <a:avLst/>
          </a:prstGeom>
          <a:noFill/>
        </p:spPr>
        <p:txBody>
          <a:bodyPr wrap="square" rtlCol="0">
            <a:spAutoFit/>
          </a:bodyPr>
          <a:lstStyle/>
          <a:p>
            <a:r>
              <a:rPr lang="fr-BE" sz="7200" dirty="0" smtClean="0">
                <a:latin typeface="French Script MT" panose="03020402040607040605" pitchFamily="66" charset="0"/>
              </a:rPr>
              <a:t>Lucien </a:t>
            </a:r>
            <a:r>
              <a:rPr lang="fr-BE" sz="7200" dirty="0" err="1" smtClean="0">
                <a:latin typeface="French Script MT" panose="03020402040607040605" pitchFamily="66" charset="0"/>
              </a:rPr>
              <a:t>Degonhir</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95407346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911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1885 – 38 ans</a:t>
            </a:r>
          </a:p>
          <a:p>
            <a:pPr algn="ctr"/>
            <a:r>
              <a:rPr lang="fr-BE" dirty="0" smtClean="0"/>
              <a:t>Décédé le</a:t>
            </a:r>
            <a:r>
              <a:rPr lang="fr-BE" dirty="0"/>
              <a:t> </a:t>
            </a:r>
            <a:r>
              <a:rPr lang="fr-BE" dirty="0" smtClean="0"/>
              <a:t>12 janvier 1923</a:t>
            </a:r>
          </a:p>
          <a:p>
            <a:pPr algn="ctr"/>
            <a:r>
              <a:rPr lang="fr-BE" dirty="0" smtClean="0"/>
              <a:t>Inhumé le ?</a:t>
            </a:r>
          </a:p>
          <a:p>
            <a:pPr algn="ctr"/>
            <a:r>
              <a:rPr lang="fr-BE" dirty="0" smtClean="0"/>
              <a:t>Epoux de </a:t>
            </a:r>
            <a:r>
              <a:rPr lang="fr-BE" dirty="0"/>
              <a:t>?</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49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116760" y="764395"/>
            <a:ext cx="4604028" cy="1200329"/>
          </a:xfrm>
          <a:prstGeom prst="rect">
            <a:avLst/>
          </a:prstGeom>
          <a:noFill/>
        </p:spPr>
        <p:txBody>
          <a:bodyPr wrap="square" rtlCol="0">
            <a:spAutoFit/>
          </a:bodyPr>
          <a:lstStyle/>
          <a:p>
            <a:pPr algn="just"/>
            <a:r>
              <a:rPr lang="fr-BE" sz="7200" dirty="0" smtClean="0">
                <a:latin typeface="French Script MT" panose="03020402040607040605" pitchFamily="66" charset="0"/>
              </a:rPr>
              <a:t>Florent Delvaux</a:t>
            </a:r>
          </a:p>
        </p:txBody>
      </p:sp>
    </p:spTree>
    <p:extLst>
      <p:ext uri="{BB962C8B-B14F-4D97-AF65-F5344CB8AC3E}">
        <p14:creationId xmlns:p14="http://schemas.microsoft.com/office/powerpoint/2010/main" val="26375744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912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1889 – 35 ans</a:t>
            </a:r>
          </a:p>
          <a:p>
            <a:pPr algn="ctr"/>
            <a:r>
              <a:rPr lang="fr-BE" dirty="0" smtClean="0"/>
              <a:t>Décédé le</a:t>
            </a:r>
            <a:r>
              <a:rPr lang="fr-BE" dirty="0"/>
              <a:t> </a:t>
            </a:r>
            <a:r>
              <a:rPr lang="fr-BE" dirty="0" smtClean="0"/>
              <a:t>19 mai 1924</a:t>
            </a:r>
          </a:p>
          <a:p>
            <a:pPr algn="ctr"/>
            <a:r>
              <a:rPr lang="fr-BE" dirty="0" smtClean="0"/>
              <a:t>Inhumé le ?</a:t>
            </a:r>
          </a:p>
          <a:p>
            <a:pPr algn="ctr"/>
            <a:r>
              <a:rPr lang="fr-BE" dirty="0" smtClean="0"/>
              <a:t>Epoux de </a:t>
            </a:r>
            <a:r>
              <a:rPr lang="fr-BE" dirty="0"/>
              <a:t>?</a:t>
            </a:r>
            <a:endParaRPr lang="fr-BE" dirty="0" smtClean="0"/>
          </a:p>
          <a:p>
            <a:pPr algn="ctr"/>
            <a:endParaRPr lang="fr-BE" dirty="0"/>
          </a:p>
          <a:p>
            <a:pPr algn="ctr"/>
            <a:r>
              <a:rPr lang="fr-BE" dirty="0" smtClean="0"/>
              <a:t>Régiment: 12</a:t>
            </a:r>
            <a:r>
              <a:rPr lang="fr-BE" baseline="30000" dirty="0" smtClean="0"/>
              <a:t>e</a:t>
            </a:r>
            <a:r>
              <a:rPr lang="fr-BE" dirty="0" smtClean="0"/>
              <a:t> de Ligne</a:t>
            </a:r>
          </a:p>
          <a:p>
            <a:pPr algn="ctr"/>
            <a:r>
              <a:rPr lang="fr-BE" dirty="0" smtClean="0"/>
              <a:t>Statut: Musicien</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72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28267" y="797052"/>
            <a:ext cx="4581013" cy="1200329"/>
          </a:xfrm>
          <a:prstGeom prst="rect">
            <a:avLst/>
          </a:prstGeom>
          <a:noFill/>
        </p:spPr>
        <p:txBody>
          <a:bodyPr wrap="square" rtlCol="0">
            <a:spAutoFit/>
          </a:bodyPr>
          <a:lstStyle/>
          <a:p>
            <a:pPr algn="just"/>
            <a:r>
              <a:rPr lang="fr-BE" sz="7200" dirty="0" smtClean="0">
                <a:latin typeface="French Script MT" panose="03020402040607040605" pitchFamily="66" charset="0"/>
              </a:rPr>
              <a:t>Marcel </a:t>
            </a:r>
            <a:r>
              <a:rPr lang="fr-BE" sz="7200" dirty="0" err="1" smtClean="0">
                <a:latin typeface="French Script MT" panose="03020402040607040605" pitchFamily="66" charset="0"/>
              </a:rPr>
              <a:t>Dessart</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286800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913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11 septembre 1894 – 23 ans</a:t>
            </a:r>
          </a:p>
          <a:p>
            <a:pPr algn="ctr"/>
            <a:r>
              <a:rPr lang="fr-BE" dirty="0" smtClean="0"/>
              <a:t>Décédé le</a:t>
            </a:r>
            <a:r>
              <a:rPr lang="fr-BE" dirty="0"/>
              <a:t> </a:t>
            </a:r>
            <a:r>
              <a:rPr lang="fr-BE" dirty="0" smtClean="0"/>
              <a:t>26 mai 1918</a:t>
            </a:r>
          </a:p>
          <a:p>
            <a:pPr algn="ctr"/>
            <a:r>
              <a:rPr lang="fr-BE" dirty="0" smtClean="0"/>
              <a:t>Inhumé le 2 septembre 1921</a:t>
            </a:r>
          </a:p>
          <a:p>
            <a:pPr algn="ctr"/>
            <a:r>
              <a:rPr lang="fr-BE" dirty="0" smtClean="0"/>
              <a:t>Epoux de </a:t>
            </a:r>
            <a:r>
              <a:rPr lang="fr-BE" dirty="0"/>
              <a:t>?</a:t>
            </a:r>
            <a:endParaRPr lang="fr-BE" dirty="0" smtClean="0"/>
          </a:p>
          <a:p>
            <a:pPr algn="ctr"/>
            <a:endParaRPr lang="fr-BE" dirty="0"/>
          </a:p>
          <a:p>
            <a:pPr algn="ctr"/>
            <a:r>
              <a:rPr lang="fr-BE" dirty="0" smtClean="0"/>
              <a:t>Régiment: 20</a:t>
            </a:r>
            <a:r>
              <a:rPr lang="fr-BE" baseline="30000" dirty="0" smtClean="0"/>
              <a:t>e</a:t>
            </a:r>
            <a:r>
              <a:rPr lang="fr-BE" dirty="0" smtClean="0"/>
              <a:t> de Ligne, 3Bn, 10Cie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29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16304" y="779526"/>
            <a:ext cx="5004940" cy="1169551"/>
          </a:xfrm>
          <a:prstGeom prst="rect">
            <a:avLst/>
          </a:prstGeom>
          <a:noFill/>
        </p:spPr>
        <p:txBody>
          <a:bodyPr wrap="square" rtlCol="0">
            <a:spAutoFit/>
          </a:bodyPr>
          <a:lstStyle/>
          <a:p>
            <a:r>
              <a:rPr lang="fr-BE" sz="7000" dirty="0" smtClean="0">
                <a:latin typeface="French Script MT" panose="03020402040607040605" pitchFamily="66" charset="0"/>
              </a:rPr>
              <a:t>Lambert </a:t>
            </a:r>
            <a:r>
              <a:rPr lang="fr-BE" sz="7000" dirty="0" err="1" smtClean="0">
                <a:latin typeface="French Script MT" panose="03020402040607040605" pitchFamily="66" charset="0"/>
              </a:rPr>
              <a:t>Destinay</a:t>
            </a:r>
            <a:endParaRPr lang="fr-BE" sz="7000" dirty="0" smtClean="0">
              <a:latin typeface="French Script MT" panose="03020402040607040605" pitchFamily="66" charset="0"/>
            </a:endParaRPr>
          </a:p>
        </p:txBody>
      </p:sp>
    </p:spTree>
    <p:extLst>
      <p:ext uri="{BB962C8B-B14F-4D97-AF65-F5344CB8AC3E}">
        <p14:creationId xmlns:p14="http://schemas.microsoft.com/office/powerpoint/2010/main" val="4159465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914</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1885 – 50 ans</a:t>
            </a:r>
          </a:p>
          <a:p>
            <a:pPr algn="ctr"/>
            <a:r>
              <a:rPr lang="fr-BE" dirty="0" smtClean="0"/>
              <a:t>Décédé le</a:t>
            </a:r>
            <a:r>
              <a:rPr lang="fr-BE" dirty="0"/>
              <a:t> </a:t>
            </a:r>
            <a:r>
              <a:rPr lang="fr-BE" dirty="0" smtClean="0"/>
              <a:t>2 mai 1935</a:t>
            </a:r>
          </a:p>
          <a:p>
            <a:pPr algn="ctr"/>
            <a:r>
              <a:rPr lang="fr-BE" dirty="0" smtClean="0"/>
              <a:t>Inhumé le ?</a:t>
            </a:r>
          </a:p>
          <a:p>
            <a:pPr algn="ctr"/>
            <a:r>
              <a:rPr lang="fr-BE" dirty="0" smtClean="0"/>
              <a:t>Epoux de Madame </a:t>
            </a:r>
            <a:r>
              <a:rPr lang="fr-BE" dirty="0" err="1" smtClean="0"/>
              <a:t>Humblet</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105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37630" y="779526"/>
            <a:ext cx="3793209" cy="1200329"/>
          </a:xfrm>
          <a:prstGeom prst="rect">
            <a:avLst/>
          </a:prstGeom>
          <a:noFill/>
        </p:spPr>
        <p:txBody>
          <a:bodyPr wrap="square" rtlCol="0">
            <a:spAutoFit/>
          </a:bodyPr>
          <a:lstStyle/>
          <a:p>
            <a:pPr algn="just"/>
            <a:r>
              <a:rPr lang="fr-BE" sz="7200" dirty="0" smtClean="0">
                <a:latin typeface="French Script MT" panose="03020402040607040605" pitchFamily="66" charset="0"/>
              </a:rPr>
              <a:t>Mr </a:t>
            </a:r>
            <a:r>
              <a:rPr lang="fr-BE" sz="7200" dirty="0" err="1" smtClean="0">
                <a:latin typeface="French Script MT" panose="03020402040607040605" pitchFamily="66" charset="0"/>
              </a:rPr>
              <a:t>Detraux</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5943041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915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1885 – 36 ans</a:t>
            </a:r>
          </a:p>
          <a:p>
            <a:pPr algn="ctr"/>
            <a:r>
              <a:rPr lang="fr-BE" dirty="0" smtClean="0"/>
              <a:t>Décédé le</a:t>
            </a:r>
            <a:r>
              <a:rPr lang="fr-BE" dirty="0"/>
              <a:t> </a:t>
            </a:r>
            <a:r>
              <a:rPr lang="fr-BE" dirty="0" smtClean="0"/>
              <a:t>24 septembre 1921</a:t>
            </a:r>
          </a:p>
          <a:p>
            <a:pPr algn="ctr"/>
            <a:r>
              <a:rPr lang="fr-BE" dirty="0" smtClean="0"/>
              <a:t>Inhumé le ?</a:t>
            </a:r>
          </a:p>
          <a:p>
            <a:pPr algn="ctr"/>
            <a:r>
              <a:rPr lang="fr-BE" dirty="0" smtClean="0"/>
              <a:t>Epoux de </a:t>
            </a:r>
            <a:r>
              <a:rPr lang="fr-BE" dirty="0"/>
              <a:t>?</a:t>
            </a:r>
            <a:endParaRPr lang="fr-BE" dirty="0" smtClean="0"/>
          </a:p>
          <a:p>
            <a:pPr algn="ctr"/>
            <a:endParaRPr lang="fr-BE" dirty="0"/>
          </a:p>
          <a:p>
            <a:pPr algn="ctr"/>
            <a:r>
              <a:rPr lang="fr-BE" dirty="0" smtClean="0"/>
              <a:t>Régiment: 9</a:t>
            </a:r>
            <a:r>
              <a:rPr lang="fr-BE" baseline="30000" dirty="0" smtClean="0"/>
              <a:t>e</a:t>
            </a:r>
            <a:r>
              <a:rPr lang="fr-BE" dirty="0" smtClean="0"/>
              <a:t> de Ligne</a:t>
            </a:r>
          </a:p>
          <a:p>
            <a:pPr algn="ctr"/>
            <a:r>
              <a:rPr lang="fr-BE" dirty="0" smtClean="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39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157342" y="779526"/>
            <a:ext cx="4522863" cy="1169551"/>
          </a:xfrm>
          <a:prstGeom prst="rect">
            <a:avLst/>
          </a:prstGeom>
          <a:noFill/>
        </p:spPr>
        <p:txBody>
          <a:bodyPr wrap="square" rtlCol="0">
            <a:spAutoFit/>
          </a:bodyPr>
          <a:lstStyle/>
          <a:p>
            <a:r>
              <a:rPr lang="fr-BE" sz="7000" dirty="0" smtClean="0">
                <a:latin typeface="French Script MT" panose="03020402040607040605" pitchFamily="66" charset="0"/>
              </a:rPr>
              <a:t>Vital </a:t>
            </a:r>
            <a:r>
              <a:rPr lang="fr-BE" sz="7000" dirty="0" err="1" smtClean="0">
                <a:latin typeface="French Script MT" panose="03020402040607040605" pitchFamily="66" charset="0"/>
              </a:rPr>
              <a:t>Devleming</a:t>
            </a:r>
            <a:endParaRPr lang="fr-BE" sz="7000" dirty="0" smtClean="0">
              <a:latin typeface="French Script MT" panose="03020402040607040605" pitchFamily="66" charset="0"/>
            </a:endParaRPr>
          </a:p>
        </p:txBody>
      </p:sp>
    </p:spTree>
    <p:extLst>
      <p:ext uri="{BB962C8B-B14F-4D97-AF65-F5344CB8AC3E}">
        <p14:creationId xmlns:p14="http://schemas.microsoft.com/office/powerpoint/2010/main" val="7320929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916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10 février 1887 – 27 ans</a:t>
            </a:r>
          </a:p>
          <a:p>
            <a:pPr algn="ctr"/>
            <a:r>
              <a:rPr lang="fr-BE" dirty="0" smtClean="0"/>
              <a:t>Décédé le</a:t>
            </a:r>
            <a:r>
              <a:rPr lang="fr-BE" dirty="0"/>
              <a:t>  </a:t>
            </a:r>
            <a:r>
              <a:rPr lang="fr-BE" dirty="0" smtClean="0"/>
              <a:t>21 août 1914</a:t>
            </a:r>
          </a:p>
          <a:p>
            <a:pPr algn="ctr"/>
            <a:r>
              <a:rPr lang="fr-BE" dirty="0" smtClean="0"/>
              <a:t>Inhumé </a:t>
            </a:r>
            <a:r>
              <a:rPr lang="fr-BE" dirty="0"/>
              <a:t>à </a:t>
            </a:r>
            <a:r>
              <a:rPr lang="fr-BE" dirty="0" err="1"/>
              <a:t>Robermont</a:t>
            </a:r>
            <a:r>
              <a:rPr lang="fr-BE" dirty="0"/>
              <a:t> en </a:t>
            </a:r>
            <a:r>
              <a:rPr lang="fr-BE" dirty="0" smtClean="0"/>
              <a:t>1921</a:t>
            </a:r>
          </a:p>
          <a:p>
            <a:pPr algn="ctr"/>
            <a:r>
              <a:rPr lang="fr-BE" dirty="0" smtClean="0"/>
              <a:t>Epoux de </a:t>
            </a:r>
            <a:r>
              <a:rPr lang="fr-BE" dirty="0"/>
              <a:t>?</a:t>
            </a:r>
            <a:endParaRPr lang="fr-BE" dirty="0" smtClean="0"/>
          </a:p>
          <a:p>
            <a:pPr algn="ctr"/>
            <a:endParaRPr lang="fr-BE" dirty="0"/>
          </a:p>
          <a:p>
            <a:pPr algn="ctr"/>
            <a:r>
              <a:rPr lang="fr-BE" dirty="0" smtClean="0"/>
              <a:t>Régiment: 10</a:t>
            </a:r>
            <a:r>
              <a:rPr lang="fr-BE" baseline="30000" dirty="0" smtClean="0"/>
              <a:t>e</a:t>
            </a:r>
            <a:r>
              <a:rPr lang="fr-BE" dirty="0" smtClean="0"/>
              <a:t> de Ligne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461212" y="693702"/>
            <a:ext cx="3915123" cy="1200329"/>
          </a:xfrm>
          <a:prstGeom prst="rect">
            <a:avLst/>
          </a:prstGeom>
          <a:noFill/>
        </p:spPr>
        <p:txBody>
          <a:bodyPr wrap="square" rtlCol="0">
            <a:spAutoFit/>
          </a:bodyPr>
          <a:lstStyle/>
          <a:p>
            <a:r>
              <a:rPr lang="fr-BE" sz="7200" dirty="0" smtClean="0">
                <a:latin typeface="French Script MT" panose="03020402040607040605" pitchFamily="66" charset="0"/>
              </a:rPr>
              <a:t>Henri </a:t>
            </a:r>
            <a:r>
              <a:rPr lang="fr-BE" sz="7200" dirty="0" err="1" smtClean="0">
                <a:latin typeface="French Script MT" panose="03020402040607040605" pitchFamily="66" charset="0"/>
              </a:rPr>
              <a:t>Devrin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0263776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917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1888 – 44 ans</a:t>
            </a:r>
          </a:p>
          <a:p>
            <a:pPr algn="ctr"/>
            <a:r>
              <a:rPr lang="fr-BE" dirty="0" smtClean="0"/>
              <a:t>Décédé le</a:t>
            </a:r>
            <a:r>
              <a:rPr lang="fr-BE" dirty="0"/>
              <a:t> </a:t>
            </a:r>
            <a:r>
              <a:rPr lang="fr-BE" dirty="0" smtClean="0"/>
              <a:t>18 mars 1932</a:t>
            </a:r>
          </a:p>
          <a:p>
            <a:pPr algn="ctr"/>
            <a:r>
              <a:rPr lang="fr-BE" dirty="0" smtClean="0"/>
              <a:t>Inhumé le ?</a:t>
            </a:r>
          </a:p>
          <a:p>
            <a:pPr algn="ctr"/>
            <a:r>
              <a:rPr lang="fr-BE" dirty="0" smtClean="0"/>
              <a:t>Epoux de Madame </a:t>
            </a:r>
            <a:r>
              <a:rPr lang="fr-BE" dirty="0" err="1" smtClean="0"/>
              <a:t>Volonge</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80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59829" y="779526"/>
            <a:ext cx="4717890" cy="1200329"/>
          </a:xfrm>
          <a:prstGeom prst="rect">
            <a:avLst/>
          </a:prstGeom>
          <a:noFill/>
        </p:spPr>
        <p:txBody>
          <a:bodyPr wrap="square" rtlCol="0">
            <a:spAutoFit/>
          </a:bodyPr>
          <a:lstStyle/>
          <a:p>
            <a:pPr algn="just"/>
            <a:r>
              <a:rPr lang="fr-BE" sz="7200" dirty="0" smtClean="0">
                <a:latin typeface="French Script MT" panose="03020402040607040605" pitchFamily="66" charset="0"/>
              </a:rPr>
              <a:t>Florent </a:t>
            </a:r>
            <a:r>
              <a:rPr lang="fr-BE" sz="7200" dirty="0" err="1" smtClean="0">
                <a:latin typeface="French Script MT" panose="03020402040607040605" pitchFamily="66" charset="0"/>
              </a:rPr>
              <a:t>Donneux</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4032177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918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30 mai 1883 – 31 ans</a:t>
            </a:r>
          </a:p>
          <a:p>
            <a:pPr algn="ctr"/>
            <a:r>
              <a:rPr lang="fr-BE" dirty="0" smtClean="0"/>
              <a:t>Décédé le</a:t>
            </a:r>
            <a:r>
              <a:rPr lang="fr-BE" dirty="0"/>
              <a:t>  </a:t>
            </a:r>
            <a:r>
              <a:rPr lang="fr-BE" dirty="0" smtClean="0"/>
              <a:t>27 août 1914</a:t>
            </a:r>
          </a:p>
          <a:p>
            <a:pPr algn="ctr"/>
            <a:r>
              <a:rPr lang="fr-BE" dirty="0" smtClean="0"/>
              <a:t>Inhumé </a:t>
            </a:r>
            <a:r>
              <a:rPr lang="fr-BE" dirty="0"/>
              <a:t>à </a:t>
            </a:r>
            <a:r>
              <a:rPr lang="fr-BE" dirty="0" err="1"/>
              <a:t>Robermont</a:t>
            </a:r>
            <a:r>
              <a:rPr lang="fr-BE" dirty="0"/>
              <a:t> en 1923</a:t>
            </a:r>
            <a:endParaRPr lang="fr-BE" dirty="0" smtClean="0"/>
          </a:p>
          <a:p>
            <a:pPr algn="ctr"/>
            <a:r>
              <a:rPr lang="fr-BE" dirty="0" smtClean="0"/>
              <a:t>Epoux de </a:t>
            </a:r>
            <a:r>
              <a:rPr lang="fr-BE" dirty="0"/>
              <a:t>?</a:t>
            </a:r>
            <a:endParaRPr lang="fr-BE" dirty="0" smtClean="0"/>
          </a:p>
          <a:p>
            <a:pPr algn="ctr"/>
            <a:endParaRPr lang="fr-BE" dirty="0"/>
          </a:p>
          <a:p>
            <a:pPr algn="ctr"/>
            <a:r>
              <a:rPr lang="fr-BE" dirty="0" smtClean="0"/>
              <a:t>Régiment: 13</a:t>
            </a:r>
            <a:r>
              <a:rPr lang="fr-BE" baseline="30000" dirty="0" smtClean="0"/>
              <a:t>e</a:t>
            </a:r>
            <a:r>
              <a:rPr lang="fr-BE" dirty="0" smtClean="0"/>
              <a:t> de Ligne, 2Bn, 3Cie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16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440423" y="775281"/>
            <a:ext cx="3956701" cy="1200329"/>
          </a:xfrm>
          <a:prstGeom prst="rect">
            <a:avLst/>
          </a:prstGeom>
          <a:noFill/>
        </p:spPr>
        <p:txBody>
          <a:bodyPr wrap="square" rtlCol="0">
            <a:spAutoFit/>
          </a:bodyPr>
          <a:lstStyle/>
          <a:p>
            <a:r>
              <a:rPr lang="fr-BE" sz="7200" dirty="0" smtClean="0">
                <a:latin typeface="French Script MT" panose="03020402040607040605" pitchFamily="66" charset="0"/>
              </a:rPr>
              <a:t>Emile </a:t>
            </a:r>
            <a:r>
              <a:rPr lang="fr-BE" sz="7200" dirty="0" err="1" smtClean="0">
                <a:latin typeface="French Script MT" panose="03020402040607040605" pitchFamily="66" charset="0"/>
              </a:rPr>
              <a:t>Driesen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078570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919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28 août 1893 – 23 ans</a:t>
            </a:r>
          </a:p>
          <a:p>
            <a:pPr algn="ctr"/>
            <a:r>
              <a:rPr lang="fr-BE" dirty="0" smtClean="0"/>
              <a:t>Décédé le</a:t>
            </a:r>
            <a:r>
              <a:rPr lang="fr-BE" dirty="0"/>
              <a:t> </a:t>
            </a:r>
            <a:r>
              <a:rPr lang="fr-BE" dirty="0" smtClean="0"/>
              <a:t>1 septembre 1916</a:t>
            </a:r>
          </a:p>
          <a:p>
            <a:pPr algn="ctr"/>
            <a:r>
              <a:rPr lang="fr-BE" dirty="0" smtClean="0"/>
              <a:t>Inhumé le 27 juillet 1923</a:t>
            </a:r>
          </a:p>
          <a:p>
            <a:pPr algn="ctr"/>
            <a:r>
              <a:rPr lang="fr-BE" dirty="0" smtClean="0"/>
              <a:t>Epoux de </a:t>
            </a:r>
            <a:r>
              <a:rPr lang="fr-BE" dirty="0"/>
              <a:t>?</a:t>
            </a:r>
            <a:endParaRPr lang="fr-BE" dirty="0" smtClean="0"/>
          </a:p>
          <a:p>
            <a:pPr algn="ctr"/>
            <a:endParaRPr lang="fr-BE" dirty="0"/>
          </a:p>
          <a:p>
            <a:pPr algn="ctr"/>
            <a:r>
              <a:rPr lang="fr-BE" dirty="0" smtClean="0"/>
              <a:t>Régiment: 14</a:t>
            </a:r>
            <a:r>
              <a:rPr lang="fr-BE" baseline="30000" dirty="0" smtClean="0"/>
              <a:t>e</a:t>
            </a:r>
            <a:r>
              <a:rPr lang="fr-BE" dirty="0" smtClean="0"/>
              <a:t> de Ligne, 1Bn, 2Cie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38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94908" y="797052"/>
            <a:ext cx="3647732" cy="1169551"/>
          </a:xfrm>
          <a:prstGeom prst="rect">
            <a:avLst/>
          </a:prstGeom>
          <a:noFill/>
        </p:spPr>
        <p:txBody>
          <a:bodyPr wrap="square" rtlCol="0">
            <a:spAutoFit/>
          </a:bodyPr>
          <a:lstStyle/>
          <a:p>
            <a:r>
              <a:rPr lang="fr-BE" sz="7000" dirty="0" smtClean="0">
                <a:latin typeface="French Script MT" panose="03020402040607040605" pitchFamily="66" charset="0"/>
              </a:rPr>
              <a:t>Jean Dupont</a:t>
            </a:r>
          </a:p>
        </p:txBody>
      </p:sp>
    </p:spTree>
    <p:extLst>
      <p:ext uri="{BB962C8B-B14F-4D97-AF65-F5344CB8AC3E}">
        <p14:creationId xmlns:p14="http://schemas.microsoft.com/office/powerpoint/2010/main" val="38434401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92</a:t>
            </a:fld>
            <a:endParaRPr lang="fr-BE" dirty="0"/>
          </a:p>
        </p:txBody>
      </p:sp>
      <p:sp>
        <p:nvSpPr>
          <p:cNvPr id="5" name="ZoneTexte 4"/>
          <p:cNvSpPr txBox="1"/>
          <p:nvPr/>
        </p:nvSpPr>
        <p:spPr>
          <a:xfrm>
            <a:off x="911177" y="789031"/>
            <a:ext cx="4952968" cy="1200329"/>
          </a:xfrm>
          <a:prstGeom prst="rect">
            <a:avLst/>
          </a:prstGeom>
          <a:noFill/>
        </p:spPr>
        <p:txBody>
          <a:bodyPr wrap="square" rtlCol="0">
            <a:spAutoFit/>
          </a:bodyPr>
          <a:lstStyle/>
          <a:p>
            <a:r>
              <a:rPr lang="fr-BE" sz="7200" dirty="0" smtClean="0">
                <a:latin typeface="French Script MT" panose="03020402040607040605" pitchFamily="66" charset="0"/>
              </a:rPr>
              <a:t>André </a:t>
            </a:r>
            <a:r>
              <a:rPr lang="fr-BE" sz="7200" dirty="0" err="1" smtClean="0">
                <a:latin typeface="French Script MT" panose="03020402040607040605" pitchFamily="66" charset="0"/>
              </a:rPr>
              <a:t>Franchioly</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63 ans</a:t>
            </a:r>
          </a:p>
          <a:p>
            <a:pPr algn="ctr"/>
            <a:r>
              <a:rPr lang="fr-BE" dirty="0" smtClean="0"/>
              <a:t>Décédé le ?</a:t>
            </a:r>
          </a:p>
          <a:p>
            <a:pPr algn="ctr"/>
            <a:r>
              <a:rPr lang="fr-BE" dirty="0" smtClean="0"/>
              <a:t>Inhumé le 13 juin 1949</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3906398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920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6 septembre 1892 – 24 ans</a:t>
            </a:r>
          </a:p>
          <a:p>
            <a:pPr algn="ctr"/>
            <a:r>
              <a:rPr lang="fr-BE" dirty="0" smtClean="0"/>
              <a:t>Décédé le</a:t>
            </a:r>
            <a:r>
              <a:rPr lang="fr-BE" dirty="0"/>
              <a:t>  </a:t>
            </a:r>
            <a:r>
              <a:rPr lang="fr-BE" dirty="0" smtClean="0"/>
              <a:t>9 janvier 1917</a:t>
            </a:r>
          </a:p>
          <a:p>
            <a:pPr algn="ctr"/>
            <a:r>
              <a:rPr lang="fr-BE" dirty="0" smtClean="0"/>
              <a:t>Inhumé </a:t>
            </a:r>
            <a:r>
              <a:rPr lang="fr-BE" dirty="0"/>
              <a:t>à </a:t>
            </a:r>
            <a:r>
              <a:rPr lang="fr-BE" dirty="0" err="1"/>
              <a:t>Robermont</a:t>
            </a:r>
            <a:r>
              <a:rPr lang="fr-BE" dirty="0"/>
              <a:t> en 1923</a:t>
            </a:r>
            <a:endParaRPr lang="fr-BE" dirty="0" smtClean="0"/>
          </a:p>
          <a:p>
            <a:pPr algn="ctr"/>
            <a:r>
              <a:rPr lang="fr-BE" dirty="0" smtClean="0"/>
              <a:t>Epoux de </a:t>
            </a:r>
            <a:r>
              <a:rPr lang="fr-BE" dirty="0"/>
              <a:t>?</a:t>
            </a:r>
            <a:endParaRPr lang="fr-BE" dirty="0" smtClean="0"/>
          </a:p>
          <a:p>
            <a:pPr algn="ctr"/>
            <a:endParaRPr lang="fr-BE" dirty="0"/>
          </a:p>
          <a:p>
            <a:pPr algn="ctr"/>
            <a:r>
              <a:rPr lang="fr-BE" dirty="0" smtClean="0"/>
              <a:t>Régiment: 14</a:t>
            </a:r>
            <a:r>
              <a:rPr lang="fr-BE" baseline="30000" dirty="0" smtClean="0"/>
              <a:t>e</a:t>
            </a:r>
            <a:r>
              <a:rPr lang="fr-BE" dirty="0" smtClean="0"/>
              <a:t> de Ligne, 1Bn, 1Cie</a:t>
            </a:r>
          </a:p>
          <a:p>
            <a:pPr algn="ctr"/>
            <a:r>
              <a:rPr lang="fr-BE" dirty="0" smtClean="0"/>
              <a:t>Statut: Soldat,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17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542743" y="779526"/>
            <a:ext cx="3752062" cy="1200329"/>
          </a:xfrm>
          <a:prstGeom prst="rect">
            <a:avLst/>
          </a:prstGeom>
          <a:noFill/>
        </p:spPr>
        <p:txBody>
          <a:bodyPr wrap="square" rtlCol="0">
            <a:spAutoFit/>
          </a:bodyPr>
          <a:lstStyle/>
          <a:p>
            <a:r>
              <a:rPr lang="fr-BE" sz="7200" dirty="0" smtClean="0">
                <a:latin typeface="French Script MT" panose="03020402040607040605" pitchFamily="66" charset="0"/>
              </a:rPr>
              <a:t>René </a:t>
            </a:r>
            <a:r>
              <a:rPr lang="fr-BE" sz="7200" dirty="0" err="1" smtClean="0">
                <a:latin typeface="French Script MT" panose="03020402040607040605" pitchFamily="66" charset="0"/>
              </a:rPr>
              <a:t>Erkens</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555263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921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1 juillet 1888 – 30 ans</a:t>
            </a:r>
          </a:p>
          <a:p>
            <a:pPr algn="ctr"/>
            <a:r>
              <a:rPr lang="fr-BE" dirty="0" smtClean="0"/>
              <a:t>Décédé le</a:t>
            </a:r>
            <a:r>
              <a:rPr lang="fr-BE" dirty="0"/>
              <a:t>  </a:t>
            </a:r>
            <a:r>
              <a:rPr lang="fr-BE" dirty="0" smtClean="0"/>
              <a:t>18 octobre 1918</a:t>
            </a:r>
          </a:p>
          <a:p>
            <a:pPr algn="ctr"/>
            <a:r>
              <a:rPr lang="fr-BE" dirty="0" smtClean="0"/>
              <a:t>Inhumé </a:t>
            </a:r>
            <a:r>
              <a:rPr lang="fr-BE" dirty="0"/>
              <a:t>à </a:t>
            </a:r>
            <a:r>
              <a:rPr lang="fr-BE" dirty="0" err="1"/>
              <a:t>Robermont</a:t>
            </a:r>
            <a:r>
              <a:rPr lang="fr-BE" dirty="0"/>
              <a:t> en 1923</a:t>
            </a:r>
            <a:endParaRPr lang="fr-BE" dirty="0" smtClean="0"/>
          </a:p>
          <a:p>
            <a:pPr algn="ctr"/>
            <a:r>
              <a:rPr lang="fr-BE" dirty="0" smtClean="0"/>
              <a:t>Epoux de </a:t>
            </a:r>
            <a:r>
              <a:rPr lang="fr-BE" dirty="0"/>
              <a:t>?</a:t>
            </a:r>
            <a:endParaRPr lang="fr-BE" dirty="0" smtClean="0"/>
          </a:p>
          <a:p>
            <a:pPr algn="ctr"/>
            <a:endParaRPr lang="fr-BE" dirty="0"/>
          </a:p>
          <a:p>
            <a:pPr algn="ctr"/>
            <a:r>
              <a:rPr lang="fr-BE" dirty="0" smtClean="0"/>
              <a:t>Régiment: Force Publique</a:t>
            </a:r>
          </a:p>
          <a:p>
            <a:pPr algn="ctr"/>
            <a:r>
              <a:rPr lang="fr-BE" dirty="0" smtClean="0"/>
              <a:t>Statut: Adjudant – Mat 1665</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44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931967" y="779526"/>
            <a:ext cx="4915611" cy="1200329"/>
          </a:xfrm>
          <a:prstGeom prst="rect">
            <a:avLst/>
          </a:prstGeom>
          <a:noFill/>
        </p:spPr>
        <p:txBody>
          <a:bodyPr wrap="square" rtlCol="0">
            <a:spAutoFit/>
          </a:bodyPr>
          <a:lstStyle/>
          <a:p>
            <a:pPr algn="just"/>
            <a:r>
              <a:rPr lang="fr-BE" sz="7200" dirty="0" smtClean="0">
                <a:latin typeface="French Script MT" panose="03020402040607040605" pitchFamily="66" charset="0"/>
              </a:rPr>
              <a:t>Joseph Eschweiler</a:t>
            </a:r>
          </a:p>
        </p:txBody>
      </p:sp>
    </p:spTree>
    <p:extLst>
      <p:ext uri="{BB962C8B-B14F-4D97-AF65-F5344CB8AC3E}">
        <p14:creationId xmlns:p14="http://schemas.microsoft.com/office/powerpoint/2010/main" val="17027424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922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1 octobre 1895 – 21 ans</a:t>
            </a:r>
          </a:p>
          <a:p>
            <a:pPr algn="ctr"/>
            <a:r>
              <a:rPr lang="fr-BE" dirty="0" smtClean="0"/>
              <a:t>Décédé le</a:t>
            </a:r>
            <a:r>
              <a:rPr lang="fr-BE" dirty="0"/>
              <a:t>  </a:t>
            </a:r>
            <a:r>
              <a:rPr lang="fr-BE" dirty="0" smtClean="0"/>
              <a:t>30 août 1917</a:t>
            </a:r>
          </a:p>
          <a:p>
            <a:pPr algn="ctr"/>
            <a:r>
              <a:rPr lang="fr-BE" dirty="0" smtClean="0"/>
              <a:t>Inhumé le 1 </a:t>
            </a:r>
            <a:r>
              <a:rPr lang="fr-BE" dirty="0" err="1" smtClean="0"/>
              <a:t>déembre</a:t>
            </a:r>
            <a:r>
              <a:rPr lang="fr-BE" dirty="0" smtClean="0"/>
              <a:t> 1921</a:t>
            </a:r>
          </a:p>
          <a:p>
            <a:pPr algn="ctr"/>
            <a:r>
              <a:rPr lang="fr-BE" dirty="0" smtClean="0"/>
              <a:t>Epoux de </a:t>
            </a:r>
            <a:r>
              <a:rPr lang="fr-BE" dirty="0"/>
              <a:t>?</a:t>
            </a:r>
            <a:endParaRPr lang="fr-BE" dirty="0" smtClean="0"/>
          </a:p>
          <a:p>
            <a:pPr algn="ctr"/>
            <a:endParaRPr lang="fr-BE" dirty="0"/>
          </a:p>
          <a:p>
            <a:pPr algn="ctr"/>
            <a:r>
              <a:rPr lang="fr-BE" dirty="0" smtClean="0"/>
              <a:t>Régiment: 9</a:t>
            </a:r>
            <a:r>
              <a:rPr lang="fr-BE" baseline="30000" dirty="0" smtClean="0"/>
              <a:t>e</a:t>
            </a:r>
            <a:r>
              <a:rPr lang="fr-BE" dirty="0" smtClean="0"/>
              <a:t> de Ligne, 3Bn, EM</a:t>
            </a:r>
          </a:p>
          <a:p>
            <a:pPr algn="ctr"/>
            <a:r>
              <a:rPr lang="fr-BE" dirty="0" smtClean="0"/>
              <a:t>Statut: Téléphoniste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a:t>
            </a:r>
            <a:r>
              <a:rPr lang="fr-BE" dirty="0"/>
              <a:t>3</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567150" y="793185"/>
            <a:ext cx="3703247" cy="1200329"/>
          </a:xfrm>
          <a:prstGeom prst="rect">
            <a:avLst/>
          </a:prstGeom>
          <a:noFill/>
        </p:spPr>
        <p:txBody>
          <a:bodyPr wrap="square" rtlCol="0">
            <a:spAutoFit/>
          </a:bodyPr>
          <a:lstStyle/>
          <a:p>
            <a:r>
              <a:rPr lang="fr-BE" sz="7200" dirty="0" smtClean="0">
                <a:latin typeface="French Script MT" panose="03020402040607040605" pitchFamily="66" charset="0"/>
              </a:rPr>
              <a:t>Léon Etienne</a:t>
            </a:r>
          </a:p>
        </p:txBody>
      </p:sp>
    </p:spTree>
    <p:extLst>
      <p:ext uri="{BB962C8B-B14F-4D97-AF65-F5344CB8AC3E}">
        <p14:creationId xmlns:p14="http://schemas.microsoft.com/office/powerpoint/2010/main" val="5584793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923</a:t>
            </a:fld>
            <a:endParaRPr lang="fr-BE" dirty="0"/>
          </a:p>
        </p:txBody>
      </p:sp>
      <p:sp>
        <p:nvSpPr>
          <p:cNvPr id="6" name="ZoneTexte 5"/>
          <p:cNvSpPr txBox="1"/>
          <p:nvPr/>
        </p:nvSpPr>
        <p:spPr>
          <a:xfrm>
            <a:off x="1519624" y="2213133"/>
            <a:ext cx="3852806" cy="2308324"/>
          </a:xfrm>
          <a:prstGeom prst="rect">
            <a:avLst/>
          </a:prstGeom>
          <a:noFill/>
        </p:spPr>
        <p:txBody>
          <a:bodyPr wrap="square" rtlCol="0">
            <a:spAutoFit/>
          </a:bodyPr>
          <a:lstStyle/>
          <a:p>
            <a:pPr algn="ctr"/>
            <a:r>
              <a:rPr lang="fr-BE" dirty="0" smtClean="0"/>
              <a:t>Né le 4 juillet 1884 – 33 ans</a:t>
            </a:r>
          </a:p>
          <a:p>
            <a:pPr algn="ctr"/>
            <a:r>
              <a:rPr lang="fr-BE" dirty="0" smtClean="0"/>
              <a:t>Décédé le</a:t>
            </a:r>
            <a:r>
              <a:rPr lang="fr-BE" dirty="0"/>
              <a:t>  </a:t>
            </a:r>
            <a:r>
              <a:rPr lang="fr-BE" dirty="0" smtClean="0"/>
              <a:t>26 septembre 1917</a:t>
            </a:r>
          </a:p>
          <a:p>
            <a:pPr algn="ctr"/>
            <a:r>
              <a:rPr lang="fr-BE" dirty="0" smtClean="0"/>
              <a:t>Inhumé </a:t>
            </a:r>
            <a:r>
              <a:rPr lang="fr-BE" dirty="0"/>
              <a:t>à </a:t>
            </a:r>
            <a:r>
              <a:rPr lang="fr-BE" dirty="0" err="1"/>
              <a:t>Robermont</a:t>
            </a:r>
            <a:r>
              <a:rPr lang="fr-BE" dirty="0"/>
              <a:t> en 1923</a:t>
            </a:r>
            <a:endParaRPr lang="fr-BE" dirty="0" smtClean="0"/>
          </a:p>
          <a:p>
            <a:pPr algn="ctr"/>
            <a:r>
              <a:rPr lang="fr-BE" dirty="0" smtClean="0"/>
              <a:t>Epoux de </a:t>
            </a:r>
            <a:r>
              <a:rPr lang="fr-BE" dirty="0"/>
              <a:t>?</a:t>
            </a:r>
            <a:endParaRPr lang="fr-BE" dirty="0" smtClean="0"/>
          </a:p>
          <a:p>
            <a:pPr algn="ctr"/>
            <a:endParaRPr lang="fr-BE" dirty="0"/>
          </a:p>
          <a:p>
            <a:pPr algn="ctr"/>
            <a:r>
              <a:rPr lang="fr-BE" dirty="0" smtClean="0"/>
              <a:t>Régiment: Troupes Auxiliaires du Génie</a:t>
            </a:r>
          </a:p>
          <a:p>
            <a:pPr algn="ctr"/>
            <a:r>
              <a:rPr lang="fr-BE" dirty="0" smtClean="0"/>
              <a:t>23Cie</a:t>
            </a:r>
          </a:p>
          <a:p>
            <a:pPr algn="ctr"/>
            <a:r>
              <a:rPr lang="fr-BE" dirty="0" smtClean="0"/>
              <a:t>Statut: Sergent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465118" y="775281"/>
            <a:ext cx="3907312" cy="1169551"/>
          </a:xfrm>
          <a:prstGeom prst="rect">
            <a:avLst/>
          </a:prstGeom>
          <a:noFill/>
        </p:spPr>
        <p:txBody>
          <a:bodyPr wrap="square" rtlCol="0">
            <a:spAutoFit/>
          </a:bodyPr>
          <a:lstStyle/>
          <a:p>
            <a:r>
              <a:rPr lang="fr-BE" sz="7000" dirty="0" smtClean="0">
                <a:latin typeface="French Script MT" panose="03020402040607040605" pitchFamily="66" charset="0"/>
              </a:rPr>
              <a:t>Antoine Fievez</a:t>
            </a:r>
          </a:p>
        </p:txBody>
      </p:sp>
    </p:spTree>
    <p:extLst>
      <p:ext uri="{BB962C8B-B14F-4D97-AF65-F5344CB8AC3E}">
        <p14:creationId xmlns:p14="http://schemas.microsoft.com/office/powerpoint/2010/main" val="3181187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924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25 octobre 1885 – 33 ans</a:t>
            </a:r>
          </a:p>
          <a:p>
            <a:pPr algn="ctr"/>
            <a:r>
              <a:rPr lang="fr-BE" dirty="0" smtClean="0"/>
              <a:t>Décédé le</a:t>
            </a:r>
            <a:r>
              <a:rPr lang="fr-BE" dirty="0"/>
              <a:t> </a:t>
            </a:r>
            <a:r>
              <a:rPr lang="fr-BE" dirty="0" smtClean="0"/>
              <a:t>3 octobre 1918</a:t>
            </a:r>
          </a:p>
          <a:p>
            <a:pPr algn="ctr"/>
            <a:r>
              <a:rPr lang="fr-BE" dirty="0" smtClean="0"/>
              <a:t>Inhumé le 6 mars 1923</a:t>
            </a:r>
          </a:p>
          <a:p>
            <a:pPr algn="ctr"/>
            <a:r>
              <a:rPr lang="fr-BE" dirty="0" smtClean="0"/>
              <a:t>Epoux de </a:t>
            </a:r>
            <a:r>
              <a:rPr lang="fr-BE" dirty="0"/>
              <a:t>?</a:t>
            </a:r>
            <a:endParaRPr lang="fr-BE" dirty="0" smtClean="0"/>
          </a:p>
          <a:p>
            <a:pPr algn="ctr"/>
            <a:endParaRPr lang="fr-BE" dirty="0"/>
          </a:p>
          <a:p>
            <a:pPr algn="ctr"/>
            <a:r>
              <a:rPr lang="fr-BE" dirty="0" smtClean="0"/>
              <a:t>Régiment: T.A.G. 91Cie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50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184968" y="779526"/>
            <a:ext cx="4467611" cy="1200329"/>
          </a:xfrm>
          <a:prstGeom prst="rect">
            <a:avLst/>
          </a:prstGeom>
          <a:noFill/>
        </p:spPr>
        <p:txBody>
          <a:bodyPr wrap="square" rtlCol="0">
            <a:spAutoFit/>
          </a:bodyPr>
          <a:lstStyle/>
          <a:p>
            <a:pPr algn="just"/>
            <a:r>
              <a:rPr lang="fr-BE" sz="7200" dirty="0" smtClean="0">
                <a:latin typeface="French Script MT" panose="03020402040607040605" pitchFamily="66" charset="0"/>
              </a:rPr>
              <a:t>Chrétien </a:t>
            </a:r>
            <a:r>
              <a:rPr lang="fr-BE" sz="7200" dirty="0" err="1" smtClean="0">
                <a:latin typeface="French Script MT" panose="03020402040607040605" pitchFamily="66" charset="0"/>
              </a:rPr>
              <a:t>Finders</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726793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925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13 janvier 1891 – 27 ans</a:t>
            </a:r>
          </a:p>
          <a:p>
            <a:pPr algn="ctr"/>
            <a:r>
              <a:rPr lang="fr-BE" dirty="0" smtClean="0"/>
              <a:t>Décédé le</a:t>
            </a:r>
            <a:r>
              <a:rPr lang="fr-BE" dirty="0"/>
              <a:t>  </a:t>
            </a:r>
            <a:r>
              <a:rPr lang="fr-BE" dirty="0" smtClean="0"/>
              <a:t>23 août 1918</a:t>
            </a:r>
          </a:p>
          <a:p>
            <a:pPr algn="ctr"/>
            <a:r>
              <a:rPr lang="fr-BE" dirty="0" smtClean="0"/>
              <a:t>Inhumé </a:t>
            </a:r>
            <a:r>
              <a:rPr lang="fr-BE" dirty="0"/>
              <a:t>à </a:t>
            </a:r>
            <a:r>
              <a:rPr lang="fr-BE" dirty="0" err="1"/>
              <a:t>Robermont</a:t>
            </a:r>
            <a:r>
              <a:rPr lang="fr-BE" dirty="0"/>
              <a:t> en 1923</a:t>
            </a:r>
            <a:endParaRPr lang="fr-BE" dirty="0" smtClean="0"/>
          </a:p>
          <a:p>
            <a:pPr algn="ctr"/>
            <a:r>
              <a:rPr lang="fr-BE" dirty="0" smtClean="0"/>
              <a:t>Epoux de </a:t>
            </a:r>
            <a:r>
              <a:rPr lang="fr-BE" dirty="0"/>
              <a:t>?</a:t>
            </a:r>
            <a:endParaRPr lang="fr-BE" dirty="0" smtClean="0"/>
          </a:p>
          <a:p>
            <a:pPr algn="ctr"/>
            <a:endParaRPr lang="fr-BE" dirty="0"/>
          </a:p>
          <a:p>
            <a:pPr algn="ctr"/>
            <a:r>
              <a:rPr lang="fr-BE" dirty="0" smtClean="0"/>
              <a:t>Régiment: </a:t>
            </a:r>
            <a:r>
              <a:rPr lang="fr-BE" dirty="0"/>
              <a:t>9</a:t>
            </a:r>
            <a:r>
              <a:rPr lang="fr-BE" baseline="30000" dirty="0" smtClean="0"/>
              <a:t>e</a:t>
            </a:r>
            <a:r>
              <a:rPr lang="fr-BE" dirty="0" smtClean="0"/>
              <a:t> d’Artillerie, 2Gr, 63Bat</a:t>
            </a:r>
          </a:p>
          <a:p>
            <a:pPr algn="ctr"/>
            <a:r>
              <a:rPr lang="fr-BE" dirty="0" smtClean="0"/>
              <a:t>Statut: Soldat – Mat 2178</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43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311018" y="779526"/>
            <a:ext cx="4215511" cy="1200329"/>
          </a:xfrm>
          <a:prstGeom prst="rect">
            <a:avLst/>
          </a:prstGeom>
          <a:noFill/>
        </p:spPr>
        <p:txBody>
          <a:bodyPr wrap="square" rtlCol="0">
            <a:spAutoFit/>
          </a:bodyPr>
          <a:lstStyle/>
          <a:p>
            <a:pPr algn="just"/>
            <a:r>
              <a:rPr lang="fr-BE" sz="7200" dirty="0" smtClean="0">
                <a:latin typeface="French Script MT" panose="03020402040607040605" pitchFamily="66" charset="0"/>
              </a:rPr>
              <a:t>Louis François</a:t>
            </a:r>
          </a:p>
        </p:txBody>
      </p:sp>
    </p:spTree>
    <p:extLst>
      <p:ext uri="{BB962C8B-B14F-4D97-AF65-F5344CB8AC3E}">
        <p14:creationId xmlns:p14="http://schemas.microsoft.com/office/powerpoint/2010/main" val="31013824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926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1879 – 38 ans</a:t>
            </a:r>
          </a:p>
          <a:p>
            <a:pPr algn="ctr"/>
            <a:r>
              <a:rPr lang="fr-BE" dirty="0" smtClean="0"/>
              <a:t>Décédé le</a:t>
            </a:r>
            <a:r>
              <a:rPr lang="fr-BE" dirty="0"/>
              <a:t> </a:t>
            </a:r>
            <a:r>
              <a:rPr lang="fr-BE" dirty="0" smtClean="0"/>
              <a:t>8 mars 1923</a:t>
            </a:r>
          </a:p>
          <a:p>
            <a:pPr algn="ctr"/>
            <a:r>
              <a:rPr lang="fr-BE" dirty="0" smtClean="0"/>
              <a:t>Inhumé le ?</a:t>
            </a:r>
          </a:p>
          <a:p>
            <a:pPr algn="ctr"/>
            <a:r>
              <a:rPr lang="fr-BE" dirty="0" smtClean="0"/>
              <a:t>Epoux de </a:t>
            </a:r>
            <a:r>
              <a:rPr lang="fr-BE" dirty="0"/>
              <a:t>?</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48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361343" y="793185"/>
            <a:ext cx="4114862" cy="1200329"/>
          </a:xfrm>
          <a:prstGeom prst="rect">
            <a:avLst/>
          </a:prstGeom>
          <a:noFill/>
        </p:spPr>
        <p:txBody>
          <a:bodyPr wrap="square" rtlCol="0">
            <a:spAutoFit/>
          </a:bodyPr>
          <a:lstStyle/>
          <a:p>
            <a:pPr algn="just"/>
            <a:r>
              <a:rPr lang="fr-BE" sz="7200" dirty="0" smtClean="0">
                <a:latin typeface="French Script MT" panose="03020402040607040605" pitchFamily="66" charset="0"/>
              </a:rPr>
              <a:t>Jean Frederick</a:t>
            </a:r>
          </a:p>
        </p:txBody>
      </p:sp>
    </p:spTree>
    <p:extLst>
      <p:ext uri="{BB962C8B-B14F-4D97-AF65-F5344CB8AC3E}">
        <p14:creationId xmlns:p14="http://schemas.microsoft.com/office/powerpoint/2010/main" val="3420193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927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1893 – 40 ans</a:t>
            </a:r>
          </a:p>
          <a:p>
            <a:pPr algn="ctr"/>
            <a:r>
              <a:rPr lang="fr-BE" dirty="0" smtClean="0"/>
              <a:t>Décédé le</a:t>
            </a:r>
            <a:r>
              <a:rPr lang="fr-BE" dirty="0"/>
              <a:t> </a:t>
            </a:r>
            <a:r>
              <a:rPr lang="fr-BE" dirty="0" smtClean="0"/>
              <a:t>30 juillet 1933</a:t>
            </a:r>
          </a:p>
          <a:p>
            <a:pPr algn="ctr"/>
            <a:r>
              <a:rPr lang="fr-BE" dirty="0" smtClean="0"/>
              <a:t>Inhumé le ?</a:t>
            </a:r>
          </a:p>
          <a:p>
            <a:pPr algn="ctr"/>
            <a:r>
              <a:rPr lang="fr-BE" dirty="0"/>
              <a:t>E</a:t>
            </a:r>
            <a:r>
              <a:rPr lang="fr-BE" dirty="0" smtClean="0"/>
              <a:t>poux de Madame </a:t>
            </a:r>
            <a:r>
              <a:rPr lang="fr-BE" dirty="0" err="1" smtClean="0"/>
              <a:t>Overath</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93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751358" y="775281"/>
            <a:ext cx="3334830" cy="1200329"/>
          </a:xfrm>
          <a:prstGeom prst="rect">
            <a:avLst/>
          </a:prstGeom>
          <a:noFill/>
        </p:spPr>
        <p:txBody>
          <a:bodyPr wrap="square" rtlCol="0">
            <a:spAutoFit/>
          </a:bodyPr>
          <a:lstStyle/>
          <a:p>
            <a:pPr algn="just"/>
            <a:r>
              <a:rPr lang="fr-BE" sz="7200" dirty="0" smtClean="0">
                <a:latin typeface="French Script MT" panose="03020402040607040605" pitchFamily="66" charset="0"/>
              </a:rPr>
              <a:t>Paul </a:t>
            </a:r>
            <a:r>
              <a:rPr lang="fr-BE" sz="7200" dirty="0" err="1" smtClean="0">
                <a:latin typeface="French Script MT" panose="03020402040607040605" pitchFamily="66" charset="0"/>
              </a:rPr>
              <a:t>Geldof</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3472899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928</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1883 – </a:t>
            </a:r>
            <a:r>
              <a:rPr lang="fr-BE" dirty="0"/>
              <a:t>5</a:t>
            </a:r>
            <a:r>
              <a:rPr lang="fr-BE" dirty="0" smtClean="0"/>
              <a:t>0 ans</a:t>
            </a:r>
          </a:p>
          <a:p>
            <a:pPr algn="ctr"/>
            <a:r>
              <a:rPr lang="fr-BE" dirty="0" smtClean="0"/>
              <a:t>Décédé le</a:t>
            </a:r>
            <a:r>
              <a:rPr lang="fr-BE" dirty="0"/>
              <a:t> </a:t>
            </a:r>
            <a:r>
              <a:rPr lang="fr-BE" dirty="0" smtClean="0"/>
              <a:t>28 juillet 1933</a:t>
            </a:r>
          </a:p>
          <a:p>
            <a:pPr algn="ctr"/>
            <a:r>
              <a:rPr lang="fr-BE" dirty="0" smtClean="0"/>
              <a:t>Inhumé le ?</a:t>
            </a:r>
          </a:p>
          <a:p>
            <a:pPr algn="ctr"/>
            <a:r>
              <a:rPr lang="fr-BE" dirty="0"/>
              <a:t>E</a:t>
            </a:r>
            <a:r>
              <a:rPr lang="fr-BE" dirty="0" smtClean="0"/>
              <a:t>poux de Madame Van Mol</a:t>
            </a:r>
          </a:p>
          <a:p>
            <a:pPr algn="ctr"/>
            <a:endParaRPr lang="fr-BE" dirty="0"/>
          </a:p>
          <a:p>
            <a:pPr algn="ctr"/>
            <a:r>
              <a:rPr lang="fr-BE" dirty="0" smtClean="0"/>
              <a:t>Régiment: </a:t>
            </a:r>
            <a:r>
              <a:rPr lang="fr-BE" dirty="0"/>
              <a:t>?</a:t>
            </a:r>
            <a:endParaRPr lang="fr-BE" dirty="0" smtClean="0"/>
          </a:p>
          <a:p>
            <a:pPr algn="ctr"/>
            <a:r>
              <a:rPr lang="fr-BE" dirty="0" smtClean="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94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64752" y="775281"/>
            <a:ext cx="4908041" cy="1200329"/>
          </a:xfrm>
          <a:prstGeom prst="rect">
            <a:avLst/>
          </a:prstGeom>
          <a:noFill/>
        </p:spPr>
        <p:txBody>
          <a:bodyPr wrap="square" rtlCol="0">
            <a:spAutoFit/>
          </a:bodyPr>
          <a:lstStyle/>
          <a:p>
            <a:pPr algn="just"/>
            <a:r>
              <a:rPr lang="fr-BE" sz="7200" dirty="0" smtClean="0">
                <a:latin typeface="French Script MT" panose="03020402040607040605" pitchFamily="66" charset="0"/>
              </a:rPr>
              <a:t>Joseph </a:t>
            </a:r>
            <a:r>
              <a:rPr lang="fr-BE" sz="7200" dirty="0" err="1" smtClean="0">
                <a:latin typeface="French Script MT" panose="03020402040607040605" pitchFamily="66" charset="0"/>
              </a:rPr>
              <a:t>Gerstmans</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7065662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929</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1884 – 51 ans</a:t>
            </a:r>
          </a:p>
          <a:p>
            <a:pPr algn="ctr"/>
            <a:r>
              <a:rPr lang="fr-BE" dirty="0" smtClean="0"/>
              <a:t>Décédé le</a:t>
            </a:r>
            <a:r>
              <a:rPr lang="fr-BE" dirty="0"/>
              <a:t> </a:t>
            </a:r>
            <a:r>
              <a:rPr lang="fr-BE" dirty="0" smtClean="0"/>
              <a:t>25 mai 1935</a:t>
            </a:r>
          </a:p>
          <a:p>
            <a:pPr algn="ctr"/>
            <a:r>
              <a:rPr lang="fr-BE" dirty="0" smtClean="0"/>
              <a:t>Inhumé le ?</a:t>
            </a:r>
          </a:p>
          <a:p>
            <a:pPr algn="ctr"/>
            <a:r>
              <a:rPr lang="fr-BE" dirty="0" smtClean="0"/>
              <a:t>Epoux de Madame </a:t>
            </a:r>
            <a:r>
              <a:rPr lang="fr-BE" dirty="0" err="1" smtClean="0"/>
              <a:t>Derzelle</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106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707504" y="775281"/>
            <a:ext cx="3373856" cy="1200329"/>
          </a:xfrm>
          <a:prstGeom prst="rect">
            <a:avLst/>
          </a:prstGeom>
          <a:noFill/>
        </p:spPr>
        <p:txBody>
          <a:bodyPr wrap="square" rtlCol="0">
            <a:spAutoFit/>
          </a:bodyPr>
          <a:lstStyle/>
          <a:p>
            <a:pPr algn="just"/>
            <a:r>
              <a:rPr lang="fr-BE" sz="7200" dirty="0" smtClean="0">
                <a:latin typeface="French Script MT" panose="03020402040607040605" pitchFamily="66" charset="0"/>
              </a:rPr>
              <a:t>L. </a:t>
            </a:r>
            <a:r>
              <a:rPr lang="fr-BE" sz="7200" dirty="0" err="1" smtClean="0">
                <a:latin typeface="French Script MT" panose="03020402040607040605" pitchFamily="66" charset="0"/>
              </a:rPr>
              <a:t>Gierkens</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3681166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93</a:t>
            </a:fld>
            <a:endParaRPr lang="fr-BE" dirty="0"/>
          </a:p>
        </p:txBody>
      </p:sp>
      <p:sp>
        <p:nvSpPr>
          <p:cNvPr id="5" name="ZoneTexte 4"/>
          <p:cNvSpPr txBox="1"/>
          <p:nvPr/>
        </p:nvSpPr>
        <p:spPr>
          <a:xfrm>
            <a:off x="798924" y="779526"/>
            <a:ext cx="5177474" cy="1200329"/>
          </a:xfrm>
          <a:prstGeom prst="rect">
            <a:avLst/>
          </a:prstGeom>
          <a:noFill/>
        </p:spPr>
        <p:txBody>
          <a:bodyPr wrap="square" rtlCol="0">
            <a:spAutoFit/>
          </a:bodyPr>
          <a:lstStyle/>
          <a:p>
            <a:r>
              <a:rPr lang="fr-BE" sz="7200" dirty="0" smtClean="0">
                <a:latin typeface="French Script MT" panose="03020402040607040605" pitchFamily="66" charset="0"/>
              </a:rPr>
              <a:t>Marcel Grandjean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58 ans</a:t>
            </a:r>
          </a:p>
          <a:p>
            <a:pPr algn="ctr"/>
            <a:r>
              <a:rPr lang="fr-BE" dirty="0" smtClean="0"/>
              <a:t>Décédé le ?</a:t>
            </a:r>
          </a:p>
          <a:p>
            <a:pPr algn="ctr"/>
            <a:r>
              <a:rPr lang="fr-BE" dirty="0" smtClean="0"/>
              <a:t>Inhumé le 1 mai 1955</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63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8000340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930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1 juillet 1890 – 25 ans</a:t>
            </a:r>
          </a:p>
          <a:p>
            <a:pPr algn="ctr"/>
            <a:r>
              <a:rPr lang="fr-BE" dirty="0" smtClean="0"/>
              <a:t>Décédé le</a:t>
            </a:r>
            <a:r>
              <a:rPr lang="fr-BE" dirty="0"/>
              <a:t>  </a:t>
            </a:r>
            <a:r>
              <a:rPr lang="fr-BE" dirty="0" smtClean="0"/>
              <a:t>25 juillet 1915</a:t>
            </a:r>
          </a:p>
          <a:p>
            <a:pPr algn="ctr"/>
            <a:r>
              <a:rPr lang="fr-BE" dirty="0" smtClean="0"/>
              <a:t>Inhumé le 1 décembre 1921</a:t>
            </a:r>
          </a:p>
          <a:p>
            <a:pPr algn="ctr"/>
            <a:r>
              <a:rPr lang="fr-BE" dirty="0" smtClean="0"/>
              <a:t>Epoux de Madame </a:t>
            </a:r>
            <a:r>
              <a:rPr lang="fr-BE" dirty="0" err="1" smtClean="0"/>
              <a:t>Naniot</a:t>
            </a:r>
            <a:endParaRPr lang="fr-BE" dirty="0" smtClean="0"/>
          </a:p>
          <a:p>
            <a:pPr algn="ctr"/>
            <a:endParaRPr lang="fr-BE" dirty="0"/>
          </a:p>
          <a:p>
            <a:pPr algn="ctr"/>
            <a:r>
              <a:rPr lang="fr-BE" dirty="0" smtClean="0"/>
              <a:t>Régiment: 2</a:t>
            </a:r>
            <a:r>
              <a:rPr lang="fr-BE" baseline="30000" dirty="0" smtClean="0"/>
              <a:t>e</a:t>
            </a:r>
            <a:r>
              <a:rPr lang="fr-BE" dirty="0" smtClean="0"/>
              <a:t> Chasseurs à Cheval, 1Esc</a:t>
            </a:r>
          </a:p>
          <a:p>
            <a:pPr algn="ctr"/>
            <a:r>
              <a:rPr lang="fr-BE" dirty="0" smtClean="0"/>
              <a:t>Statut: Brigadier</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a:t>
            </a:r>
            <a:r>
              <a:rPr lang="fr-BE" dirty="0"/>
              <a:t>1</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63302" y="779526"/>
            <a:ext cx="4910943" cy="1200329"/>
          </a:xfrm>
          <a:prstGeom prst="rect">
            <a:avLst/>
          </a:prstGeom>
          <a:noFill/>
        </p:spPr>
        <p:txBody>
          <a:bodyPr wrap="square" rtlCol="0">
            <a:spAutoFit/>
          </a:bodyPr>
          <a:lstStyle/>
          <a:p>
            <a:r>
              <a:rPr lang="fr-BE" sz="7200" dirty="0" smtClean="0">
                <a:latin typeface="French Script MT" panose="03020402040607040605" pitchFamily="66" charset="0"/>
              </a:rPr>
              <a:t>Marcel Godefroid</a:t>
            </a:r>
          </a:p>
        </p:txBody>
      </p:sp>
    </p:spTree>
    <p:extLst>
      <p:ext uri="{BB962C8B-B14F-4D97-AF65-F5344CB8AC3E}">
        <p14:creationId xmlns:p14="http://schemas.microsoft.com/office/powerpoint/2010/main" val="4329227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931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13 octobre 1890 – 24 ans</a:t>
            </a:r>
          </a:p>
          <a:p>
            <a:pPr algn="ctr"/>
            <a:r>
              <a:rPr lang="fr-BE" dirty="0" smtClean="0"/>
              <a:t>Décédé le</a:t>
            </a:r>
            <a:r>
              <a:rPr lang="fr-BE" dirty="0"/>
              <a:t>  </a:t>
            </a:r>
            <a:r>
              <a:rPr lang="fr-BE" dirty="0" smtClean="0"/>
              <a:t>25 août 1914</a:t>
            </a:r>
          </a:p>
          <a:p>
            <a:pPr algn="ctr"/>
            <a:r>
              <a:rPr lang="fr-BE" dirty="0" smtClean="0"/>
              <a:t>Inhumé le 13 août 1923</a:t>
            </a:r>
          </a:p>
          <a:p>
            <a:pPr algn="ctr"/>
            <a:r>
              <a:rPr lang="fr-BE" dirty="0" smtClean="0"/>
              <a:t>Epoux de </a:t>
            </a:r>
            <a:r>
              <a:rPr lang="fr-BE" dirty="0"/>
              <a:t>?</a:t>
            </a:r>
            <a:endParaRPr lang="fr-BE" dirty="0" smtClean="0"/>
          </a:p>
          <a:p>
            <a:pPr algn="ctr"/>
            <a:endParaRPr lang="fr-BE" dirty="0"/>
          </a:p>
          <a:p>
            <a:pPr algn="ctr"/>
            <a:r>
              <a:rPr lang="fr-BE" dirty="0" smtClean="0"/>
              <a:t>Régiment: 25</a:t>
            </a:r>
            <a:r>
              <a:rPr lang="fr-BE" baseline="30000" dirty="0" smtClean="0"/>
              <a:t>e</a:t>
            </a:r>
            <a:r>
              <a:rPr lang="fr-BE" dirty="0" smtClean="0"/>
              <a:t> de Ligne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696604" y="807938"/>
            <a:ext cx="3444339" cy="1169551"/>
          </a:xfrm>
          <a:prstGeom prst="rect">
            <a:avLst/>
          </a:prstGeom>
          <a:noFill/>
        </p:spPr>
        <p:txBody>
          <a:bodyPr wrap="square" rtlCol="0">
            <a:spAutoFit/>
          </a:bodyPr>
          <a:lstStyle/>
          <a:p>
            <a:r>
              <a:rPr lang="fr-BE" sz="7000" dirty="0" smtClean="0">
                <a:latin typeface="French Script MT" panose="03020402040607040605" pitchFamily="66" charset="0"/>
              </a:rPr>
              <a:t>Jean </a:t>
            </a:r>
            <a:r>
              <a:rPr lang="fr-BE" sz="7000" dirty="0" err="1" smtClean="0">
                <a:latin typeface="French Script MT" panose="03020402040607040605" pitchFamily="66" charset="0"/>
              </a:rPr>
              <a:t>Goswin</a:t>
            </a:r>
            <a:endParaRPr lang="fr-BE" sz="7000" dirty="0" smtClean="0">
              <a:latin typeface="French Script MT" panose="03020402040607040605" pitchFamily="66" charset="0"/>
            </a:endParaRPr>
          </a:p>
        </p:txBody>
      </p:sp>
    </p:spTree>
    <p:extLst>
      <p:ext uri="{BB962C8B-B14F-4D97-AF65-F5344CB8AC3E}">
        <p14:creationId xmlns:p14="http://schemas.microsoft.com/office/powerpoint/2010/main" val="18593091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932</a:t>
            </a:fld>
            <a:endParaRPr lang="fr-BE" dirty="0"/>
          </a:p>
        </p:txBody>
      </p:sp>
      <p:sp>
        <p:nvSpPr>
          <p:cNvPr id="6" name="ZoneTexte 5"/>
          <p:cNvSpPr txBox="1"/>
          <p:nvPr/>
        </p:nvSpPr>
        <p:spPr>
          <a:xfrm>
            <a:off x="1424499" y="2169590"/>
            <a:ext cx="3988547" cy="2031325"/>
          </a:xfrm>
          <a:prstGeom prst="rect">
            <a:avLst/>
          </a:prstGeom>
          <a:noFill/>
        </p:spPr>
        <p:txBody>
          <a:bodyPr wrap="square" rtlCol="0">
            <a:spAutoFit/>
          </a:bodyPr>
          <a:lstStyle/>
          <a:p>
            <a:pPr algn="ctr"/>
            <a:r>
              <a:rPr lang="fr-BE" dirty="0" smtClean="0"/>
              <a:t>Né 28 mars 1889 – 25 ans</a:t>
            </a:r>
          </a:p>
          <a:p>
            <a:pPr algn="ctr"/>
            <a:r>
              <a:rPr lang="fr-BE" dirty="0" smtClean="0"/>
              <a:t>Décédé le</a:t>
            </a:r>
            <a:r>
              <a:rPr lang="fr-BE" dirty="0"/>
              <a:t>  </a:t>
            </a:r>
            <a:r>
              <a:rPr lang="fr-BE" dirty="0" smtClean="0"/>
              <a:t>26 août 1914</a:t>
            </a:r>
          </a:p>
          <a:p>
            <a:pPr algn="ctr"/>
            <a:r>
              <a:rPr lang="fr-BE" dirty="0" smtClean="0"/>
              <a:t>Inhumé </a:t>
            </a:r>
            <a:r>
              <a:rPr lang="fr-BE" dirty="0"/>
              <a:t>à </a:t>
            </a:r>
            <a:r>
              <a:rPr lang="fr-BE" dirty="0" err="1"/>
              <a:t>Robermont</a:t>
            </a:r>
            <a:r>
              <a:rPr lang="fr-BE" dirty="0"/>
              <a:t> en </a:t>
            </a:r>
            <a:r>
              <a:rPr lang="fr-BE" dirty="0" smtClean="0"/>
              <a:t>1921</a:t>
            </a:r>
          </a:p>
          <a:p>
            <a:pPr algn="ctr"/>
            <a:r>
              <a:rPr lang="fr-BE" dirty="0" smtClean="0"/>
              <a:t>Epoux de </a:t>
            </a:r>
            <a:r>
              <a:rPr lang="fr-BE" dirty="0"/>
              <a:t>?</a:t>
            </a:r>
            <a:endParaRPr lang="fr-BE" dirty="0" smtClean="0"/>
          </a:p>
          <a:p>
            <a:pPr algn="ctr"/>
            <a:endParaRPr lang="fr-BE" dirty="0"/>
          </a:p>
          <a:p>
            <a:pPr algn="ctr"/>
            <a:r>
              <a:rPr lang="fr-BE" dirty="0" smtClean="0"/>
              <a:t>Régiment: 3</a:t>
            </a:r>
            <a:r>
              <a:rPr lang="fr-BE" baseline="30000" dirty="0" smtClean="0"/>
              <a:t>e</a:t>
            </a:r>
            <a:r>
              <a:rPr lang="fr-BE" dirty="0" smtClean="0"/>
              <a:t> Chasseurs à Pied, 2Bn, 7Cie </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27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443121" y="823963"/>
            <a:ext cx="3951305" cy="1169551"/>
          </a:xfrm>
          <a:prstGeom prst="rect">
            <a:avLst/>
          </a:prstGeom>
          <a:noFill/>
        </p:spPr>
        <p:txBody>
          <a:bodyPr wrap="square" rtlCol="0">
            <a:spAutoFit/>
          </a:bodyPr>
          <a:lstStyle/>
          <a:p>
            <a:r>
              <a:rPr lang="fr-BE" sz="7000" dirty="0" smtClean="0">
                <a:latin typeface="French Script MT" panose="03020402040607040605" pitchFamily="66" charset="0"/>
              </a:rPr>
              <a:t>Joseph </a:t>
            </a:r>
            <a:r>
              <a:rPr lang="fr-BE" sz="7000" dirty="0" err="1" smtClean="0">
                <a:latin typeface="French Script MT" panose="03020402040607040605" pitchFamily="66" charset="0"/>
              </a:rPr>
              <a:t>Grailet</a:t>
            </a:r>
            <a:endParaRPr lang="fr-BE" sz="7000" dirty="0" smtClean="0">
              <a:latin typeface="French Script MT" panose="03020402040607040605" pitchFamily="66" charset="0"/>
            </a:endParaRPr>
          </a:p>
        </p:txBody>
      </p:sp>
    </p:spTree>
    <p:extLst>
      <p:ext uri="{BB962C8B-B14F-4D97-AF65-F5344CB8AC3E}">
        <p14:creationId xmlns:p14="http://schemas.microsoft.com/office/powerpoint/2010/main" val="33322210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933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1879 – 55 ans</a:t>
            </a:r>
          </a:p>
          <a:p>
            <a:pPr algn="ctr"/>
            <a:r>
              <a:rPr lang="fr-BE" dirty="0" smtClean="0"/>
              <a:t>Décédé le</a:t>
            </a:r>
            <a:r>
              <a:rPr lang="fr-BE" dirty="0"/>
              <a:t> </a:t>
            </a:r>
            <a:r>
              <a:rPr lang="fr-BE" dirty="0" smtClean="0"/>
              <a:t>16 mai 1934</a:t>
            </a:r>
          </a:p>
          <a:p>
            <a:pPr algn="ctr"/>
            <a:r>
              <a:rPr lang="fr-BE" dirty="0" smtClean="0"/>
              <a:t>Inhumé le ?</a:t>
            </a:r>
          </a:p>
          <a:p>
            <a:pPr algn="ctr"/>
            <a:r>
              <a:rPr lang="fr-BE" dirty="0" smtClean="0"/>
              <a:t>Epoux de Madame </a:t>
            </a:r>
            <a:r>
              <a:rPr lang="fr-BE" dirty="0" err="1" smtClean="0"/>
              <a:t>Mathoul</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89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887142" y="793185"/>
            <a:ext cx="3063264" cy="1200329"/>
          </a:xfrm>
          <a:prstGeom prst="rect">
            <a:avLst/>
          </a:prstGeom>
          <a:noFill/>
        </p:spPr>
        <p:txBody>
          <a:bodyPr wrap="square" rtlCol="0">
            <a:spAutoFit/>
          </a:bodyPr>
          <a:lstStyle/>
          <a:p>
            <a:pPr algn="just"/>
            <a:r>
              <a:rPr lang="fr-BE" sz="7200" dirty="0" smtClean="0">
                <a:latin typeface="French Script MT" panose="03020402040607040605" pitchFamily="66" charset="0"/>
              </a:rPr>
              <a:t>Louis Guy</a:t>
            </a:r>
          </a:p>
        </p:txBody>
      </p:sp>
    </p:spTree>
    <p:extLst>
      <p:ext uri="{BB962C8B-B14F-4D97-AF65-F5344CB8AC3E}">
        <p14:creationId xmlns:p14="http://schemas.microsoft.com/office/powerpoint/2010/main" val="3893781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934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1886 – 48 ans</a:t>
            </a:r>
          </a:p>
          <a:p>
            <a:pPr algn="ctr"/>
            <a:r>
              <a:rPr lang="fr-BE" dirty="0" smtClean="0"/>
              <a:t>Décédé le</a:t>
            </a:r>
            <a:r>
              <a:rPr lang="fr-BE" dirty="0"/>
              <a:t> </a:t>
            </a:r>
            <a:r>
              <a:rPr lang="fr-BE" dirty="0" smtClean="0"/>
              <a:t>25 juin 1934</a:t>
            </a:r>
          </a:p>
          <a:p>
            <a:pPr algn="ctr"/>
            <a:r>
              <a:rPr lang="fr-BE" dirty="0" smtClean="0"/>
              <a:t>Inhumé le ?</a:t>
            </a:r>
          </a:p>
          <a:p>
            <a:pPr algn="ctr"/>
            <a:r>
              <a:rPr lang="fr-BE" dirty="0" smtClean="0"/>
              <a:t>Epoux de Madame </a:t>
            </a:r>
            <a:r>
              <a:rPr lang="fr-BE" dirty="0" err="1" smtClean="0"/>
              <a:t>Daelman</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88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57622" y="779526"/>
            <a:ext cx="5322304" cy="1200329"/>
          </a:xfrm>
          <a:prstGeom prst="rect">
            <a:avLst/>
          </a:prstGeom>
          <a:noFill/>
        </p:spPr>
        <p:txBody>
          <a:bodyPr wrap="square" rtlCol="0">
            <a:spAutoFit/>
          </a:bodyPr>
          <a:lstStyle/>
          <a:p>
            <a:pPr algn="just"/>
            <a:r>
              <a:rPr lang="fr-BE" sz="7200" dirty="0" smtClean="0">
                <a:latin typeface="French Script MT" panose="03020402040607040605" pitchFamily="66" charset="0"/>
              </a:rPr>
              <a:t>Hubert </a:t>
            </a:r>
            <a:r>
              <a:rPr lang="fr-BE" sz="7200" dirty="0" err="1" smtClean="0">
                <a:latin typeface="French Script MT" panose="03020402040607040605" pitchFamily="66" charset="0"/>
              </a:rPr>
              <a:t>Hannosset</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1854461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935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13 mars 1898 – 19 ans</a:t>
            </a:r>
          </a:p>
          <a:p>
            <a:pPr algn="ctr"/>
            <a:r>
              <a:rPr lang="fr-BE" dirty="0" smtClean="0"/>
              <a:t>Décédé le</a:t>
            </a:r>
            <a:r>
              <a:rPr lang="fr-BE" dirty="0"/>
              <a:t>  </a:t>
            </a:r>
            <a:r>
              <a:rPr lang="fr-BE" dirty="0" smtClean="0"/>
              <a:t>28 juillet 1917</a:t>
            </a:r>
          </a:p>
          <a:p>
            <a:pPr algn="ctr"/>
            <a:r>
              <a:rPr lang="fr-BE" dirty="0" smtClean="0"/>
              <a:t>Inhumé le 17 décembre 1921</a:t>
            </a:r>
          </a:p>
          <a:p>
            <a:pPr algn="ctr"/>
            <a:r>
              <a:rPr lang="fr-BE" dirty="0" smtClean="0"/>
              <a:t>Epoux de </a:t>
            </a:r>
            <a:r>
              <a:rPr lang="fr-BE" dirty="0"/>
              <a:t>?</a:t>
            </a:r>
            <a:endParaRPr lang="fr-BE" dirty="0" smtClean="0"/>
          </a:p>
          <a:p>
            <a:pPr algn="ctr"/>
            <a:endParaRPr lang="fr-BE" dirty="0"/>
          </a:p>
          <a:p>
            <a:pPr algn="ctr"/>
            <a:r>
              <a:rPr lang="fr-BE" dirty="0" smtClean="0"/>
              <a:t>Régiment: 4</a:t>
            </a:r>
            <a:r>
              <a:rPr lang="fr-BE" baseline="30000" dirty="0" smtClean="0"/>
              <a:t>e</a:t>
            </a:r>
            <a:r>
              <a:rPr lang="fr-BE" dirty="0" smtClean="0"/>
              <a:t> Carabiniers, 1Bn, 4Cie</a:t>
            </a:r>
          </a:p>
          <a:p>
            <a:pPr algn="ctr"/>
            <a:r>
              <a:rPr lang="fr-BE" dirty="0" smtClean="0"/>
              <a:t>Statut: Caporal,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083592" y="779526"/>
            <a:ext cx="4670364" cy="1200329"/>
          </a:xfrm>
          <a:prstGeom prst="rect">
            <a:avLst/>
          </a:prstGeom>
          <a:noFill/>
        </p:spPr>
        <p:txBody>
          <a:bodyPr wrap="square" rtlCol="0">
            <a:spAutoFit/>
          </a:bodyPr>
          <a:lstStyle/>
          <a:p>
            <a:r>
              <a:rPr lang="fr-BE" sz="7200" dirty="0" smtClean="0">
                <a:latin typeface="French Script MT" panose="03020402040607040605" pitchFamily="66" charset="0"/>
              </a:rPr>
              <a:t>François </a:t>
            </a:r>
            <a:r>
              <a:rPr lang="fr-BE" sz="7200" dirty="0" err="1" smtClean="0">
                <a:latin typeface="French Script MT" panose="03020402040607040605" pitchFamily="66" charset="0"/>
              </a:rPr>
              <a:t>Heinen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5720569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936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1904 – 63 ans</a:t>
            </a:r>
          </a:p>
          <a:p>
            <a:pPr algn="ctr"/>
            <a:r>
              <a:rPr lang="fr-BE" dirty="0" smtClean="0"/>
              <a:t>Décédé le</a:t>
            </a:r>
            <a:r>
              <a:rPr lang="fr-BE" dirty="0"/>
              <a:t>  </a:t>
            </a:r>
            <a:r>
              <a:rPr lang="fr-BE" dirty="0" smtClean="0"/>
              <a:t>23 avril 1967</a:t>
            </a:r>
          </a:p>
          <a:p>
            <a:pPr algn="ctr"/>
            <a:r>
              <a:rPr lang="fr-BE" dirty="0" smtClean="0"/>
              <a:t>Inhumé le ?</a:t>
            </a:r>
          </a:p>
          <a:p>
            <a:pPr algn="ctr"/>
            <a:r>
              <a:rPr lang="fr-BE" dirty="0" smtClean="0"/>
              <a:t>Epoux de </a:t>
            </a:r>
            <a:r>
              <a:rPr lang="fr-BE" dirty="0"/>
              <a:t>?</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301606" y="779526"/>
            <a:ext cx="4234335" cy="1200329"/>
          </a:xfrm>
          <a:prstGeom prst="rect">
            <a:avLst/>
          </a:prstGeom>
          <a:noFill/>
        </p:spPr>
        <p:txBody>
          <a:bodyPr wrap="square" rtlCol="0">
            <a:spAutoFit/>
          </a:bodyPr>
          <a:lstStyle/>
          <a:p>
            <a:r>
              <a:rPr lang="fr-BE" sz="7200" dirty="0" smtClean="0">
                <a:latin typeface="French Script MT" panose="03020402040607040605" pitchFamily="66" charset="0"/>
              </a:rPr>
              <a:t>Joseph </a:t>
            </a:r>
            <a:r>
              <a:rPr lang="fr-BE" sz="7200" dirty="0" err="1" smtClean="0">
                <a:latin typeface="French Script MT" panose="03020402040607040605" pitchFamily="66" charset="0"/>
              </a:rPr>
              <a:t>Heinen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885776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937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1883 – 49 ans</a:t>
            </a:r>
          </a:p>
          <a:p>
            <a:pPr algn="ctr"/>
            <a:r>
              <a:rPr lang="fr-BE" dirty="0" smtClean="0"/>
              <a:t>Décédé le</a:t>
            </a:r>
            <a:r>
              <a:rPr lang="fr-BE" dirty="0"/>
              <a:t> 7</a:t>
            </a:r>
            <a:r>
              <a:rPr lang="fr-BE" dirty="0" smtClean="0"/>
              <a:t> juin 1932</a:t>
            </a:r>
          </a:p>
          <a:p>
            <a:pPr algn="ctr"/>
            <a:r>
              <a:rPr lang="fr-BE" dirty="0" smtClean="0"/>
              <a:t>Inhumé le ?</a:t>
            </a:r>
          </a:p>
          <a:p>
            <a:pPr algn="ctr"/>
            <a:r>
              <a:rPr lang="fr-BE" dirty="0" smtClean="0"/>
              <a:t>Epoux de Madame </a:t>
            </a:r>
            <a:r>
              <a:rPr lang="fr-BE" dirty="0" err="1" smtClean="0"/>
              <a:t>Dossen</a:t>
            </a:r>
            <a:endParaRPr lang="fr-BE" dirty="0" smtClean="0"/>
          </a:p>
          <a:p>
            <a:pPr algn="ctr"/>
            <a:endParaRPr lang="fr-BE" dirty="0"/>
          </a:p>
          <a:p>
            <a:pPr algn="ctr"/>
            <a:r>
              <a:rPr lang="fr-BE" dirty="0" smtClean="0"/>
              <a:t>Régiment: Artillerie de Forteresse</a:t>
            </a:r>
          </a:p>
          <a:p>
            <a:pPr algn="ctr"/>
            <a:r>
              <a:rPr lang="fr-BE" dirty="0" smtClean="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78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83380" y="775281"/>
            <a:ext cx="4870788" cy="1200329"/>
          </a:xfrm>
          <a:prstGeom prst="rect">
            <a:avLst/>
          </a:prstGeom>
          <a:noFill/>
        </p:spPr>
        <p:txBody>
          <a:bodyPr wrap="square" rtlCol="0">
            <a:spAutoFit/>
          </a:bodyPr>
          <a:lstStyle/>
          <a:p>
            <a:pPr algn="just"/>
            <a:r>
              <a:rPr lang="fr-BE" sz="7200" dirty="0" smtClean="0">
                <a:latin typeface="French Script MT" panose="03020402040607040605" pitchFamily="66" charset="0"/>
              </a:rPr>
              <a:t>Charles Hermans</a:t>
            </a:r>
          </a:p>
        </p:txBody>
      </p:sp>
    </p:spTree>
    <p:extLst>
      <p:ext uri="{BB962C8B-B14F-4D97-AF65-F5344CB8AC3E}">
        <p14:creationId xmlns:p14="http://schemas.microsoft.com/office/powerpoint/2010/main" val="31032779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938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26 janvier 1887 – 27 ans</a:t>
            </a:r>
          </a:p>
          <a:p>
            <a:pPr algn="ctr"/>
            <a:r>
              <a:rPr lang="fr-BE" dirty="0" smtClean="0"/>
              <a:t>Décédé le</a:t>
            </a:r>
            <a:r>
              <a:rPr lang="fr-BE" dirty="0"/>
              <a:t> </a:t>
            </a:r>
            <a:r>
              <a:rPr lang="fr-BE" dirty="0" smtClean="0"/>
              <a:t>4 septembre 1914</a:t>
            </a:r>
          </a:p>
          <a:p>
            <a:pPr algn="ctr"/>
            <a:r>
              <a:rPr lang="fr-BE" dirty="0" smtClean="0"/>
              <a:t>Inhumé </a:t>
            </a:r>
            <a:r>
              <a:rPr lang="fr-BE" dirty="0"/>
              <a:t>à </a:t>
            </a:r>
            <a:r>
              <a:rPr lang="fr-BE" dirty="0" err="1"/>
              <a:t>Robermont</a:t>
            </a:r>
            <a:r>
              <a:rPr lang="fr-BE" dirty="0"/>
              <a:t> en </a:t>
            </a:r>
            <a:r>
              <a:rPr lang="fr-BE" dirty="0" smtClean="0"/>
              <a:t>1921</a:t>
            </a:r>
          </a:p>
          <a:p>
            <a:pPr algn="ctr"/>
            <a:r>
              <a:rPr lang="fr-BE" dirty="0" smtClean="0"/>
              <a:t>Epoux de </a:t>
            </a:r>
            <a:r>
              <a:rPr lang="fr-BE" dirty="0"/>
              <a:t>?</a:t>
            </a:r>
            <a:endParaRPr lang="fr-BE" dirty="0" smtClean="0"/>
          </a:p>
          <a:p>
            <a:pPr algn="ctr"/>
            <a:endParaRPr lang="fr-BE" dirty="0"/>
          </a:p>
          <a:p>
            <a:pPr algn="ctr"/>
            <a:r>
              <a:rPr lang="fr-BE" dirty="0" smtClean="0"/>
              <a:t>Régiment: Génie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35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10430" y="779526"/>
            <a:ext cx="5416687" cy="1169551"/>
          </a:xfrm>
          <a:prstGeom prst="rect">
            <a:avLst/>
          </a:prstGeom>
          <a:noFill/>
        </p:spPr>
        <p:txBody>
          <a:bodyPr wrap="square" rtlCol="0">
            <a:spAutoFit/>
          </a:bodyPr>
          <a:lstStyle/>
          <a:p>
            <a:r>
              <a:rPr lang="fr-BE" sz="7000" dirty="0" smtClean="0">
                <a:latin typeface="French Script MT" panose="03020402040607040605" pitchFamily="66" charset="0"/>
              </a:rPr>
              <a:t>Edouard </a:t>
            </a:r>
            <a:r>
              <a:rPr lang="fr-BE" sz="7000" dirty="0" err="1" smtClean="0">
                <a:latin typeface="French Script MT" panose="03020402040607040605" pitchFamily="66" charset="0"/>
              </a:rPr>
              <a:t>Heroufosse</a:t>
            </a:r>
            <a:endParaRPr lang="fr-BE" sz="7000" dirty="0" smtClean="0">
              <a:latin typeface="French Script MT" panose="03020402040607040605" pitchFamily="66" charset="0"/>
            </a:endParaRPr>
          </a:p>
        </p:txBody>
      </p:sp>
    </p:spTree>
    <p:extLst>
      <p:ext uri="{BB962C8B-B14F-4D97-AF65-F5344CB8AC3E}">
        <p14:creationId xmlns:p14="http://schemas.microsoft.com/office/powerpoint/2010/main" val="36857243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939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4 décembre 1892 – 24 ans</a:t>
            </a:r>
          </a:p>
          <a:p>
            <a:pPr algn="ctr"/>
            <a:r>
              <a:rPr lang="fr-BE" dirty="0" smtClean="0"/>
              <a:t>Décédé le</a:t>
            </a:r>
            <a:r>
              <a:rPr lang="fr-BE" dirty="0"/>
              <a:t>  </a:t>
            </a:r>
            <a:r>
              <a:rPr lang="fr-BE" dirty="0" smtClean="0"/>
              <a:t>18 juillet 1917</a:t>
            </a:r>
          </a:p>
          <a:p>
            <a:pPr algn="ctr"/>
            <a:r>
              <a:rPr lang="fr-BE" dirty="0" smtClean="0"/>
              <a:t>Inhumé le 16 juillet 1921</a:t>
            </a:r>
          </a:p>
          <a:p>
            <a:pPr algn="ctr"/>
            <a:r>
              <a:rPr lang="fr-BE" dirty="0" smtClean="0"/>
              <a:t>Epoux de </a:t>
            </a:r>
            <a:r>
              <a:rPr lang="fr-BE" dirty="0"/>
              <a:t>?</a:t>
            </a:r>
            <a:endParaRPr lang="fr-BE" dirty="0" smtClean="0"/>
          </a:p>
          <a:p>
            <a:pPr algn="ctr"/>
            <a:endParaRPr lang="fr-BE" dirty="0"/>
          </a:p>
          <a:p>
            <a:pPr algn="ctr"/>
            <a:r>
              <a:rPr lang="fr-BE" dirty="0" smtClean="0"/>
              <a:t>Régiment: 11</a:t>
            </a:r>
            <a:r>
              <a:rPr lang="fr-BE" baseline="30000" dirty="0" smtClean="0"/>
              <a:t>e</a:t>
            </a:r>
            <a:r>
              <a:rPr lang="fr-BE" dirty="0" smtClean="0"/>
              <a:t> de Ligne, 2Bn, 6Cie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20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64706" y="775281"/>
            <a:ext cx="4906504" cy="1200329"/>
          </a:xfrm>
          <a:prstGeom prst="rect">
            <a:avLst/>
          </a:prstGeom>
          <a:noFill/>
        </p:spPr>
        <p:txBody>
          <a:bodyPr wrap="square" rtlCol="0">
            <a:spAutoFit/>
          </a:bodyPr>
          <a:lstStyle/>
          <a:p>
            <a:r>
              <a:rPr lang="fr-BE" sz="7200" dirty="0" smtClean="0">
                <a:latin typeface="French Script MT" panose="03020402040607040605" pitchFamily="66" charset="0"/>
              </a:rPr>
              <a:t>Jean </a:t>
            </a:r>
            <a:r>
              <a:rPr lang="fr-BE" sz="7200" dirty="0" err="1" smtClean="0">
                <a:latin typeface="French Script MT" panose="03020402040607040605" pitchFamily="66" charset="0"/>
              </a:rPr>
              <a:t>Hestermans</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1976980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94</a:t>
            </a:fld>
            <a:endParaRPr lang="fr-BE" dirty="0"/>
          </a:p>
        </p:txBody>
      </p:sp>
      <p:sp>
        <p:nvSpPr>
          <p:cNvPr id="5" name="ZoneTexte 4"/>
          <p:cNvSpPr txBox="1"/>
          <p:nvPr/>
        </p:nvSpPr>
        <p:spPr>
          <a:xfrm>
            <a:off x="1007395" y="779526"/>
            <a:ext cx="4760531" cy="1200329"/>
          </a:xfrm>
          <a:prstGeom prst="rect">
            <a:avLst/>
          </a:prstGeom>
          <a:noFill/>
        </p:spPr>
        <p:txBody>
          <a:bodyPr wrap="square" rtlCol="0">
            <a:spAutoFit/>
          </a:bodyPr>
          <a:lstStyle/>
          <a:p>
            <a:r>
              <a:rPr lang="fr-BE" sz="7200" dirty="0" smtClean="0">
                <a:latin typeface="French Script MT" panose="03020402040607040605" pitchFamily="66" charset="0"/>
              </a:rPr>
              <a:t>Charles </a:t>
            </a:r>
            <a:r>
              <a:rPr lang="fr-BE" sz="7200" dirty="0" err="1" smtClean="0">
                <a:latin typeface="French Script MT" panose="03020402040607040605" pitchFamily="66" charset="0"/>
              </a:rPr>
              <a:t>Hanssen</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66 ans</a:t>
            </a:r>
          </a:p>
          <a:p>
            <a:pPr algn="ctr"/>
            <a:r>
              <a:rPr lang="fr-BE" dirty="0" smtClean="0"/>
              <a:t>Décédé le ?</a:t>
            </a:r>
          </a:p>
          <a:p>
            <a:pPr algn="ctr"/>
            <a:r>
              <a:rPr lang="fr-BE" dirty="0" smtClean="0"/>
              <a:t>Inhumé le  30 octobre 1950</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25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869764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940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12 mars 1896 – 22 ans</a:t>
            </a:r>
          </a:p>
          <a:p>
            <a:pPr algn="ctr"/>
            <a:r>
              <a:rPr lang="fr-BE" dirty="0" smtClean="0"/>
              <a:t>Décédé le</a:t>
            </a:r>
            <a:r>
              <a:rPr lang="fr-BE" dirty="0"/>
              <a:t> </a:t>
            </a:r>
            <a:r>
              <a:rPr lang="fr-BE" dirty="0" smtClean="0"/>
              <a:t>28 novembre 1918</a:t>
            </a:r>
          </a:p>
          <a:p>
            <a:pPr algn="ctr"/>
            <a:r>
              <a:rPr lang="fr-BE" dirty="0" smtClean="0"/>
              <a:t>Inhumé le 13 novembre 1921</a:t>
            </a:r>
          </a:p>
          <a:p>
            <a:pPr algn="ctr"/>
            <a:r>
              <a:rPr lang="fr-BE" dirty="0" smtClean="0"/>
              <a:t>Epoux de </a:t>
            </a:r>
            <a:r>
              <a:rPr lang="fr-BE" dirty="0"/>
              <a:t>?</a:t>
            </a:r>
            <a:endParaRPr lang="fr-BE" dirty="0" smtClean="0"/>
          </a:p>
          <a:p>
            <a:pPr algn="ctr"/>
            <a:endParaRPr lang="fr-BE" dirty="0"/>
          </a:p>
          <a:p>
            <a:pPr algn="ctr"/>
            <a:r>
              <a:rPr lang="fr-BE" dirty="0" smtClean="0"/>
              <a:t>Régiment: Troupes auxiliaires du Génie</a:t>
            </a:r>
          </a:p>
          <a:p>
            <a:pPr algn="ctr"/>
            <a:r>
              <a:rPr lang="fr-BE" dirty="0" smtClean="0"/>
              <a:t>Statut: Caporal, Volontaire de Carrière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96050" y="779526"/>
            <a:ext cx="4645447" cy="1169551"/>
          </a:xfrm>
          <a:prstGeom prst="rect">
            <a:avLst/>
          </a:prstGeom>
          <a:noFill/>
        </p:spPr>
        <p:txBody>
          <a:bodyPr wrap="square" rtlCol="0">
            <a:spAutoFit/>
          </a:bodyPr>
          <a:lstStyle/>
          <a:p>
            <a:r>
              <a:rPr lang="fr-BE" sz="7000" dirty="0" smtClean="0">
                <a:latin typeface="French Script MT" panose="03020402040607040605" pitchFamily="66" charset="0"/>
              </a:rPr>
              <a:t>Emile </a:t>
            </a:r>
            <a:r>
              <a:rPr lang="fr-BE" sz="7000" dirty="0" err="1" smtClean="0">
                <a:latin typeface="French Script MT" panose="03020402040607040605" pitchFamily="66" charset="0"/>
              </a:rPr>
              <a:t>Hougardy</a:t>
            </a:r>
            <a:endParaRPr lang="fr-BE" sz="7000" dirty="0" smtClean="0">
              <a:latin typeface="French Script MT" panose="03020402040607040605" pitchFamily="66" charset="0"/>
            </a:endParaRPr>
          </a:p>
        </p:txBody>
      </p:sp>
    </p:spTree>
    <p:extLst>
      <p:ext uri="{BB962C8B-B14F-4D97-AF65-F5344CB8AC3E}">
        <p14:creationId xmlns:p14="http://schemas.microsoft.com/office/powerpoint/2010/main" val="32391103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941</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1881 – 53 ans</a:t>
            </a:r>
          </a:p>
          <a:p>
            <a:pPr algn="ctr"/>
            <a:r>
              <a:rPr lang="fr-BE" dirty="0" smtClean="0"/>
              <a:t>Décédé le</a:t>
            </a:r>
            <a:r>
              <a:rPr lang="fr-BE" dirty="0"/>
              <a:t> </a:t>
            </a:r>
            <a:r>
              <a:rPr lang="fr-BE" dirty="0" smtClean="0"/>
              <a:t>22 avril 1934</a:t>
            </a:r>
          </a:p>
          <a:p>
            <a:pPr algn="ctr"/>
            <a:r>
              <a:rPr lang="fr-BE" dirty="0" smtClean="0"/>
              <a:t>Inhumé le ?</a:t>
            </a:r>
          </a:p>
          <a:p>
            <a:pPr algn="ctr"/>
            <a:r>
              <a:rPr lang="fr-BE" dirty="0" smtClean="0"/>
              <a:t>Célibataire</a:t>
            </a:r>
          </a:p>
          <a:p>
            <a:pPr algn="ctr"/>
            <a:endParaRPr lang="fr-BE" dirty="0"/>
          </a:p>
          <a:p>
            <a:pPr algn="ctr"/>
            <a:r>
              <a:rPr lang="fr-BE" dirty="0" smtClean="0"/>
              <a:t>Régiment: </a:t>
            </a:r>
            <a:r>
              <a:rPr lang="fr-BE" dirty="0"/>
              <a:t>?</a:t>
            </a:r>
            <a:endParaRPr lang="fr-BE" dirty="0" smtClean="0"/>
          </a:p>
          <a:p>
            <a:pPr algn="ctr"/>
            <a:r>
              <a:rPr lang="fr-BE" dirty="0" smtClean="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91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51052" y="779526"/>
            <a:ext cx="5135441" cy="1200329"/>
          </a:xfrm>
          <a:prstGeom prst="rect">
            <a:avLst/>
          </a:prstGeom>
          <a:noFill/>
        </p:spPr>
        <p:txBody>
          <a:bodyPr wrap="square" rtlCol="0">
            <a:spAutoFit/>
          </a:bodyPr>
          <a:lstStyle/>
          <a:p>
            <a:pPr algn="just"/>
            <a:r>
              <a:rPr lang="fr-BE" sz="7200" dirty="0" smtClean="0">
                <a:latin typeface="French Script MT" panose="03020402040607040605" pitchFamily="66" charset="0"/>
              </a:rPr>
              <a:t>Ernest </a:t>
            </a:r>
            <a:r>
              <a:rPr lang="fr-BE" sz="7200" dirty="0" err="1" smtClean="0">
                <a:latin typeface="French Script MT" panose="03020402040607040605" pitchFamily="66" charset="0"/>
              </a:rPr>
              <a:t>Hourdebise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080597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942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1888 – 36 ans</a:t>
            </a:r>
          </a:p>
          <a:p>
            <a:pPr algn="ctr"/>
            <a:r>
              <a:rPr lang="fr-BE" dirty="0" smtClean="0"/>
              <a:t>Décédé le</a:t>
            </a:r>
            <a:r>
              <a:rPr lang="fr-BE" dirty="0"/>
              <a:t> </a:t>
            </a:r>
            <a:r>
              <a:rPr lang="fr-BE" dirty="0" smtClean="0"/>
              <a:t>26 décembre 1924</a:t>
            </a:r>
          </a:p>
          <a:p>
            <a:pPr algn="ctr"/>
            <a:r>
              <a:rPr lang="fr-BE" dirty="0" smtClean="0"/>
              <a:t>Inhumé le ?</a:t>
            </a:r>
          </a:p>
          <a:p>
            <a:pPr algn="ctr"/>
            <a:r>
              <a:rPr lang="fr-BE" dirty="0" smtClean="0"/>
              <a:t>Epoux de </a:t>
            </a:r>
            <a:r>
              <a:rPr lang="fr-BE" dirty="0"/>
              <a:t>?</a:t>
            </a:r>
            <a:endParaRPr lang="fr-BE" dirty="0" smtClean="0"/>
          </a:p>
          <a:p>
            <a:pPr algn="ctr"/>
            <a:endParaRPr lang="fr-BE" dirty="0"/>
          </a:p>
          <a:p>
            <a:pPr algn="ctr"/>
            <a:r>
              <a:rPr lang="fr-BE" dirty="0" smtClean="0"/>
              <a:t>Régiment: 21</a:t>
            </a:r>
            <a:r>
              <a:rPr lang="fr-BE" baseline="30000" dirty="0" smtClean="0"/>
              <a:t>e</a:t>
            </a:r>
            <a:r>
              <a:rPr lang="fr-BE" dirty="0" smtClean="0"/>
              <a:t> de Ligne</a:t>
            </a:r>
          </a:p>
          <a:p>
            <a:pPr algn="ctr"/>
            <a:r>
              <a:rPr lang="fr-BE" dirty="0" smtClean="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64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73308" y="779526"/>
            <a:ext cx="4090931" cy="1200329"/>
          </a:xfrm>
          <a:prstGeom prst="rect">
            <a:avLst/>
          </a:prstGeom>
          <a:noFill/>
        </p:spPr>
        <p:txBody>
          <a:bodyPr wrap="square" rtlCol="0">
            <a:spAutoFit/>
          </a:bodyPr>
          <a:lstStyle/>
          <a:p>
            <a:pPr algn="just"/>
            <a:r>
              <a:rPr lang="fr-BE" sz="7200" dirty="0" smtClean="0">
                <a:latin typeface="French Script MT" panose="03020402040607040605" pitchFamily="66" charset="0"/>
              </a:rPr>
              <a:t>Albert Jacquet</a:t>
            </a:r>
          </a:p>
        </p:txBody>
      </p:sp>
    </p:spTree>
    <p:extLst>
      <p:ext uri="{BB962C8B-B14F-4D97-AF65-F5344CB8AC3E}">
        <p14:creationId xmlns:p14="http://schemas.microsoft.com/office/powerpoint/2010/main" val="10063202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943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1897 – </a:t>
            </a:r>
            <a:r>
              <a:rPr lang="fr-BE" dirty="0"/>
              <a:t>2</a:t>
            </a:r>
            <a:r>
              <a:rPr lang="fr-BE" dirty="0" smtClean="0"/>
              <a:t>7 ans</a:t>
            </a:r>
          </a:p>
          <a:p>
            <a:pPr algn="ctr"/>
            <a:r>
              <a:rPr lang="fr-BE" dirty="0" smtClean="0"/>
              <a:t>Décédé le</a:t>
            </a:r>
            <a:r>
              <a:rPr lang="fr-BE" dirty="0"/>
              <a:t> </a:t>
            </a:r>
            <a:r>
              <a:rPr lang="fr-BE" dirty="0" smtClean="0"/>
              <a:t>4 septembre 1924</a:t>
            </a:r>
          </a:p>
          <a:p>
            <a:pPr algn="ctr"/>
            <a:r>
              <a:rPr lang="fr-BE" dirty="0" smtClean="0"/>
              <a:t>Inhumé le ?</a:t>
            </a:r>
          </a:p>
          <a:p>
            <a:pPr algn="ctr"/>
            <a:r>
              <a:rPr lang="fr-BE" dirty="0" smtClean="0"/>
              <a:t>Epoux de </a:t>
            </a:r>
            <a:r>
              <a:rPr lang="fr-BE" dirty="0"/>
              <a:t>?</a:t>
            </a:r>
            <a:endParaRPr lang="fr-BE" dirty="0" smtClean="0"/>
          </a:p>
          <a:p>
            <a:pPr algn="ctr"/>
            <a:endParaRPr lang="fr-BE" dirty="0"/>
          </a:p>
          <a:p>
            <a:pPr algn="ctr"/>
            <a:r>
              <a:rPr lang="fr-BE" dirty="0" smtClean="0"/>
              <a:t>Régiment: </a:t>
            </a:r>
            <a:r>
              <a:rPr lang="fr-BE" dirty="0"/>
              <a:t>1</a:t>
            </a:r>
            <a:r>
              <a:rPr lang="fr-BE" dirty="0" smtClean="0"/>
              <a:t>1</a:t>
            </a:r>
            <a:r>
              <a:rPr lang="fr-BE" baseline="30000" dirty="0" smtClean="0"/>
              <a:t>e</a:t>
            </a:r>
            <a:r>
              <a:rPr lang="fr-BE" dirty="0" smtClean="0"/>
              <a:t> de Ligne</a:t>
            </a:r>
          </a:p>
          <a:p>
            <a:pPr algn="ctr"/>
            <a:r>
              <a:rPr lang="fr-BE" dirty="0" smtClean="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70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79946" y="779526"/>
            <a:ext cx="4677655" cy="1200329"/>
          </a:xfrm>
          <a:prstGeom prst="rect">
            <a:avLst/>
          </a:prstGeom>
          <a:noFill/>
        </p:spPr>
        <p:txBody>
          <a:bodyPr wrap="square" rtlCol="0">
            <a:spAutoFit/>
          </a:bodyPr>
          <a:lstStyle/>
          <a:p>
            <a:pPr algn="just"/>
            <a:r>
              <a:rPr lang="fr-BE" sz="7200" dirty="0" smtClean="0">
                <a:latin typeface="French Script MT" panose="03020402040607040605" pitchFamily="66" charset="0"/>
              </a:rPr>
              <a:t>Joseph </a:t>
            </a:r>
            <a:r>
              <a:rPr lang="fr-BE" sz="7200" dirty="0" err="1" smtClean="0">
                <a:latin typeface="French Script MT" panose="03020402040607040605" pitchFamily="66" charset="0"/>
              </a:rPr>
              <a:t>Jamotton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269699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944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25 décembre 1884 – 33 ans</a:t>
            </a:r>
          </a:p>
          <a:p>
            <a:pPr algn="ctr"/>
            <a:r>
              <a:rPr lang="fr-BE" dirty="0" smtClean="0"/>
              <a:t>Décédé le</a:t>
            </a:r>
            <a:r>
              <a:rPr lang="fr-BE" dirty="0"/>
              <a:t> </a:t>
            </a:r>
            <a:r>
              <a:rPr lang="fr-BE" dirty="0" smtClean="0"/>
              <a:t>25 octobre 1918</a:t>
            </a:r>
          </a:p>
          <a:p>
            <a:pPr algn="ctr"/>
            <a:r>
              <a:rPr lang="fr-BE" dirty="0" smtClean="0"/>
              <a:t>Inhumé le 14 mars </a:t>
            </a:r>
            <a:r>
              <a:rPr lang="fr-BE" dirty="0"/>
              <a:t>1923</a:t>
            </a:r>
            <a:endParaRPr lang="fr-BE" dirty="0" smtClean="0"/>
          </a:p>
          <a:p>
            <a:pPr algn="ctr"/>
            <a:r>
              <a:rPr lang="fr-BE" dirty="0" smtClean="0"/>
              <a:t>Epoux de </a:t>
            </a:r>
            <a:r>
              <a:rPr lang="fr-BE" dirty="0"/>
              <a:t>?</a:t>
            </a:r>
            <a:endParaRPr lang="fr-BE" dirty="0" smtClean="0"/>
          </a:p>
          <a:p>
            <a:pPr algn="ctr"/>
            <a:endParaRPr lang="fr-BE" dirty="0"/>
          </a:p>
          <a:p>
            <a:pPr algn="ctr"/>
            <a:r>
              <a:rPr lang="fr-BE" dirty="0" smtClean="0"/>
              <a:t>Régiment: 6</a:t>
            </a:r>
            <a:r>
              <a:rPr lang="fr-BE" baseline="30000" dirty="0" smtClean="0"/>
              <a:t>e</a:t>
            </a:r>
            <a:r>
              <a:rPr lang="fr-BE" dirty="0" smtClean="0"/>
              <a:t> de Ligne, 1Bn, 1Cie</a:t>
            </a:r>
          </a:p>
          <a:p>
            <a:pPr algn="ctr"/>
            <a:r>
              <a:rPr lang="fr-BE" dirty="0" smtClean="0"/>
              <a:t>Statut: Soldat – Mat 68291</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51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311601" y="779526"/>
            <a:ext cx="4214346" cy="1200329"/>
          </a:xfrm>
          <a:prstGeom prst="rect">
            <a:avLst/>
          </a:prstGeom>
          <a:noFill/>
        </p:spPr>
        <p:txBody>
          <a:bodyPr wrap="square" rtlCol="0">
            <a:spAutoFit/>
          </a:bodyPr>
          <a:lstStyle/>
          <a:p>
            <a:pPr algn="just"/>
            <a:r>
              <a:rPr lang="fr-BE" sz="7200" dirty="0" smtClean="0">
                <a:latin typeface="French Script MT" panose="03020402040607040605" pitchFamily="66" charset="0"/>
              </a:rPr>
              <a:t>Léon </a:t>
            </a:r>
            <a:r>
              <a:rPr lang="fr-BE" sz="7200" dirty="0" err="1" smtClean="0">
                <a:latin typeface="French Script MT" panose="03020402040607040605" pitchFamily="66" charset="0"/>
              </a:rPr>
              <a:t>Jeukenne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4140960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945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8 septembre 1862 – 55 ans</a:t>
            </a:r>
          </a:p>
          <a:p>
            <a:pPr algn="ctr"/>
            <a:r>
              <a:rPr lang="fr-BE" dirty="0" smtClean="0"/>
              <a:t>Décédé le</a:t>
            </a:r>
            <a:r>
              <a:rPr lang="fr-BE" dirty="0"/>
              <a:t>  </a:t>
            </a:r>
            <a:r>
              <a:rPr lang="fr-BE" dirty="0" smtClean="0"/>
              <a:t>17 octobre 1917</a:t>
            </a:r>
          </a:p>
          <a:p>
            <a:pPr algn="ctr"/>
            <a:r>
              <a:rPr lang="fr-BE" dirty="0" smtClean="0"/>
              <a:t>Inhumé le 15 juillet 1921</a:t>
            </a:r>
          </a:p>
          <a:p>
            <a:pPr algn="ctr"/>
            <a:r>
              <a:rPr lang="fr-BE" dirty="0" smtClean="0"/>
              <a:t>Epoux de </a:t>
            </a:r>
            <a:r>
              <a:rPr lang="fr-BE" dirty="0"/>
              <a:t> </a:t>
            </a:r>
            <a:r>
              <a:rPr lang="fr-BE" dirty="0" smtClean="0"/>
              <a:t>de Madame Riga</a:t>
            </a:r>
          </a:p>
          <a:p>
            <a:pPr algn="ctr"/>
            <a:endParaRPr lang="fr-BE" dirty="0"/>
          </a:p>
          <a:p>
            <a:pPr algn="ctr"/>
            <a:r>
              <a:rPr lang="fr-BE" dirty="0" smtClean="0"/>
              <a:t>Régiment: C.T. 3DA</a:t>
            </a:r>
          </a:p>
          <a:p>
            <a:pPr algn="ctr"/>
            <a:r>
              <a:rPr lang="fr-BE" dirty="0" smtClean="0"/>
              <a:t>Statut: Chauffeur,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18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332645" y="775281"/>
            <a:ext cx="4172257" cy="1200329"/>
          </a:xfrm>
          <a:prstGeom prst="rect">
            <a:avLst/>
          </a:prstGeom>
          <a:noFill/>
        </p:spPr>
        <p:txBody>
          <a:bodyPr wrap="square" rtlCol="0">
            <a:spAutoFit/>
          </a:bodyPr>
          <a:lstStyle/>
          <a:p>
            <a:r>
              <a:rPr lang="fr-BE" sz="7200" dirty="0" smtClean="0">
                <a:latin typeface="French Script MT" panose="03020402040607040605" pitchFamily="66" charset="0"/>
              </a:rPr>
              <a:t>Pierre </a:t>
            </a:r>
            <a:r>
              <a:rPr lang="fr-BE" sz="7200" dirty="0" err="1" smtClean="0">
                <a:latin typeface="French Script MT" panose="03020402040607040605" pitchFamily="66" charset="0"/>
              </a:rPr>
              <a:t>Jodogne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6189014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946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1 février 1890 – 28 ans</a:t>
            </a:r>
          </a:p>
          <a:p>
            <a:pPr algn="ctr"/>
            <a:r>
              <a:rPr lang="fr-BE" dirty="0" smtClean="0"/>
              <a:t>Décédé le</a:t>
            </a:r>
            <a:r>
              <a:rPr lang="fr-BE" dirty="0"/>
              <a:t> </a:t>
            </a:r>
            <a:r>
              <a:rPr lang="fr-BE" dirty="0" smtClean="0"/>
              <a:t>24 juillet 1918</a:t>
            </a:r>
          </a:p>
          <a:p>
            <a:pPr algn="ctr"/>
            <a:r>
              <a:rPr lang="fr-BE" dirty="0" smtClean="0"/>
              <a:t>Inhumé le 16 septembre 1921</a:t>
            </a:r>
          </a:p>
          <a:p>
            <a:pPr algn="ctr"/>
            <a:r>
              <a:rPr lang="fr-BE" dirty="0" smtClean="0"/>
              <a:t>Epoux de </a:t>
            </a:r>
            <a:r>
              <a:rPr lang="fr-BE" dirty="0"/>
              <a:t>?</a:t>
            </a:r>
            <a:endParaRPr lang="fr-BE" dirty="0" smtClean="0"/>
          </a:p>
          <a:p>
            <a:pPr algn="ctr"/>
            <a:endParaRPr lang="fr-BE" dirty="0"/>
          </a:p>
          <a:p>
            <a:pPr algn="ctr"/>
            <a:r>
              <a:rPr lang="fr-BE" dirty="0" smtClean="0"/>
              <a:t>Régiment: 16</a:t>
            </a:r>
            <a:r>
              <a:rPr lang="fr-BE" baseline="30000" dirty="0" smtClean="0"/>
              <a:t>e</a:t>
            </a:r>
            <a:r>
              <a:rPr lang="fr-BE" dirty="0" smtClean="0"/>
              <a:t> de Ligne, 2Bn, 6Cie</a:t>
            </a:r>
          </a:p>
          <a:p>
            <a:pPr algn="ctr"/>
            <a:r>
              <a:rPr lang="fr-BE" dirty="0" smtClean="0"/>
              <a:t>Statut: Soldat,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36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32817" y="779526"/>
            <a:ext cx="4971913" cy="1169551"/>
          </a:xfrm>
          <a:prstGeom prst="rect">
            <a:avLst/>
          </a:prstGeom>
          <a:noFill/>
        </p:spPr>
        <p:txBody>
          <a:bodyPr wrap="square" rtlCol="0">
            <a:spAutoFit/>
          </a:bodyPr>
          <a:lstStyle/>
          <a:p>
            <a:r>
              <a:rPr lang="fr-BE" sz="7000" dirty="0" smtClean="0">
                <a:latin typeface="French Script MT" panose="03020402040607040605" pitchFamily="66" charset="0"/>
              </a:rPr>
              <a:t>Marcel </a:t>
            </a:r>
            <a:r>
              <a:rPr lang="fr-BE" sz="7000" dirty="0" err="1" smtClean="0">
                <a:latin typeface="French Script MT" panose="03020402040607040605" pitchFamily="66" charset="0"/>
              </a:rPr>
              <a:t>Jongmans</a:t>
            </a:r>
            <a:endParaRPr lang="fr-BE" sz="7000" dirty="0" smtClean="0">
              <a:latin typeface="French Script MT" panose="03020402040607040605" pitchFamily="66" charset="0"/>
            </a:endParaRPr>
          </a:p>
        </p:txBody>
      </p:sp>
    </p:spTree>
    <p:extLst>
      <p:ext uri="{BB962C8B-B14F-4D97-AF65-F5344CB8AC3E}">
        <p14:creationId xmlns:p14="http://schemas.microsoft.com/office/powerpoint/2010/main" val="2506457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947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1887 – 46 ans</a:t>
            </a:r>
          </a:p>
          <a:p>
            <a:pPr algn="ctr"/>
            <a:r>
              <a:rPr lang="fr-BE" dirty="0" smtClean="0"/>
              <a:t>Décédé le</a:t>
            </a:r>
            <a:r>
              <a:rPr lang="fr-BE" dirty="0"/>
              <a:t> </a:t>
            </a:r>
            <a:r>
              <a:rPr lang="fr-BE" dirty="0" smtClean="0"/>
              <a:t>9 juin 1933</a:t>
            </a:r>
          </a:p>
          <a:p>
            <a:pPr algn="ctr"/>
            <a:r>
              <a:rPr lang="fr-BE" dirty="0" smtClean="0"/>
              <a:t>Inhumé le ?</a:t>
            </a:r>
          </a:p>
          <a:p>
            <a:pPr algn="ctr"/>
            <a:r>
              <a:rPr lang="fr-BE" dirty="0" smtClean="0"/>
              <a:t>Epoux de Madame </a:t>
            </a:r>
            <a:r>
              <a:rPr lang="fr-BE" dirty="0" err="1" smtClean="0"/>
              <a:t>Simonis</a:t>
            </a:r>
            <a:endParaRPr lang="fr-BE" dirty="0" smtClean="0"/>
          </a:p>
          <a:p>
            <a:pPr algn="ctr"/>
            <a:endParaRPr lang="fr-BE" dirty="0"/>
          </a:p>
          <a:p>
            <a:pPr algn="ctr"/>
            <a:r>
              <a:rPr lang="fr-BE" dirty="0" smtClean="0"/>
              <a:t>Régiment: 2</a:t>
            </a:r>
            <a:r>
              <a:rPr lang="fr-BE" baseline="30000" dirty="0" smtClean="0"/>
              <a:t>e</a:t>
            </a:r>
            <a:r>
              <a:rPr lang="fr-BE" dirty="0" smtClean="0"/>
              <a:t> Grenadiers</a:t>
            </a:r>
          </a:p>
          <a:p>
            <a:pPr algn="ctr"/>
            <a:r>
              <a:rPr lang="fr-BE" dirty="0" smtClean="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96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83134" y="779526"/>
            <a:ext cx="4034791" cy="1200329"/>
          </a:xfrm>
          <a:prstGeom prst="rect">
            <a:avLst/>
          </a:prstGeom>
          <a:noFill/>
        </p:spPr>
        <p:txBody>
          <a:bodyPr wrap="square" rtlCol="0">
            <a:spAutoFit/>
          </a:bodyPr>
          <a:lstStyle/>
          <a:p>
            <a:pPr algn="just"/>
            <a:r>
              <a:rPr lang="fr-BE" sz="7200" dirty="0" smtClean="0">
                <a:latin typeface="French Script MT" panose="03020402040607040605" pitchFamily="66" charset="0"/>
              </a:rPr>
              <a:t>Jean </a:t>
            </a:r>
            <a:r>
              <a:rPr lang="fr-BE" sz="7200" dirty="0" err="1" smtClean="0">
                <a:latin typeface="French Script MT" panose="03020402040607040605" pitchFamily="66" charset="0"/>
              </a:rPr>
              <a:t>Jourdens</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882734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948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29 avril 1894  – 23 ans</a:t>
            </a:r>
          </a:p>
          <a:p>
            <a:pPr algn="ctr"/>
            <a:r>
              <a:rPr lang="fr-BE" dirty="0" smtClean="0"/>
              <a:t>Décédé le</a:t>
            </a:r>
            <a:r>
              <a:rPr lang="fr-BE" dirty="0"/>
              <a:t>  </a:t>
            </a:r>
            <a:r>
              <a:rPr lang="fr-BE" dirty="0" smtClean="0"/>
              <a:t>29 juin 1917</a:t>
            </a:r>
          </a:p>
          <a:p>
            <a:pPr algn="ctr"/>
            <a:r>
              <a:rPr lang="fr-BE" dirty="0" smtClean="0"/>
              <a:t>Inhumé le 1 septembre 1923</a:t>
            </a:r>
          </a:p>
          <a:p>
            <a:pPr algn="ctr"/>
            <a:r>
              <a:rPr lang="fr-BE" dirty="0" smtClean="0"/>
              <a:t>Epoux de </a:t>
            </a:r>
            <a:r>
              <a:rPr lang="fr-BE" dirty="0"/>
              <a:t>?</a:t>
            </a:r>
            <a:endParaRPr lang="fr-BE" dirty="0" smtClean="0"/>
          </a:p>
          <a:p>
            <a:pPr algn="ctr"/>
            <a:endParaRPr lang="fr-BE" dirty="0"/>
          </a:p>
          <a:p>
            <a:pPr algn="ctr"/>
            <a:r>
              <a:rPr lang="fr-BE" dirty="0" smtClean="0"/>
              <a:t>Régiment: 18</a:t>
            </a:r>
            <a:r>
              <a:rPr lang="fr-BE" baseline="30000" dirty="0" smtClean="0"/>
              <a:t>e</a:t>
            </a:r>
            <a:r>
              <a:rPr lang="fr-BE" dirty="0" smtClean="0"/>
              <a:t> de Ligne, 2Bn, 6Cie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28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874247" y="779526"/>
            <a:ext cx="3089054" cy="1169551"/>
          </a:xfrm>
          <a:prstGeom prst="rect">
            <a:avLst/>
          </a:prstGeom>
          <a:noFill/>
        </p:spPr>
        <p:txBody>
          <a:bodyPr wrap="square" rtlCol="0">
            <a:spAutoFit/>
          </a:bodyPr>
          <a:lstStyle/>
          <a:p>
            <a:r>
              <a:rPr lang="fr-BE" sz="7000" dirty="0" smtClean="0">
                <a:latin typeface="French Script MT" panose="03020402040607040605" pitchFamily="66" charset="0"/>
              </a:rPr>
              <a:t>Jean </a:t>
            </a:r>
            <a:r>
              <a:rPr lang="fr-BE" sz="7000" dirty="0" err="1" smtClean="0">
                <a:latin typeface="French Script MT" panose="03020402040607040605" pitchFamily="66" charset="0"/>
              </a:rPr>
              <a:t>Kerz</a:t>
            </a:r>
            <a:endParaRPr lang="fr-BE" sz="7000" dirty="0" smtClean="0">
              <a:latin typeface="French Script MT" panose="03020402040607040605" pitchFamily="66" charset="0"/>
            </a:endParaRPr>
          </a:p>
        </p:txBody>
      </p:sp>
    </p:spTree>
    <p:extLst>
      <p:ext uri="{BB962C8B-B14F-4D97-AF65-F5344CB8AC3E}">
        <p14:creationId xmlns:p14="http://schemas.microsoft.com/office/powerpoint/2010/main" val="3370460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949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10 août 1897 – 21 ans</a:t>
            </a:r>
          </a:p>
          <a:p>
            <a:pPr algn="ctr"/>
            <a:r>
              <a:rPr lang="fr-BE" dirty="0" smtClean="0"/>
              <a:t>Décédé le</a:t>
            </a:r>
            <a:r>
              <a:rPr lang="fr-BE" dirty="0"/>
              <a:t>  </a:t>
            </a:r>
            <a:r>
              <a:rPr lang="fr-BE" dirty="0" smtClean="0"/>
              <a:t>15 octobre 1918</a:t>
            </a:r>
          </a:p>
          <a:p>
            <a:pPr algn="ctr"/>
            <a:r>
              <a:rPr lang="fr-BE" dirty="0" smtClean="0"/>
              <a:t>Inhumé le 6 septembre 1921</a:t>
            </a:r>
          </a:p>
          <a:p>
            <a:pPr algn="ctr"/>
            <a:r>
              <a:rPr lang="fr-BE" dirty="0" smtClean="0"/>
              <a:t>Epoux de </a:t>
            </a:r>
            <a:r>
              <a:rPr lang="fr-BE" dirty="0"/>
              <a:t>?</a:t>
            </a:r>
            <a:endParaRPr lang="fr-BE" dirty="0" smtClean="0"/>
          </a:p>
          <a:p>
            <a:pPr algn="ctr"/>
            <a:endParaRPr lang="fr-BE" dirty="0"/>
          </a:p>
          <a:p>
            <a:pPr algn="ctr"/>
            <a:r>
              <a:rPr lang="fr-BE" dirty="0" smtClean="0"/>
              <a:t>Régiment: 19</a:t>
            </a:r>
            <a:r>
              <a:rPr lang="fr-BE" baseline="30000" dirty="0" smtClean="0"/>
              <a:t>e</a:t>
            </a:r>
            <a:r>
              <a:rPr lang="fr-BE" dirty="0" smtClean="0"/>
              <a:t> de Ligne, 2Bn, 5Cie</a:t>
            </a:r>
          </a:p>
          <a:p>
            <a:pPr algn="ctr"/>
            <a:r>
              <a:rPr lang="fr-BE" dirty="0" smtClean="0"/>
              <a:t>Statut: Soldat,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30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80683" y="779526"/>
            <a:ext cx="4276182" cy="1169551"/>
          </a:xfrm>
          <a:prstGeom prst="rect">
            <a:avLst/>
          </a:prstGeom>
          <a:noFill/>
        </p:spPr>
        <p:txBody>
          <a:bodyPr wrap="square" rtlCol="0">
            <a:spAutoFit/>
          </a:bodyPr>
          <a:lstStyle/>
          <a:p>
            <a:r>
              <a:rPr lang="fr-BE" sz="7000" dirty="0" smtClean="0">
                <a:latin typeface="French Script MT" panose="03020402040607040605" pitchFamily="66" charset="0"/>
              </a:rPr>
              <a:t>Joseph Laurent</a:t>
            </a:r>
          </a:p>
        </p:txBody>
      </p:sp>
    </p:spTree>
    <p:extLst>
      <p:ext uri="{BB962C8B-B14F-4D97-AF65-F5344CB8AC3E}">
        <p14:creationId xmlns:p14="http://schemas.microsoft.com/office/powerpoint/2010/main" val="65689947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95</a:t>
            </a:fld>
            <a:endParaRPr lang="fr-BE" dirty="0"/>
          </a:p>
        </p:txBody>
      </p:sp>
      <p:sp>
        <p:nvSpPr>
          <p:cNvPr id="5" name="ZoneTexte 4"/>
          <p:cNvSpPr txBox="1"/>
          <p:nvPr/>
        </p:nvSpPr>
        <p:spPr>
          <a:xfrm>
            <a:off x="1484583" y="779526"/>
            <a:ext cx="3806155" cy="1200329"/>
          </a:xfrm>
          <a:prstGeom prst="rect">
            <a:avLst/>
          </a:prstGeom>
          <a:noFill/>
        </p:spPr>
        <p:txBody>
          <a:bodyPr wrap="square" rtlCol="0">
            <a:spAutoFit/>
          </a:bodyPr>
          <a:lstStyle/>
          <a:p>
            <a:r>
              <a:rPr lang="fr-BE" sz="7200" dirty="0" smtClean="0">
                <a:latin typeface="French Script MT" panose="03020402040607040605" pitchFamily="66" charset="0"/>
              </a:rPr>
              <a:t>Joseph </a:t>
            </a:r>
            <a:r>
              <a:rPr lang="fr-BE" sz="7200" dirty="0" err="1" smtClean="0">
                <a:latin typeface="French Script MT" panose="03020402040607040605" pitchFamily="66" charset="0"/>
              </a:rPr>
              <a:t>Haot</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63 ans</a:t>
            </a:r>
          </a:p>
          <a:p>
            <a:pPr algn="ctr"/>
            <a:r>
              <a:rPr lang="fr-BE" dirty="0" smtClean="0"/>
              <a:t>Décédé le ?</a:t>
            </a:r>
          </a:p>
          <a:p>
            <a:pPr algn="ctr"/>
            <a:r>
              <a:rPr lang="fr-BE" dirty="0" smtClean="0"/>
              <a:t>Inhumé le 23 décembre 1954</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62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712360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950</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smtClean="0"/>
              <a:t>Né le 6 mai 1893 – 24 ans</a:t>
            </a:r>
          </a:p>
          <a:p>
            <a:pPr algn="ctr"/>
            <a:r>
              <a:rPr lang="fr-BE" dirty="0" smtClean="0"/>
              <a:t>Décédé le</a:t>
            </a:r>
            <a:r>
              <a:rPr lang="fr-BE" dirty="0"/>
              <a:t>  </a:t>
            </a:r>
            <a:r>
              <a:rPr lang="fr-BE" dirty="0" smtClean="0"/>
              <a:t>15 août 1917</a:t>
            </a:r>
          </a:p>
          <a:p>
            <a:pPr algn="ctr"/>
            <a:r>
              <a:rPr lang="fr-BE" dirty="0" smtClean="0"/>
              <a:t>Inhumé le 18 janvier </a:t>
            </a:r>
            <a:r>
              <a:rPr lang="fr-BE" dirty="0"/>
              <a:t>1923</a:t>
            </a:r>
            <a:endParaRPr lang="fr-BE" dirty="0" smtClean="0"/>
          </a:p>
          <a:p>
            <a:pPr algn="ctr"/>
            <a:r>
              <a:rPr lang="fr-BE" dirty="0" smtClean="0"/>
              <a:t>Epoux de </a:t>
            </a:r>
            <a:r>
              <a:rPr lang="fr-BE" dirty="0"/>
              <a:t>?</a:t>
            </a:r>
            <a:endParaRPr lang="fr-BE" dirty="0" smtClean="0"/>
          </a:p>
          <a:p>
            <a:pPr algn="ctr"/>
            <a:endParaRPr lang="fr-BE" dirty="0"/>
          </a:p>
          <a:p>
            <a:pPr algn="ctr"/>
            <a:r>
              <a:rPr lang="fr-BE" dirty="0" smtClean="0"/>
              <a:t>Régiment: 6</a:t>
            </a:r>
            <a:r>
              <a:rPr lang="fr-BE" baseline="30000" dirty="0" smtClean="0"/>
              <a:t>e</a:t>
            </a:r>
            <a:r>
              <a:rPr lang="fr-BE" dirty="0" smtClean="0"/>
              <a:t> de Ligne, 1Cie</a:t>
            </a:r>
          </a:p>
          <a:p>
            <a:pPr algn="ctr"/>
            <a:r>
              <a:rPr lang="fr-BE" dirty="0" smtClean="0"/>
              <a:t>Statut: Soldat  Mat 2178 </a:t>
            </a:r>
          </a:p>
          <a:p>
            <a:pPr algn="ctr"/>
            <a:r>
              <a:rPr lang="fr-BE" dirty="0" smtClean="0"/>
              <a:t>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42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368860" y="779526"/>
            <a:ext cx="4099827" cy="1200329"/>
          </a:xfrm>
          <a:prstGeom prst="rect">
            <a:avLst/>
          </a:prstGeom>
          <a:noFill/>
        </p:spPr>
        <p:txBody>
          <a:bodyPr wrap="square" rtlCol="0">
            <a:spAutoFit/>
          </a:bodyPr>
          <a:lstStyle/>
          <a:p>
            <a:pPr algn="just"/>
            <a:r>
              <a:rPr lang="fr-BE" sz="7200" dirty="0" smtClean="0">
                <a:latin typeface="French Script MT" panose="03020402040607040605" pitchFamily="66" charset="0"/>
              </a:rPr>
              <a:t>Joseph Lebens</a:t>
            </a:r>
          </a:p>
        </p:txBody>
      </p:sp>
    </p:spTree>
    <p:extLst>
      <p:ext uri="{BB962C8B-B14F-4D97-AF65-F5344CB8AC3E}">
        <p14:creationId xmlns:p14="http://schemas.microsoft.com/office/powerpoint/2010/main" val="31793801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951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1855 – </a:t>
            </a:r>
            <a:r>
              <a:rPr lang="fr-BE" dirty="0"/>
              <a:t>6</a:t>
            </a:r>
            <a:r>
              <a:rPr lang="fr-BE" dirty="0" smtClean="0"/>
              <a:t>8 ans</a:t>
            </a:r>
          </a:p>
          <a:p>
            <a:pPr algn="ctr"/>
            <a:r>
              <a:rPr lang="fr-BE" dirty="0" smtClean="0"/>
              <a:t>Décédé le</a:t>
            </a:r>
            <a:r>
              <a:rPr lang="fr-BE" dirty="0"/>
              <a:t>  </a:t>
            </a:r>
            <a:r>
              <a:rPr lang="fr-BE" dirty="0" smtClean="0"/>
              <a:t>11 novembre 1923</a:t>
            </a:r>
          </a:p>
          <a:p>
            <a:pPr algn="ctr"/>
            <a:r>
              <a:rPr lang="fr-BE" dirty="0" smtClean="0"/>
              <a:t>Inhumé </a:t>
            </a:r>
            <a:r>
              <a:rPr lang="fr-BE" dirty="0"/>
              <a:t>à </a:t>
            </a:r>
            <a:r>
              <a:rPr lang="fr-BE" dirty="0" err="1"/>
              <a:t>Robermont</a:t>
            </a:r>
            <a:r>
              <a:rPr lang="fr-BE" dirty="0"/>
              <a:t> en </a:t>
            </a:r>
            <a:r>
              <a:rPr lang="fr-BE" dirty="0" smtClean="0"/>
              <a:t>1928</a:t>
            </a:r>
          </a:p>
          <a:p>
            <a:pPr algn="ctr"/>
            <a:r>
              <a:rPr lang="fr-BE" dirty="0" smtClean="0"/>
              <a:t>Epoux de </a:t>
            </a:r>
            <a:r>
              <a:rPr lang="fr-BE" dirty="0"/>
              <a:t>?</a:t>
            </a:r>
            <a:endParaRPr lang="fr-BE" dirty="0" smtClean="0"/>
          </a:p>
          <a:p>
            <a:pPr algn="ctr"/>
            <a:endParaRPr lang="fr-BE" dirty="0"/>
          </a:p>
          <a:p>
            <a:pPr algn="ctr"/>
            <a:r>
              <a:rPr lang="fr-BE" dirty="0" smtClean="0"/>
              <a:t>Régiment: 11</a:t>
            </a:r>
            <a:r>
              <a:rPr lang="fr-BE" baseline="30000" dirty="0" smtClean="0"/>
              <a:t>e</a:t>
            </a:r>
            <a:r>
              <a:rPr lang="fr-BE" dirty="0" smtClean="0"/>
              <a:t> de Ligne</a:t>
            </a:r>
          </a:p>
          <a:p>
            <a:pPr algn="ctr"/>
            <a:r>
              <a:rPr lang="fr-BE" dirty="0" smtClean="0"/>
              <a:t>Statut: Major,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21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98055" y="779526"/>
            <a:ext cx="4641437" cy="1200329"/>
          </a:xfrm>
          <a:prstGeom prst="rect">
            <a:avLst/>
          </a:prstGeom>
          <a:noFill/>
        </p:spPr>
        <p:txBody>
          <a:bodyPr wrap="square" rtlCol="0">
            <a:spAutoFit/>
          </a:bodyPr>
          <a:lstStyle/>
          <a:p>
            <a:r>
              <a:rPr lang="fr-BE" sz="7200" dirty="0" smtClean="0">
                <a:latin typeface="French Script MT" panose="03020402040607040605" pitchFamily="66" charset="0"/>
              </a:rPr>
              <a:t>Maurice Lecocq</a:t>
            </a:r>
          </a:p>
        </p:txBody>
      </p:sp>
    </p:spTree>
    <p:extLst>
      <p:ext uri="{BB962C8B-B14F-4D97-AF65-F5344CB8AC3E}">
        <p14:creationId xmlns:p14="http://schemas.microsoft.com/office/powerpoint/2010/main" val="29747268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952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1896 – 37 ans</a:t>
            </a:r>
          </a:p>
          <a:p>
            <a:pPr algn="ctr"/>
            <a:r>
              <a:rPr lang="fr-BE" dirty="0" smtClean="0"/>
              <a:t>Décédé le</a:t>
            </a:r>
            <a:r>
              <a:rPr lang="fr-BE" dirty="0"/>
              <a:t> </a:t>
            </a:r>
            <a:r>
              <a:rPr lang="fr-BE" dirty="0" smtClean="0"/>
              <a:t>11 juillet 1933</a:t>
            </a:r>
          </a:p>
          <a:p>
            <a:pPr algn="ctr"/>
            <a:r>
              <a:rPr lang="fr-BE" dirty="0" smtClean="0"/>
              <a:t>Inhumé le ?</a:t>
            </a:r>
          </a:p>
          <a:p>
            <a:pPr algn="ctr"/>
            <a:r>
              <a:rPr lang="fr-BE" dirty="0" smtClean="0"/>
              <a:t>Célibataire</a:t>
            </a:r>
          </a:p>
          <a:p>
            <a:pPr algn="ctr"/>
            <a:endParaRPr lang="fr-BE" dirty="0"/>
          </a:p>
          <a:p>
            <a:pPr algn="ctr"/>
            <a:r>
              <a:rPr lang="fr-BE" dirty="0" smtClean="0"/>
              <a:t>Régiment: </a:t>
            </a:r>
            <a:r>
              <a:rPr lang="fr-BE" dirty="0"/>
              <a:t>?</a:t>
            </a:r>
            <a:endParaRPr lang="fr-BE" dirty="0" smtClean="0"/>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95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83134" y="779526"/>
            <a:ext cx="4271277" cy="1200329"/>
          </a:xfrm>
          <a:prstGeom prst="rect">
            <a:avLst/>
          </a:prstGeom>
          <a:noFill/>
        </p:spPr>
        <p:txBody>
          <a:bodyPr wrap="square" rtlCol="0">
            <a:spAutoFit/>
          </a:bodyPr>
          <a:lstStyle/>
          <a:p>
            <a:pPr algn="just"/>
            <a:r>
              <a:rPr lang="fr-BE" sz="7200" dirty="0" smtClean="0">
                <a:latin typeface="French Script MT" panose="03020402040607040605" pitchFamily="66" charset="0"/>
              </a:rPr>
              <a:t>Antoine Lefèvre</a:t>
            </a:r>
          </a:p>
        </p:txBody>
      </p:sp>
    </p:spTree>
    <p:extLst>
      <p:ext uri="{BB962C8B-B14F-4D97-AF65-F5344CB8AC3E}">
        <p14:creationId xmlns:p14="http://schemas.microsoft.com/office/powerpoint/2010/main" val="21889690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953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12 juin 1883 – 34 ans</a:t>
            </a:r>
          </a:p>
          <a:p>
            <a:pPr algn="ctr"/>
            <a:r>
              <a:rPr lang="fr-BE" dirty="0" smtClean="0"/>
              <a:t>Décédé le</a:t>
            </a:r>
            <a:r>
              <a:rPr lang="fr-BE" dirty="0"/>
              <a:t> </a:t>
            </a:r>
            <a:r>
              <a:rPr lang="fr-BE" dirty="0" smtClean="0"/>
              <a:t>15 mai 1918</a:t>
            </a:r>
          </a:p>
          <a:p>
            <a:pPr algn="ctr"/>
            <a:r>
              <a:rPr lang="fr-BE" dirty="0" smtClean="0"/>
              <a:t>Inhumé </a:t>
            </a:r>
            <a:r>
              <a:rPr lang="fr-BE" dirty="0"/>
              <a:t>à </a:t>
            </a:r>
            <a:r>
              <a:rPr lang="fr-BE" dirty="0" err="1"/>
              <a:t>Robermont</a:t>
            </a:r>
            <a:r>
              <a:rPr lang="fr-BE" dirty="0"/>
              <a:t> en </a:t>
            </a:r>
            <a:r>
              <a:rPr lang="fr-BE" dirty="0" smtClean="0"/>
              <a:t>1926</a:t>
            </a:r>
          </a:p>
          <a:p>
            <a:pPr algn="ctr"/>
            <a:r>
              <a:rPr lang="fr-BE" dirty="0" smtClean="0"/>
              <a:t>Epoux de </a:t>
            </a:r>
            <a:r>
              <a:rPr lang="fr-BE" dirty="0"/>
              <a:t>?</a:t>
            </a:r>
            <a:endParaRPr lang="fr-BE" dirty="0" smtClean="0"/>
          </a:p>
          <a:p>
            <a:pPr algn="ctr"/>
            <a:endParaRPr lang="fr-BE" dirty="0"/>
          </a:p>
          <a:p>
            <a:pPr algn="ctr"/>
            <a:r>
              <a:rPr lang="fr-BE" dirty="0" smtClean="0"/>
              <a:t>Régiment: 11</a:t>
            </a:r>
            <a:r>
              <a:rPr lang="fr-BE" baseline="30000" dirty="0" smtClean="0"/>
              <a:t>e</a:t>
            </a:r>
            <a:r>
              <a:rPr lang="fr-BE" dirty="0" smtClean="0"/>
              <a:t> de Ligne, 6Bn, 1Cie</a:t>
            </a:r>
          </a:p>
          <a:p>
            <a:pPr algn="ctr"/>
            <a:r>
              <a:rPr lang="fr-BE" dirty="0" smtClean="0"/>
              <a:t>Statut: Soldat, Prisonnier de Guerre</a:t>
            </a:r>
          </a:p>
        </p:txBody>
      </p:sp>
      <p:sp>
        <p:nvSpPr>
          <p:cNvPr id="11" name="ZoneTexte 10"/>
          <p:cNvSpPr txBox="1"/>
          <p:nvPr/>
        </p:nvSpPr>
        <p:spPr>
          <a:xfrm>
            <a:off x="7207446"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55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971432" y="779526"/>
            <a:ext cx="4889301" cy="1200329"/>
          </a:xfrm>
          <a:prstGeom prst="rect">
            <a:avLst/>
          </a:prstGeom>
          <a:noFill/>
        </p:spPr>
        <p:txBody>
          <a:bodyPr wrap="square" rtlCol="0">
            <a:spAutoFit/>
          </a:bodyPr>
          <a:lstStyle/>
          <a:p>
            <a:pPr algn="just"/>
            <a:r>
              <a:rPr lang="fr-BE" sz="7200" dirty="0" smtClean="0">
                <a:latin typeface="French Script MT" panose="03020402040607040605" pitchFamily="66" charset="0"/>
              </a:rPr>
              <a:t>Maurice Lejeune</a:t>
            </a:r>
          </a:p>
        </p:txBody>
      </p:sp>
    </p:spTree>
    <p:extLst>
      <p:ext uri="{BB962C8B-B14F-4D97-AF65-F5344CB8AC3E}">
        <p14:creationId xmlns:p14="http://schemas.microsoft.com/office/powerpoint/2010/main" val="42031778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954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31 octobre 1876 – 37 ans</a:t>
            </a:r>
          </a:p>
          <a:p>
            <a:pPr algn="ctr"/>
            <a:r>
              <a:rPr lang="fr-BE" dirty="0" smtClean="0"/>
              <a:t>Décédé le</a:t>
            </a:r>
            <a:r>
              <a:rPr lang="fr-BE" dirty="0"/>
              <a:t>  </a:t>
            </a:r>
            <a:r>
              <a:rPr lang="fr-BE" dirty="0" smtClean="0"/>
              <a:t>30 octobre 1914</a:t>
            </a:r>
          </a:p>
          <a:p>
            <a:pPr algn="ctr"/>
            <a:r>
              <a:rPr lang="fr-BE" dirty="0" smtClean="0"/>
              <a:t>Inhumé le 15 décembre 1922</a:t>
            </a:r>
          </a:p>
          <a:p>
            <a:pPr algn="ctr"/>
            <a:r>
              <a:rPr lang="fr-BE" dirty="0" smtClean="0"/>
              <a:t>Epoux de </a:t>
            </a:r>
            <a:r>
              <a:rPr lang="fr-BE" dirty="0"/>
              <a:t>?</a:t>
            </a:r>
            <a:endParaRPr lang="fr-BE" dirty="0" smtClean="0"/>
          </a:p>
          <a:p>
            <a:pPr algn="ctr"/>
            <a:endParaRPr lang="fr-BE" dirty="0"/>
          </a:p>
          <a:p>
            <a:pPr algn="ctr"/>
            <a:r>
              <a:rPr lang="fr-BE" dirty="0" smtClean="0"/>
              <a:t>Régiment: 2</a:t>
            </a:r>
            <a:r>
              <a:rPr lang="fr-BE" baseline="30000" dirty="0" smtClean="0"/>
              <a:t>e</a:t>
            </a:r>
            <a:r>
              <a:rPr lang="fr-BE" dirty="0" smtClean="0"/>
              <a:t> Carabiniers, 1Bn, 2Cie</a:t>
            </a:r>
          </a:p>
          <a:p>
            <a:pPr algn="ctr"/>
            <a:r>
              <a:rPr lang="fr-BE" dirty="0" smtClean="0"/>
              <a:t>Statut: S/Lieutenant auxiliaire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218100" y="779526"/>
            <a:ext cx="4401348" cy="1200329"/>
          </a:xfrm>
          <a:prstGeom prst="rect">
            <a:avLst/>
          </a:prstGeom>
          <a:noFill/>
        </p:spPr>
        <p:txBody>
          <a:bodyPr wrap="square" rtlCol="0">
            <a:spAutoFit/>
          </a:bodyPr>
          <a:lstStyle/>
          <a:p>
            <a:r>
              <a:rPr lang="fr-BE" sz="7200" dirty="0" smtClean="0">
                <a:latin typeface="French Script MT" panose="03020402040607040605" pitchFamily="66" charset="0"/>
              </a:rPr>
              <a:t>Alfred </a:t>
            </a:r>
            <a:r>
              <a:rPr lang="fr-BE" sz="7200" dirty="0" err="1" smtClean="0">
                <a:latin typeface="French Script MT" panose="03020402040607040605" pitchFamily="66" charset="0"/>
              </a:rPr>
              <a:t>Longtain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1911416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955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1894 – 24 ans</a:t>
            </a:r>
          </a:p>
          <a:p>
            <a:pPr algn="ctr"/>
            <a:r>
              <a:rPr lang="fr-BE" dirty="0" smtClean="0"/>
              <a:t>Décédé le</a:t>
            </a:r>
            <a:r>
              <a:rPr lang="fr-BE" dirty="0"/>
              <a:t>  </a:t>
            </a:r>
            <a:r>
              <a:rPr lang="fr-BE" dirty="0" smtClean="0"/>
              <a:t>14 octobre 1918</a:t>
            </a:r>
          </a:p>
          <a:p>
            <a:pPr algn="ctr"/>
            <a:r>
              <a:rPr lang="fr-BE" dirty="0" smtClean="0"/>
              <a:t>Inhumé </a:t>
            </a:r>
            <a:r>
              <a:rPr lang="fr-BE" dirty="0"/>
              <a:t>à </a:t>
            </a:r>
            <a:r>
              <a:rPr lang="fr-BE" dirty="0" err="1"/>
              <a:t>Robermont</a:t>
            </a:r>
            <a:r>
              <a:rPr lang="fr-BE" dirty="0"/>
              <a:t> en 1923</a:t>
            </a:r>
            <a:endParaRPr lang="fr-BE" dirty="0" smtClean="0"/>
          </a:p>
          <a:p>
            <a:pPr algn="ctr"/>
            <a:r>
              <a:rPr lang="fr-BE" dirty="0" smtClean="0"/>
              <a:t>Epoux de </a:t>
            </a:r>
            <a:r>
              <a:rPr lang="fr-BE" dirty="0"/>
              <a:t>?</a:t>
            </a:r>
            <a:endParaRPr lang="fr-BE" dirty="0" smtClean="0"/>
          </a:p>
          <a:p>
            <a:pPr algn="ctr"/>
            <a:endParaRPr lang="fr-BE" dirty="0"/>
          </a:p>
          <a:p>
            <a:pPr algn="ctr"/>
            <a:r>
              <a:rPr lang="fr-BE" dirty="0" smtClean="0"/>
              <a:t>Régiment: 12</a:t>
            </a:r>
            <a:r>
              <a:rPr lang="fr-BE" baseline="30000" dirty="0" smtClean="0"/>
              <a:t>e</a:t>
            </a:r>
            <a:r>
              <a:rPr lang="fr-BE" dirty="0" smtClean="0"/>
              <a:t> de Ligne</a:t>
            </a:r>
          </a:p>
          <a:p>
            <a:pPr algn="ctr"/>
            <a:r>
              <a:rPr lang="fr-BE" dirty="0" smtClean="0"/>
              <a:t>Statut: Soldat – Mat 59090</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13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663605" y="793185"/>
            <a:ext cx="3510338" cy="1200329"/>
          </a:xfrm>
          <a:prstGeom prst="rect">
            <a:avLst/>
          </a:prstGeom>
          <a:noFill/>
        </p:spPr>
        <p:txBody>
          <a:bodyPr wrap="square" rtlCol="0">
            <a:spAutoFit/>
          </a:bodyPr>
          <a:lstStyle/>
          <a:p>
            <a:r>
              <a:rPr lang="fr-BE" sz="7200" dirty="0" smtClean="0">
                <a:latin typeface="French Script MT" panose="03020402040607040605" pitchFamily="66" charset="0"/>
              </a:rPr>
              <a:t>Emile </a:t>
            </a:r>
            <a:r>
              <a:rPr lang="fr-BE" sz="7200" dirty="0" err="1" smtClean="0">
                <a:latin typeface="French Script MT" panose="03020402040607040605" pitchFamily="66" charset="0"/>
              </a:rPr>
              <a:t>Looze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2796370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956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1895 – 38 ans</a:t>
            </a:r>
          </a:p>
          <a:p>
            <a:pPr algn="ctr"/>
            <a:r>
              <a:rPr lang="fr-BE" dirty="0" smtClean="0"/>
              <a:t>Décédé le</a:t>
            </a:r>
            <a:r>
              <a:rPr lang="fr-BE" dirty="0"/>
              <a:t> </a:t>
            </a:r>
            <a:r>
              <a:rPr lang="fr-BE" dirty="0" smtClean="0"/>
              <a:t>5 juillet 1933</a:t>
            </a:r>
          </a:p>
          <a:p>
            <a:pPr algn="ctr"/>
            <a:r>
              <a:rPr lang="fr-BE" dirty="0" smtClean="0"/>
              <a:t>Inhumé le ?</a:t>
            </a:r>
          </a:p>
          <a:p>
            <a:pPr algn="ctr"/>
            <a:r>
              <a:rPr lang="fr-BE" dirty="0" smtClean="0"/>
              <a:t>Epoux de Madame </a:t>
            </a:r>
            <a:r>
              <a:rPr lang="fr-BE" dirty="0" err="1" smtClean="0"/>
              <a:t>Fecherolle</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83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665228" y="779526"/>
            <a:ext cx="5507092" cy="1200329"/>
          </a:xfrm>
          <a:prstGeom prst="rect">
            <a:avLst/>
          </a:prstGeom>
          <a:noFill/>
        </p:spPr>
        <p:txBody>
          <a:bodyPr wrap="square" rtlCol="0">
            <a:spAutoFit/>
          </a:bodyPr>
          <a:lstStyle/>
          <a:p>
            <a:pPr algn="just"/>
            <a:r>
              <a:rPr lang="fr-BE" sz="7200" dirty="0" err="1" smtClean="0">
                <a:latin typeface="French Script MT" panose="03020402040607040605" pitchFamily="66" charset="0"/>
              </a:rPr>
              <a:t>Tharsille</a:t>
            </a:r>
            <a:r>
              <a:rPr lang="fr-BE" sz="7200" dirty="0" smtClean="0">
                <a:latin typeface="French Script MT" panose="03020402040607040605" pitchFamily="66" charset="0"/>
              </a:rPr>
              <a:t> Maréchal</a:t>
            </a:r>
          </a:p>
        </p:txBody>
      </p:sp>
    </p:spTree>
    <p:extLst>
      <p:ext uri="{BB962C8B-B14F-4D97-AF65-F5344CB8AC3E}">
        <p14:creationId xmlns:p14="http://schemas.microsoft.com/office/powerpoint/2010/main" val="23685866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957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1882 – 37 ans</a:t>
            </a:r>
          </a:p>
          <a:p>
            <a:pPr algn="ctr"/>
            <a:r>
              <a:rPr lang="fr-BE" dirty="0" smtClean="0"/>
              <a:t>Décédé le</a:t>
            </a:r>
            <a:r>
              <a:rPr lang="fr-BE" dirty="0"/>
              <a:t> </a:t>
            </a:r>
            <a:r>
              <a:rPr lang="fr-BE" dirty="0" smtClean="0"/>
              <a:t>4 janvier 1935</a:t>
            </a:r>
          </a:p>
          <a:p>
            <a:pPr algn="ctr"/>
            <a:r>
              <a:rPr lang="fr-BE" dirty="0" smtClean="0"/>
              <a:t>Inhumé le ?</a:t>
            </a:r>
          </a:p>
          <a:p>
            <a:pPr algn="ctr"/>
            <a:r>
              <a:rPr lang="fr-BE" dirty="0" smtClean="0"/>
              <a:t>Célibataire</a:t>
            </a:r>
          </a:p>
          <a:p>
            <a:pPr algn="ctr"/>
            <a:endParaRPr lang="fr-BE" dirty="0"/>
          </a:p>
          <a:p>
            <a:pPr algn="ctr"/>
            <a:r>
              <a:rPr lang="fr-BE" dirty="0" smtClean="0"/>
              <a:t>Régiment: </a:t>
            </a:r>
            <a:r>
              <a:rPr lang="fr-BE" dirty="0"/>
              <a:t>?</a:t>
            </a:r>
            <a:endParaRPr lang="fr-BE" dirty="0" smtClean="0"/>
          </a:p>
          <a:p>
            <a:pPr algn="ctr"/>
            <a:r>
              <a:rPr lang="fr-BE" dirty="0" smtClean="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103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27907" y="779526"/>
            <a:ext cx="4781731" cy="1200329"/>
          </a:xfrm>
          <a:prstGeom prst="rect">
            <a:avLst/>
          </a:prstGeom>
          <a:noFill/>
        </p:spPr>
        <p:txBody>
          <a:bodyPr wrap="square" rtlCol="0">
            <a:spAutoFit/>
          </a:bodyPr>
          <a:lstStyle/>
          <a:p>
            <a:pPr algn="just"/>
            <a:r>
              <a:rPr lang="fr-BE" sz="7200" dirty="0" smtClean="0">
                <a:latin typeface="French Script MT" panose="03020402040607040605" pitchFamily="66" charset="0"/>
              </a:rPr>
              <a:t>Jacques Masson</a:t>
            </a:r>
          </a:p>
        </p:txBody>
      </p:sp>
    </p:spTree>
    <p:extLst>
      <p:ext uri="{BB962C8B-B14F-4D97-AF65-F5344CB8AC3E}">
        <p14:creationId xmlns:p14="http://schemas.microsoft.com/office/powerpoint/2010/main" val="30951272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958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22 septembre 1891 – 22 ans</a:t>
            </a:r>
          </a:p>
          <a:p>
            <a:pPr algn="ctr"/>
            <a:r>
              <a:rPr lang="fr-BE" dirty="0" smtClean="0"/>
              <a:t>Décédé le</a:t>
            </a:r>
            <a:r>
              <a:rPr lang="fr-BE" dirty="0"/>
              <a:t> </a:t>
            </a:r>
            <a:r>
              <a:rPr lang="fr-BE" dirty="0" smtClean="0"/>
              <a:t>26 août 1914</a:t>
            </a:r>
          </a:p>
          <a:p>
            <a:pPr algn="ctr"/>
            <a:r>
              <a:rPr lang="fr-BE" dirty="0" smtClean="0"/>
              <a:t>Inhumé le 6 mars 1924</a:t>
            </a:r>
          </a:p>
          <a:p>
            <a:pPr algn="ctr"/>
            <a:r>
              <a:rPr lang="fr-BE" dirty="0" smtClean="0"/>
              <a:t>Epoux de </a:t>
            </a:r>
            <a:r>
              <a:rPr lang="fr-BE" dirty="0"/>
              <a:t>?</a:t>
            </a:r>
            <a:endParaRPr lang="fr-BE" dirty="0" smtClean="0"/>
          </a:p>
          <a:p>
            <a:pPr algn="ctr"/>
            <a:endParaRPr lang="fr-BE" dirty="0"/>
          </a:p>
          <a:p>
            <a:pPr algn="ctr"/>
            <a:r>
              <a:rPr lang="fr-BE" dirty="0" smtClean="0"/>
              <a:t>Régiment: 7</a:t>
            </a:r>
            <a:r>
              <a:rPr lang="fr-BE" baseline="30000" dirty="0" smtClean="0"/>
              <a:t>e</a:t>
            </a:r>
            <a:r>
              <a:rPr lang="fr-BE" dirty="0" smtClean="0"/>
              <a:t> de Ligne, 4Bn, 14Cie</a:t>
            </a:r>
          </a:p>
          <a:p>
            <a:pPr algn="ctr"/>
            <a:r>
              <a:rPr lang="fr-BE" dirty="0" smtClean="0"/>
              <a:t>Statut: Caporal</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74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645203" y="793185"/>
            <a:ext cx="5547142" cy="1200329"/>
          </a:xfrm>
          <a:prstGeom prst="rect">
            <a:avLst/>
          </a:prstGeom>
          <a:noFill/>
        </p:spPr>
        <p:txBody>
          <a:bodyPr wrap="square" rtlCol="0">
            <a:spAutoFit/>
          </a:bodyPr>
          <a:lstStyle/>
          <a:p>
            <a:pPr algn="just"/>
            <a:r>
              <a:rPr lang="fr-BE" sz="7200" dirty="0" smtClean="0">
                <a:latin typeface="French Script MT" panose="03020402040607040605" pitchFamily="66" charset="0"/>
              </a:rPr>
              <a:t>Antoine </a:t>
            </a:r>
            <a:r>
              <a:rPr lang="fr-BE" sz="7200" dirty="0" err="1" smtClean="0">
                <a:latin typeface="French Script MT" panose="03020402040607040605" pitchFamily="66" charset="0"/>
              </a:rPr>
              <a:t>Meulemans</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3727751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959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11 mars 1892 – 22 ans</a:t>
            </a:r>
          </a:p>
          <a:p>
            <a:pPr algn="ctr"/>
            <a:r>
              <a:rPr lang="fr-BE" dirty="0" smtClean="0"/>
              <a:t>Décédé le</a:t>
            </a:r>
            <a:r>
              <a:rPr lang="fr-BE" dirty="0"/>
              <a:t> 6</a:t>
            </a:r>
            <a:r>
              <a:rPr lang="fr-BE" dirty="0" smtClean="0"/>
              <a:t> août 1914</a:t>
            </a:r>
          </a:p>
          <a:p>
            <a:pPr algn="ctr"/>
            <a:r>
              <a:rPr lang="fr-BE" dirty="0" smtClean="0"/>
              <a:t>Inhumé le 28 octobre 1924</a:t>
            </a:r>
          </a:p>
          <a:p>
            <a:pPr algn="ctr"/>
            <a:r>
              <a:rPr lang="fr-BE" dirty="0" smtClean="0"/>
              <a:t>Epoux de </a:t>
            </a:r>
            <a:r>
              <a:rPr lang="fr-BE" dirty="0"/>
              <a:t>?</a:t>
            </a:r>
            <a:endParaRPr lang="fr-BE" dirty="0" smtClean="0"/>
          </a:p>
          <a:p>
            <a:pPr algn="ctr"/>
            <a:endParaRPr lang="fr-BE" dirty="0"/>
          </a:p>
          <a:p>
            <a:pPr algn="ctr"/>
            <a:r>
              <a:rPr lang="fr-BE" dirty="0" smtClean="0"/>
              <a:t>Régiment: 1</a:t>
            </a:r>
            <a:r>
              <a:rPr lang="fr-BE" dirty="0"/>
              <a:t>4</a:t>
            </a:r>
            <a:r>
              <a:rPr lang="fr-BE" baseline="30000" dirty="0" smtClean="0"/>
              <a:t>e</a:t>
            </a:r>
            <a:r>
              <a:rPr lang="fr-BE" dirty="0" smtClean="0"/>
              <a:t> de Ligne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66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16633" y="779526"/>
            <a:ext cx="5004282" cy="1200329"/>
          </a:xfrm>
          <a:prstGeom prst="rect">
            <a:avLst/>
          </a:prstGeom>
          <a:noFill/>
        </p:spPr>
        <p:txBody>
          <a:bodyPr wrap="square" rtlCol="0">
            <a:spAutoFit/>
          </a:bodyPr>
          <a:lstStyle/>
          <a:p>
            <a:pPr algn="just"/>
            <a:r>
              <a:rPr lang="fr-BE" sz="7200" dirty="0" smtClean="0">
                <a:latin typeface="French Script MT" panose="03020402040607040605" pitchFamily="66" charset="0"/>
              </a:rPr>
              <a:t>Jean </a:t>
            </a:r>
            <a:r>
              <a:rPr lang="fr-BE" sz="7200" dirty="0" err="1" smtClean="0">
                <a:latin typeface="French Script MT" panose="03020402040607040605" pitchFamily="66" charset="0"/>
              </a:rPr>
              <a:t>Meulenberg</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3307247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96</a:t>
            </a:fld>
            <a:endParaRPr lang="fr-BE" dirty="0"/>
          </a:p>
        </p:txBody>
      </p:sp>
      <p:sp>
        <p:nvSpPr>
          <p:cNvPr id="5" name="ZoneTexte 4"/>
          <p:cNvSpPr txBox="1"/>
          <p:nvPr/>
        </p:nvSpPr>
        <p:spPr>
          <a:xfrm>
            <a:off x="991090" y="779526"/>
            <a:ext cx="4793141" cy="1200329"/>
          </a:xfrm>
          <a:prstGeom prst="rect">
            <a:avLst/>
          </a:prstGeom>
          <a:noFill/>
        </p:spPr>
        <p:txBody>
          <a:bodyPr wrap="square" rtlCol="0">
            <a:spAutoFit/>
          </a:bodyPr>
          <a:lstStyle/>
          <a:p>
            <a:r>
              <a:rPr lang="fr-BE" sz="7200" dirty="0" smtClean="0">
                <a:latin typeface="French Script MT" panose="03020402040607040605" pitchFamily="66" charset="0"/>
              </a:rPr>
              <a:t>Mathieu </a:t>
            </a:r>
            <a:r>
              <a:rPr lang="fr-BE" sz="7200" dirty="0" err="1" smtClean="0">
                <a:latin typeface="French Script MT" panose="03020402040607040605" pitchFamily="66" charset="0"/>
              </a:rPr>
              <a:t>Higny</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56 ans</a:t>
            </a:r>
          </a:p>
          <a:p>
            <a:pPr algn="ctr"/>
            <a:r>
              <a:rPr lang="fr-BE" dirty="0" smtClean="0"/>
              <a:t>Décédé le ?</a:t>
            </a:r>
          </a:p>
          <a:p>
            <a:pPr algn="ctr"/>
            <a:r>
              <a:rPr lang="fr-BE" dirty="0" smtClean="0"/>
              <a:t>Inhumé le  22 novembre 1950</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30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9123194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960</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smtClean="0"/>
              <a:t>Né le 23 mai 1890 – 24 ans</a:t>
            </a:r>
          </a:p>
          <a:p>
            <a:pPr algn="ctr"/>
            <a:r>
              <a:rPr lang="fr-BE" dirty="0" smtClean="0"/>
              <a:t>Décédé le</a:t>
            </a:r>
            <a:r>
              <a:rPr lang="fr-BE" dirty="0"/>
              <a:t> </a:t>
            </a:r>
            <a:r>
              <a:rPr lang="fr-BE" dirty="0" smtClean="0"/>
              <a:t>16 septembre 1914</a:t>
            </a:r>
          </a:p>
          <a:p>
            <a:pPr algn="ctr"/>
            <a:r>
              <a:rPr lang="fr-BE" dirty="0" smtClean="0"/>
              <a:t>Inhumé </a:t>
            </a:r>
            <a:r>
              <a:rPr lang="fr-BE" dirty="0"/>
              <a:t>à </a:t>
            </a:r>
            <a:r>
              <a:rPr lang="fr-BE" dirty="0" err="1"/>
              <a:t>Robermont</a:t>
            </a:r>
            <a:r>
              <a:rPr lang="fr-BE" dirty="0"/>
              <a:t> en 1923</a:t>
            </a:r>
            <a:endParaRPr lang="fr-BE" dirty="0" smtClean="0"/>
          </a:p>
          <a:p>
            <a:pPr algn="ctr"/>
            <a:r>
              <a:rPr lang="fr-BE" dirty="0" smtClean="0"/>
              <a:t>Epoux de </a:t>
            </a:r>
            <a:r>
              <a:rPr lang="fr-BE" dirty="0"/>
              <a:t>?</a:t>
            </a:r>
            <a:endParaRPr lang="fr-BE" dirty="0" smtClean="0"/>
          </a:p>
          <a:p>
            <a:pPr algn="ctr"/>
            <a:endParaRPr lang="fr-BE" dirty="0"/>
          </a:p>
          <a:p>
            <a:pPr algn="ctr"/>
            <a:r>
              <a:rPr lang="fr-BE" dirty="0" smtClean="0"/>
              <a:t>Régiment: 2</a:t>
            </a:r>
            <a:r>
              <a:rPr lang="fr-BE" baseline="30000" dirty="0" smtClean="0"/>
              <a:t>e</a:t>
            </a:r>
            <a:r>
              <a:rPr lang="fr-BE" dirty="0" smtClean="0"/>
              <a:t> Carabiniers</a:t>
            </a:r>
          </a:p>
          <a:p>
            <a:pPr algn="ctr"/>
            <a:r>
              <a:rPr lang="fr-BE" dirty="0" smtClean="0"/>
              <a:t>Statut: Soldat 1Cl </a:t>
            </a:r>
          </a:p>
          <a:p>
            <a:pPr algn="ctr"/>
            <a:r>
              <a:rPr lang="fr-BE" dirty="0" smtClean="0"/>
              <a:t>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37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90642" y="775281"/>
            <a:ext cx="5056264" cy="1169551"/>
          </a:xfrm>
          <a:prstGeom prst="rect">
            <a:avLst/>
          </a:prstGeom>
          <a:noFill/>
        </p:spPr>
        <p:txBody>
          <a:bodyPr wrap="square" rtlCol="0">
            <a:spAutoFit/>
          </a:bodyPr>
          <a:lstStyle/>
          <a:p>
            <a:r>
              <a:rPr lang="fr-BE" sz="7000" dirty="0" smtClean="0">
                <a:latin typeface="French Script MT" panose="03020402040607040605" pitchFamily="66" charset="0"/>
              </a:rPr>
              <a:t>Guillaume </a:t>
            </a:r>
            <a:r>
              <a:rPr lang="fr-BE" sz="7000" dirty="0" err="1" smtClean="0">
                <a:latin typeface="French Script MT" panose="03020402040607040605" pitchFamily="66" charset="0"/>
              </a:rPr>
              <a:t>Meuser</a:t>
            </a:r>
            <a:endParaRPr lang="fr-BE" sz="7000" dirty="0" smtClean="0">
              <a:latin typeface="French Script MT" panose="03020402040607040605" pitchFamily="66" charset="0"/>
            </a:endParaRPr>
          </a:p>
        </p:txBody>
      </p:sp>
    </p:spTree>
    <p:extLst>
      <p:ext uri="{BB962C8B-B14F-4D97-AF65-F5344CB8AC3E}">
        <p14:creationId xmlns:p14="http://schemas.microsoft.com/office/powerpoint/2010/main" val="27944044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961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1890 – 42 ans</a:t>
            </a:r>
          </a:p>
          <a:p>
            <a:pPr algn="ctr"/>
            <a:r>
              <a:rPr lang="fr-BE" dirty="0" smtClean="0"/>
              <a:t>Décédé le</a:t>
            </a:r>
            <a:r>
              <a:rPr lang="fr-BE" dirty="0"/>
              <a:t> </a:t>
            </a:r>
            <a:r>
              <a:rPr lang="fr-BE" dirty="0" smtClean="0"/>
              <a:t>23 avril 1932</a:t>
            </a:r>
          </a:p>
          <a:p>
            <a:pPr algn="ctr"/>
            <a:r>
              <a:rPr lang="fr-BE" dirty="0" smtClean="0"/>
              <a:t>Inhumé le ?</a:t>
            </a:r>
          </a:p>
          <a:p>
            <a:pPr algn="ctr"/>
            <a:r>
              <a:rPr lang="fr-BE" dirty="0" smtClean="0"/>
              <a:t>Epoux de Madame Remy</a:t>
            </a:r>
          </a:p>
          <a:p>
            <a:pPr algn="ctr"/>
            <a:endParaRPr lang="fr-BE" dirty="0"/>
          </a:p>
          <a:p>
            <a:pPr algn="ctr"/>
            <a:r>
              <a:rPr lang="fr-BE" dirty="0" smtClean="0"/>
              <a:t>Régiment: </a:t>
            </a:r>
            <a:r>
              <a:rPr lang="fr-BE" dirty="0"/>
              <a:t>?</a:t>
            </a:r>
            <a:endParaRPr lang="fr-BE" dirty="0" smtClean="0"/>
          </a:p>
          <a:p>
            <a:pPr algn="ctr"/>
            <a:r>
              <a:rPr lang="fr-BE" dirty="0" smtClean="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76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53706" y="793185"/>
            <a:ext cx="4530135" cy="1200329"/>
          </a:xfrm>
          <a:prstGeom prst="rect">
            <a:avLst/>
          </a:prstGeom>
          <a:noFill/>
        </p:spPr>
        <p:txBody>
          <a:bodyPr wrap="square" rtlCol="0">
            <a:spAutoFit/>
          </a:bodyPr>
          <a:lstStyle/>
          <a:p>
            <a:pPr algn="just"/>
            <a:r>
              <a:rPr lang="fr-BE" sz="7200" dirty="0" smtClean="0">
                <a:latin typeface="French Script MT" panose="03020402040607040605" pitchFamily="66" charset="0"/>
              </a:rPr>
              <a:t>Léopold Monet</a:t>
            </a:r>
          </a:p>
        </p:txBody>
      </p:sp>
    </p:spTree>
    <p:extLst>
      <p:ext uri="{BB962C8B-B14F-4D97-AF65-F5344CB8AC3E}">
        <p14:creationId xmlns:p14="http://schemas.microsoft.com/office/powerpoint/2010/main" val="17451429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962</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1881 – 51 ans</a:t>
            </a:r>
          </a:p>
          <a:p>
            <a:pPr algn="ctr"/>
            <a:r>
              <a:rPr lang="fr-BE" dirty="0" smtClean="0"/>
              <a:t>Décédé le</a:t>
            </a:r>
            <a:r>
              <a:rPr lang="fr-BE" dirty="0"/>
              <a:t> </a:t>
            </a:r>
            <a:r>
              <a:rPr lang="fr-BE" dirty="0" smtClean="0"/>
              <a:t>22 novembre 1932</a:t>
            </a:r>
          </a:p>
          <a:p>
            <a:pPr algn="ctr"/>
            <a:r>
              <a:rPr lang="fr-BE" dirty="0" smtClean="0"/>
              <a:t>Inhumé le ?</a:t>
            </a:r>
          </a:p>
          <a:p>
            <a:pPr algn="ctr"/>
            <a:r>
              <a:rPr lang="fr-BE" dirty="0" smtClean="0"/>
              <a:t>Epoux de Madame </a:t>
            </a:r>
            <a:r>
              <a:rPr lang="fr-BE" dirty="0" err="1" smtClean="0"/>
              <a:t>Duguet</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82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25079" y="779526"/>
            <a:ext cx="3787389" cy="1200329"/>
          </a:xfrm>
          <a:prstGeom prst="rect">
            <a:avLst/>
          </a:prstGeom>
          <a:noFill/>
        </p:spPr>
        <p:txBody>
          <a:bodyPr wrap="square" rtlCol="0">
            <a:spAutoFit/>
          </a:bodyPr>
          <a:lstStyle/>
          <a:p>
            <a:pPr algn="just"/>
            <a:r>
              <a:rPr lang="fr-BE" sz="7200" dirty="0" smtClean="0">
                <a:latin typeface="French Script MT" panose="03020402040607040605" pitchFamily="66" charset="0"/>
              </a:rPr>
              <a:t>Félix </a:t>
            </a:r>
            <a:r>
              <a:rPr lang="fr-BE" sz="7200" dirty="0" err="1" smtClean="0">
                <a:latin typeface="French Script MT" panose="03020402040607040605" pitchFamily="66" charset="0"/>
              </a:rPr>
              <a:t>Mozin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7298621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963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17 août 1889 – 24 ans</a:t>
            </a:r>
          </a:p>
          <a:p>
            <a:pPr algn="ctr"/>
            <a:r>
              <a:rPr lang="fr-BE" dirty="0" smtClean="0"/>
              <a:t>Décédé le</a:t>
            </a:r>
            <a:r>
              <a:rPr lang="fr-BE" dirty="0"/>
              <a:t> </a:t>
            </a:r>
            <a:r>
              <a:rPr lang="fr-BE" dirty="0" smtClean="0"/>
              <a:t>5 août 1914</a:t>
            </a:r>
          </a:p>
          <a:p>
            <a:pPr algn="ctr"/>
            <a:r>
              <a:rPr lang="fr-BE" dirty="0" smtClean="0"/>
              <a:t>Inhumé le 28 octobre 1924</a:t>
            </a:r>
          </a:p>
          <a:p>
            <a:pPr algn="ctr"/>
            <a:r>
              <a:rPr lang="fr-BE" dirty="0" smtClean="0"/>
              <a:t>Epoux de </a:t>
            </a:r>
            <a:r>
              <a:rPr lang="fr-BE" dirty="0"/>
              <a:t>?</a:t>
            </a:r>
            <a:endParaRPr lang="fr-BE" dirty="0" smtClean="0"/>
          </a:p>
          <a:p>
            <a:pPr algn="ctr"/>
            <a:endParaRPr lang="fr-BE" dirty="0"/>
          </a:p>
          <a:p>
            <a:pPr algn="ctr"/>
            <a:r>
              <a:rPr lang="fr-BE" dirty="0" smtClean="0"/>
              <a:t>Régiment: </a:t>
            </a:r>
            <a:r>
              <a:rPr lang="fr-BE" dirty="0"/>
              <a:t>1</a:t>
            </a:r>
            <a:r>
              <a:rPr lang="fr-BE" dirty="0" smtClean="0"/>
              <a:t>1</a:t>
            </a:r>
            <a:r>
              <a:rPr lang="fr-BE" baseline="30000" dirty="0" smtClean="0"/>
              <a:t>e</a:t>
            </a:r>
            <a:r>
              <a:rPr lang="fr-BE" dirty="0" smtClean="0"/>
              <a:t> de Ligne, 2Bn, 1Cie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65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866928" y="779526"/>
            <a:ext cx="5103692" cy="1200329"/>
          </a:xfrm>
          <a:prstGeom prst="rect">
            <a:avLst/>
          </a:prstGeom>
          <a:noFill/>
        </p:spPr>
        <p:txBody>
          <a:bodyPr wrap="square" rtlCol="0">
            <a:spAutoFit/>
          </a:bodyPr>
          <a:lstStyle/>
          <a:p>
            <a:pPr algn="just"/>
            <a:r>
              <a:rPr lang="fr-BE" sz="7200" dirty="0" smtClean="0">
                <a:latin typeface="French Script MT" panose="03020402040607040605" pitchFamily="66" charset="0"/>
              </a:rPr>
              <a:t>Maurice </a:t>
            </a:r>
            <a:r>
              <a:rPr lang="fr-BE" sz="7200" dirty="0" err="1" smtClean="0">
                <a:latin typeface="French Script MT" panose="03020402040607040605" pitchFamily="66" charset="0"/>
              </a:rPr>
              <a:t>Perilleux</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3436841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964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1886 – 47 ans</a:t>
            </a:r>
          </a:p>
          <a:p>
            <a:pPr algn="ctr"/>
            <a:r>
              <a:rPr lang="fr-BE" dirty="0" smtClean="0"/>
              <a:t>Décédé le</a:t>
            </a:r>
            <a:r>
              <a:rPr lang="fr-BE" dirty="0"/>
              <a:t> </a:t>
            </a:r>
            <a:r>
              <a:rPr lang="fr-BE" dirty="0" smtClean="0"/>
              <a:t>19 janvier 1933</a:t>
            </a:r>
          </a:p>
          <a:p>
            <a:pPr algn="ctr"/>
            <a:r>
              <a:rPr lang="fr-BE" dirty="0" smtClean="0"/>
              <a:t>Inhumé le ?</a:t>
            </a:r>
          </a:p>
          <a:p>
            <a:pPr algn="ctr"/>
            <a:r>
              <a:rPr lang="fr-BE" dirty="0" smtClean="0"/>
              <a:t>Epoux de Madame </a:t>
            </a:r>
            <a:r>
              <a:rPr lang="fr-BE" dirty="0" err="1" smtClean="0"/>
              <a:t>Halkin</a:t>
            </a:r>
            <a:endParaRPr lang="fr-BE" dirty="0" smtClean="0"/>
          </a:p>
          <a:p>
            <a:pPr algn="ctr"/>
            <a:endParaRPr lang="fr-BE" dirty="0"/>
          </a:p>
          <a:p>
            <a:pPr algn="ctr"/>
            <a:r>
              <a:rPr lang="fr-BE" dirty="0" smtClean="0"/>
              <a:t>Régiment: 14</a:t>
            </a:r>
            <a:r>
              <a:rPr lang="fr-BE" baseline="30000" dirty="0" smtClean="0"/>
              <a:t>e</a:t>
            </a:r>
            <a:r>
              <a:rPr lang="fr-BE" dirty="0" smtClean="0"/>
              <a:t> de Ligne</a:t>
            </a:r>
          </a:p>
          <a:p>
            <a:pPr algn="ctr"/>
            <a:r>
              <a:rPr lang="fr-BE" dirty="0" smtClean="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84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57916" y="764395"/>
            <a:ext cx="3721715" cy="1200329"/>
          </a:xfrm>
          <a:prstGeom prst="rect">
            <a:avLst/>
          </a:prstGeom>
          <a:noFill/>
        </p:spPr>
        <p:txBody>
          <a:bodyPr wrap="square" rtlCol="0">
            <a:spAutoFit/>
          </a:bodyPr>
          <a:lstStyle/>
          <a:p>
            <a:pPr algn="just"/>
            <a:r>
              <a:rPr lang="fr-BE" sz="7200" dirty="0" smtClean="0">
                <a:latin typeface="French Script MT" panose="03020402040607040605" pitchFamily="66" charset="0"/>
              </a:rPr>
              <a:t>Henri Peters</a:t>
            </a:r>
          </a:p>
        </p:txBody>
      </p:sp>
    </p:spTree>
    <p:extLst>
      <p:ext uri="{BB962C8B-B14F-4D97-AF65-F5344CB8AC3E}">
        <p14:creationId xmlns:p14="http://schemas.microsoft.com/office/powerpoint/2010/main" val="154287835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965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1885 – 41 ans</a:t>
            </a:r>
          </a:p>
          <a:p>
            <a:pPr algn="ctr"/>
            <a:r>
              <a:rPr lang="fr-BE" dirty="0" smtClean="0"/>
              <a:t>Décédé le</a:t>
            </a:r>
            <a:r>
              <a:rPr lang="fr-BE" dirty="0"/>
              <a:t> </a:t>
            </a:r>
            <a:r>
              <a:rPr lang="fr-BE" dirty="0" smtClean="0"/>
              <a:t>3 août 1926</a:t>
            </a:r>
          </a:p>
          <a:p>
            <a:pPr algn="ctr"/>
            <a:r>
              <a:rPr lang="fr-BE" dirty="0" smtClean="0"/>
              <a:t>Inhumé le ?</a:t>
            </a:r>
          </a:p>
          <a:p>
            <a:pPr algn="ctr"/>
            <a:r>
              <a:rPr lang="fr-BE" dirty="0" smtClean="0"/>
              <a:t>Epoux de </a:t>
            </a:r>
            <a:r>
              <a:rPr lang="fr-BE" dirty="0"/>
              <a:t>?</a:t>
            </a:r>
            <a:endParaRPr lang="fr-BE" dirty="0" smtClean="0"/>
          </a:p>
          <a:p>
            <a:pPr algn="ctr"/>
            <a:endParaRPr lang="fr-BE" dirty="0"/>
          </a:p>
          <a:p>
            <a:pPr algn="ctr"/>
            <a:r>
              <a:rPr lang="fr-BE" dirty="0" smtClean="0"/>
              <a:t>Régiment: 3</a:t>
            </a:r>
            <a:r>
              <a:rPr lang="fr-BE" baseline="30000" dirty="0" smtClean="0"/>
              <a:t>e</a:t>
            </a:r>
            <a:r>
              <a:rPr lang="fr-BE" dirty="0" smtClean="0"/>
              <a:t> de Ligne</a:t>
            </a:r>
          </a:p>
          <a:p>
            <a:pPr algn="ctr"/>
            <a:r>
              <a:rPr lang="fr-BE" dirty="0" smtClean="0"/>
              <a:t>Statut: Soldat,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60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75762" y="779526"/>
            <a:ext cx="5286024" cy="1200329"/>
          </a:xfrm>
          <a:prstGeom prst="rect">
            <a:avLst/>
          </a:prstGeom>
          <a:noFill/>
        </p:spPr>
        <p:txBody>
          <a:bodyPr wrap="square" rtlCol="0">
            <a:spAutoFit/>
          </a:bodyPr>
          <a:lstStyle/>
          <a:p>
            <a:pPr algn="just"/>
            <a:r>
              <a:rPr lang="fr-BE" sz="7200" dirty="0" smtClean="0">
                <a:latin typeface="French Script MT" panose="03020402040607040605" pitchFamily="66" charset="0"/>
              </a:rPr>
              <a:t>Rodolphe </a:t>
            </a:r>
            <a:r>
              <a:rPr lang="fr-BE" sz="7200" dirty="0" err="1" smtClean="0">
                <a:latin typeface="French Script MT" panose="03020402040607040605" pitchFamily="66" charset="0"/>
              </a:rPr>
              <a:t>Piraprez</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732908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966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21 octobre 1892 – 27 ans</a:t>
            </a:r>
          </a:p>
          <a:p>
            <a:pPr algn="ctr"/>
            <a:r>
              <a:rPr lang="fr-BE" dirty="0" smtClean="0"/>
              <a:t>Décédé le</a:t>
            </a:r>
            <a:r>
              <a:rPr lang="fr-BE" dirty="0"/>
              <a:t> </a:t>
            </a:r>
            <a:r>
              <a:rPr lang="fr-BE" dirty="0" smtClean="0"/>
              <a:t>27 novembre 1919</a:t>
            </a:r>
          </a:p>
          <a:p>
            <a:pPr algn="ctr"/>
            <a:r>
              <a:rPr lang="fr-BE" dirty="0" smtClean="0"/>
              <a:t>Inhumé le 30 novembre 1919</a:t>
            </a:r>
          </a:p>
          <a:p>
            <a:pPr algn="ctr"/>
            <a:r>
              <a:rPr lang="fr-BE" dirty="0" smtClean="0"/>
              <a:t>Epoux de </a:t>
            </a:r>
            <a:r>
              <a:rPr lang="fr-BE" dirty="0"/>
              <a:t>?</a:t>
            </a:r>
            <a:endParaRPr lang="fr-BE" dirty="0" smtClean="0"/>
          </a:p>
          <a:p>
            <a:pPr algn="ctr"/>
            <a:endParaRPr lang="fr-BE" dirty="0"/>
          </a:p>
          <a:p>
            <a:pPr algn="ctr"/>
            <a:r>
              <a:rPr lang="fr-BE" dirty="0" smtClean="0"/>
              <a:t>Régiment: 2</a:t>
            </a:r>
            <a:r>
              <a:rPr lang="fr-BE" baseline="30000" dirty="0" smtClean="0"/>
              <a:t>e</a:t>
            </a:r>
            <a:r>
              <a:rPr lang="fr-BE" dirty="0" smtClean="0"/>
              <a:t> d’Artillerie, 25Bat</a:t>
            </a:r>
          </a:p>
          <a:p>
            <a:pPr algn="ctr"/>
            <a:r>
              <a:rPr lang="fr-BE" dirty="0" smtClean="0"/>
              <a:t>Statut: Maréchal des Logis</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63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17240" y="779526"/>
            <a:ext cx="4003067" cy="1200329"/>
          </a:xfrm>
          <a:prstGeom prst="rect">
            <a:avLst/>
          </a:prstGeom>
          <a:noFill/>
        </p:spPr>
        <p:txBody>
          <a:bodyPr wrap="square" rtlCol="0">
            <a:spAutoFit/>
          </a:bodyPr>
          <a:lstStyle/>
          <a:p>
            <a:pPr algn="just"/>
            <a:r>
              <a:rPr lang="fr-BE" sz="7200" dirty="0" smtClean="0">
                <a:latin typeface="French Script MT" panose="03020402040607040605" pitchFamily="66" charset="0"/>
              </a:rPr>
              <a:t>Joseph Poitier</a:t>
            </a:r>
          </a:p>
        </p:txBody>
      </p:sp>
    </p:spTree>
    <p:extLst>
      <p:ext uri="{BB962C8B-B14F-4D97-AF65-F5344CB8AC3E}">
        <p14:creationId xmlns:p14="http://schemas.microsoft.com/office/powerpoint/2010/main" val="34123357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967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1886 – 48 ans</a:t>
            </a:r>
          </a:p>
          <a:p>
            <a:pPr algn="ctr"/>
            <a:r>
              <a:rPr lang="fr-BE" dirty="0" smtClean="0"/>
              <a:t>Décédé le</a:t>
            </a:r>
            <a:r>
              <a:rPr lang="fr-BE" dirty="0"/>
              <a:t> </a:t>
            </a:r>
            <a:r>
              <a:rPr lang="fr-BE" dirty="0" smtClean="0"/>
              <a:t>27 août 1934</a:t>
            </a:r>
          </a:p>
          <a:p>
            <a:pPr algn="ctr"/>
            <a:r>
              <a:rPr lang="fr-BE" dirty="0" smtClean="0"/>
              <a:t>Inhumé le ?</a:t>
            </a:r>
          </a:p>
          <a:p>
            <a:pPr algn="ctr"/>
            <a:r>
              <a:rPr lang="fr-BE" dirty="0" smtClean="0"/>
              <a:t>Epoux de Madame Bouchat</a:t>
            </a:r>
          </a:p>
          <a:p>
            <a:pPr algn="ctr"/>
            <a:endParaRPr lang="fr-BE" dirty="0"/>
          </a:p>
          <a:p>
            <a:pPr algn="ctr"/>
            <a:r>
              <a:rPr lang="fr-BE" dirty="0" smtClean="0"/>
              <a:t>Régiment: </a:t>
            </a:r>
            <a:r>
              <a:rPr lang="fr-BE" dirty="0"/>
              <a:t>?</a:t>
            </a:r>
            <a:endParaRPr lang="fr-BE" dirty="0" smtClean="0"/>
          </a:p>
          <a:p>
            <a:pPr algn="ctr"/>
            <a:r>
              <a:rPr lang="fr-BE" dirty="0" smtClean="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86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01555" y="775281"/>
            <a:ext cx="4634438" cy="1200329"/>
          </a:xfrm>
          <a:prstGeom prst="rect">
            <a:avLst/>
          </a:prstGeom>
          <a:noFill/>
        </p:spPr>
        <p:txBody>
          <a:bodyPr wrap="square" rtlCol="0">
            <a:spAutoFit/>
          </a:bodyPr>
          <a:lstStyle/>
          <a:p>
            <a:pPr algn="just"/>
            <a:r>
              <a:rPr lang="fr-BE" sz="7200" dirty="0" smtClean="0">
                <a:latin typeface="French Script MT" panose="03020402040607040605" pitchFamily="66" charset="0"/>
              </a:rPr>
              <a:t>Aimé </a:t>
            </a:r>
            <a:r>
              <a:rPr lang="fr-BE" sz="7200" dirty="0" err="1" smtClean="0">
                <a:latin typeface="French Script MT" panose="03020402040607040605" pitchFamily="66" charset="0"/>
              </a:rPr>
              <a:t>Porigniaux</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2603360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968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1891 – 35 ans</a:t>
            </a:r>
          </a:p>
          <a:p>
            <a:pPr algn="ctr"/>
            <a:r>
              <a:rPr lang="fr-BE" dirty="0" smtClean="0"/>
              <a:t>Décédé le</a:t>
            </a:r>
            <a:r>
              <a:rPr lang="fr-BE" dirty="0"/>
              <a:t> </a:t>
            </a:r>
            <a:r>
              <a:rPr lang="fr-BE" dirty="0" smtClean="0"/>
              <a:t>7 juin 1926</a:t>
            </a:r>
          </a:p>
          <a:p>
            <a:pPr algn="ctr"/>
            <a:r>
              <a:rPr lang="fr-BE" dirty="0" smtClean="0"/>
              <a:t>Inhumé le ?</a:t>
            </a:r>
          </a:p>
          <a:p>
            <a:pPr algn="ctr"/>
            <a:r>
              <a:rPr lang="fr-BE" dirty="0" smtClean="0"/>
              <a:t>Epoux de </a:t>
            </a:r>
            <a:r>
              <a:rPr lang="fr-BE" dirty="0"/>
              <a:t>?</a:t>
            </a:r>
            <a:endParaRPr lang="fr-BE" dirty="0" smtClean="0"/>
          </a:p>
          <a:p>
            <a:pPr algn="ctr"/>
            <a:endParaRPr lang="fr-BE" dirty="0"/>
          </a:p>
          <a:p>
            <a:pPr algn="ctr"/>
            <a:r>
              <a:rPr lang="fr-BE" dirty="0" smtClean="0"/>
              <a:t>Régiment: 1</a:t>
            </a:r>
            <a:r>
              <a:rPr lang="fr-BE" baseline="30000" dirty="0" smtClean="0"/>
              <a:t>er</a:t>
            </a:r>
            <a:r>
              <a:rPr lang="fr-BE" dirty="0" smtClean="0"/>
              <a:t> d’Artillerie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61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536276" y="779526"/>
            <a:ext cx="5764996" cy="1200329"/>
          </a:xfrm>
          <a:prstGeom prst="rect">
            <a:avLst/>
          </a:prstGeom>
          <a:noFill/>
        </p:spPr>
        <p:txBody>
          <a:bodyPr wrap="square" rtlCol="0">
            <a:spAutoFit/>
          </a:bodyPr>
          <a:lstStyle/>
          <a:p>
            <a:pPr algn="just"/>
            <a:r>
              <a:rPr lang="fr-BE" sz="7200" dirty="0" smtClean="0">
                <a:latin typeface="French Script MT" panose="03020402040607040605" pitchFamily="66" charset="0"/>
              </a:rPr>
              <a:t>Guillaume </a:t>
            </a:r>
            <a:r>
              <a:rPr lang="fr-BE" sz="7200" dirty="0" err="1" smtClean="0">
                <a:latin typeface="French Script MT" panose="03020402040607040605" pitchFamily="66" charset="0"/>
              </a:rPr>
              <a:t>Raeskinet</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3447198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969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1895 – 39 ans</a:t>
            </a:r>
          </a:p>
          <a:p>
            <a:pPr algn="ctr"/>
            <a:r>
              <a:rPr lang="fr-BE" dirty="0" smtClean="0"/>
              <a:t>Décédé le</a:t>
            </a:r>
            <a:r>
              <a:rPr lang="fr-BE" dirty="0"/>
              <a:t> </a:t>
            </a:r>
            <a:r>
              <a:rPr lang="fr-BE" dirty="0" smtClean="0"/>
              <a:t>18 juillet 1934</a:t>
            </a:r>
          </a:p>
          <a:p>
            <a:pPr algn="ctr"/>
            <a:r>
              <a:rPr lang="fr-BE" dirty="0" smtClean="0"/>
              <a:t>Inhumé le ?</a:t>
            </a:r>
          </a:p>
          <a:p>
            <a:pPr algn="ctr"/>
            <a:r>
              <a:rPr lang="fr-BE" dirty="0" smtClean="0"/>
              <a:t>Epoux de Madame </a:t>
            </a:r>
            <a:r>
              <a:rPr lang="fr-BE" dirty="0" err="1" smtClean="0"/>
              <a:t>Munot</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87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890380" y="779526"/>
            <a:ext cx="3056788" cy="1200329"/>
          </a:xfrm>
          <a:prstGeom prst="rect">
            <a:avLst/>
          </a:prstGeom>
          <a:noFill/>
        </p:spPr>
        <p:txBody>
          <a:bodyPr wrap="square" rtlCol="0">
            <a:spAutoFit/>
          </a:bodyPr>
          <a:lstStyle/>
          <a:p>
            <a:pPr algn="just"/>
            <a:r>
              <a:rPr lang="fr-BE" sz="7200" dirty="0" smtClean="0">
                <a:latin typeface="French Script MT" panose="03020402040607040605" pitchFamily="66" charset="0"/>
              </a:rPr>
              <a:t>J. </a:t>
            </a:r>
            <a:r>
              <a:rPr lang="fr-BE" sz="7200" dirty="0" err="1" smtClean="0">
                <a:latin typeface="French Script MT" panose="03020402040607040605" pitchFamily="66" charset="0"/>
              </a:rPr>
              <a:t>Renant</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40471801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97</a:t>
            </a:fld>
            <a:endParaRPr lang="fr-BE" dirty="0"/>
          </a:p>
        </p:txBody>
      </p:sp>
      <p:sp>
        <p:nvSpPr>
          <p:cNvPr id="5" name="ZoneTexte 4"/>
          <p:cNvSpPr txBox="1"/>
          <p:nvPr/>
        </p:nvSpPr>
        <p:spPr>
          <a:xfrm>
            <a:off x="1061861" y="775281"/>
            <a:ext cx="4651600" cy="1200329"/>
          </a:xfrm>
          <a:prstGeom prst="rect">
            <a:avLst/>
          </a:prstGeom>
          <a:noFill/>
        </p:spPr>
        <p:txBody>
          <a:bodyPr wrap="square" rtlCol="0">
            <a:spAutoFit/>
          </a:bodyPr>
          <a:lstStyle/>
          <a:p>
            <a:r>
              <a:rPr lang="fr-BE" sz="7200" dirty="0" smtClean="0">
                <a:latin typeface="French Script MT" panose="03020402040607040605" pitchFamily="66" charset="0"/>
              </a:rPr>
              <a:t>Georges </a:t>
            </a:r>
            <a:r>
              <a:rPr lang="fr-BE" sz="7200" dirty="0" err="1" smtClean="0">
                <a:latin typeface="French Script MT" panose="03020402040607040605" pitchFamily="66" charset="0"/>
              </a:rPr>
              <a:t>Hoppen</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4 juin 1895– 23 ans</a:t>
            </a:r>
          </a:p>
          <a:p>
            <a:pPr algn="ctr"/>
            <a:r>
              <a:rPr lang="fr-BE" dirty="0" smtClean="0"/>
              <a:t>Décédé le 6 février 1919</a:t>
            </a:r>
          </a:p>
          <a:p>
            <a:pPr algn="ctr"/>
            <a:r>
              <a:rPr lang="fr-BE" dirty="0" smtClean="0"/>
              <a:t>Inhumé le</a:t>
            </a:r>
          </a:p>
          <a:p>
            <a:pPr algn="ctr"/>
            <a:r>
              <a:rPr lang="fr-BE" dirty="0" smtClean="0"/>
              <a:t>Epoux: ?</a:t>
            </a:r>
          </a:p>
          <a:p>
            <a:pPr algn="ctr"/>
            <a:endParaRPr lang="fr-BE" dirty="0"/>
          </a:p>
          <a:p>
            <a:pPr algn="ctr"/>
            <a:r>
              <a:rPr lang="fr-BE" dirty="0" smtClean="0"/>
              <a:t>Régiment: Génie 1DA</a:t>
            </a:r>
          </a:p>
          <a:p>
            <a:pPr algn="ctr"/>
            <a:r>
              <a:rPr lang="fr-BE" dirty="0" smtClean="0"/>
              <a:t>Statut: Soldat</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41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845889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970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18 décembre 1892 – 25 ans</a:t>
            </a:r>
          </a:p>
          <a:p>
            <a:pPr algn="ctr"/>
            <a:r>
              <a:rPr lang="fr-BE" dirty="0" smtClean="0"/>
              <a:t>Décédé le</a:t>
            </a:r>
            <a:r>
              <a:rPr lang="fr-BE" dirty="0"/>
              <a:t> </a:t>
            </a:r>
            <a:r>
              <a:rPr lang="fr-BE" dirty="0" smtClean="0"/>
              <a:t>14 décembre 1918</a:t>
            </a:r>
          </a:p>
          <a:p>
            <a:pPr algn="ctr"/>
            <a:r>
              <a:rPr lang="fr-BE" dirty="0" smtClean="0"/>
              <a:t>Inhumé </a:t>
            </a:r>
            <a:r>
              <a:rPr lang="fr-BE" dirty="0"/>
              <a:t>à </a:t>
            </a:r>
            <a:r>
              <a:rPr lang="fr-BE" dirty="0" err="1"/>
              <a:t>Robermont</a:t>
            </a:r>
            <a:r>
              <a:rPr lang="fr-BE" dirty="0"/>
              <a:t> en </a:t>
            </a:r>
            <a:r>
              <a:rPr lang="fr-BE" dirty="0" smtClean="0"/>
              <a:t>1926</a:t>
            </a:r>
          </a:p>
          <a:p>
            <a:pPr algn="ctr"/>
            <a:r>
              <a:rPr lang="fr-BE" dirty="0" smtClean="0"/>
              <a:t>Epoux de </a:t>
            </a:r>
            <a:r>
              <a:rPr lang="fr-BE" dirty="0"/>
              <a:t>?</a:t>
            </a:r>
            <a:endParaRPr lang="fr-BE" dirty="0" smtClean="0"/>
          </a:p>
          <a:p>
            <a:pPr algn="ctr"/>
            <a:endParaRPr lang="fr-BE" dirty="0"/>
          </a:p>
          <a:p>
            <a:pPr algn="ctr"/>
            <a:r>
              <a:rPr lang="fr-BE" dirty="0" smtClean="0"/>
              <a:t>Régiment: 12</a:t>
            </a:r>
            <a:r>
              <a:rPr lang="fr-BE" baseline="30000" dirty="0" smtClean="0"/>
              <a:t>e</a:t>
            </a:r>
            <a:r>
              <a:rPr lang="fr-BE" dirty="0" smtClean="0"/>
              <a:t> de Ligne</a:t>
            </a:r>
          </a:p>
          <a:p>
            <a:pPr algn="ctr"/>
            <a:r>
              <a:rPr lang="fr-BE" dirty="0" smtClean="0"/>
              <a:t>Statut: Soldat, décédé à </a:t>
            </a:r>
            <a:r>
              <a:rPr lang="fr-BE" dirty="0" err="1" smtClean="0"/>
              <a:t>Soltau</a:t>
            </a:r>
            <a:r>
              <a:rPr lang="fr-BE" dirty="0" smtClean="0"/>
              <a:t> (D)</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54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326442" y="779526"/>
            <a:ext cx="4184664" cy="1200329"/>
          </a:xfrm>
          <a:prstGeom prst="rect">
            <a:avLst/>
          </a:prstGeom>
          <a:noFill/>
        </p:spPr>
        <p:txBody>
          <a:bodyPr wrap="square" rtlCol="0">
            <a:spAutoFit/>
          </a:bodyPr>
          <a:lstStyle/>
          <a:p>
            <a:pPr algn="just"/>
            <a:r>
              <a:rPr lang="fr-BE" sz="7200" dirty="0" smtClean="0">
                <a:latin typeface="French Script MT" panose="03020402040607040605" pitchFamily="66" charset="0"/>
              </a:rPr>
              <a:t>Eugène </a:t>
            </a:r>
            <a:r>
              <a:rPr lang="fr-BE" sz="7200" dirty="0" err="1" smtClean="0">
                <a:latin typeface="French Script MT" panose="03020402040607040605" pitchFamily="66" charset="0"/>
              </a:rPr>
              <a:t>Rigali</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727171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971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2 octobre 1887 – 29 ans</a:t>
            </a:r>
          </a:p>
          <a:p>
            <a:pPr algn="ctr"/>
            <a:r>
              <a:rPr lang="fr-BE" dirty="0" smtClean="0"/>
              <a:t>Décédé le</a:t>
            </a:r>
            <a:r>
              <a:rPr lang="fr-BE" dirty="0"/>
              <a:t>  </a:t>
            </a:r>
            <a:r>
              <a:rPr lang="fr-BE" dirty="0" smtClean="0"/>
              <a:t>20 mars 1916</a:t>
            </a:r>
          </a:p>
          <a:p>
            <a:pPr algn="ctr"/>
            <a:r>
              <a:rPr lang="fr-BE" dirty="0" smtClean="0"/>
              <a:t>Inhumé le 16 juillet 1921</a:t>
            </a:r>
          </a:p>
          <a:p>
            <a:pPr algn="ctr"/>
            <a:r>
              <a:rPr lang="fr-BE" dirty="0" smtClean="0"/>
              <a:t>Epoux de </a:t>
            </a:r>
            <a:r>
              <a:rPr lang="fr-BE" dirty="0"/>
              <a:t>?</a:t>
            </a:r>
            <a:endParaRPr lang="fr-BE" dirty="0" smtClean="0"/>
          </a:p>
          <a:p>
            <a:pPr algn="ctr"/>
            <a:endParaRPr lang="fr-BE" dirty="0"/>
          </a:p>
          <a:p>
            <a:pPr algn="ctr"/>
            <a:r>
              <a:rPr lang="fr-BE" dirty="0" smtClean="0"/>
              <a:t>Régiment: Aviation, 4Esc</a:t>
            </a:r>
          </a:p>
          <a:p>
            <a:pPr algn="ctr"/>
            <a:r>
              <a:rPr lang="fr-BE" dirty="0" smtClean="0"/>
              <a:t>Statut: Lieutenant Aviateur</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15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361226" y="779526"/>
            <a:ext cx="4115096" cy="1200329"/>
          </a:xfrm>
          <a:prstGeom prst="rect">
            <a:avLst/>
          </a:prstGeom>
          <a:noFill/>
        </p:spPr>
        <p:txBody>
          <a:bodyPr wrap="square" rtlCol="0">
            <a:spAutoFit/>
          </a:bodyPr>
          <a:lstStyle/>
          <a:p>
            <a:r>
              <a:rPr lang="fr-BE" sz="7200" dirty="0" smtClean="0">
                <a:latin typeface="French Script MT" panose="03020402040607040605" pitchFamily="66" charset="0"/>
              </a:rPr>
              <a:t>Pierre </a:t>
            </a:r>
            <a:r>
              <a:rPr lang="fr-BE" sz="7200" dirty="0" err="1" smtClean="0">
                <a:latin typeface="French Script MT" panose="03020402040607040605" pitchFamily="66" charset="0"/>
              </a:rPr>
              <a:t>Rigaux</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8614461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972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1882 – 49 ans</a:t>
            </a:r>
          </a:p>
          <a:p>
            <a:pPr algn="ctr"/>
            <a:r>
              <a:rPr lang="fr-BE" dirty="0" smtClean="0"/>
              <a:t>Décédé le</a:t>
            </a:r>
            <a:r>
              <a:rPr lang="fr-BE" dirty="0"/>
              <a:t> </a:t>
            </a:r>
            <a:r>
              <a:rPr lang="fr-BE" dirty="0" smtClean="0"/>
              <a:t>15 novembre 1931</a:t>
            </a:r>
          </a:p>
          <a:p>
            <a:pPr algn="ctr"/>
            <a:r>
              <a:rPr lang="fr-BE" dirty="0" smtClean="0"/>
              <a:t>Inhumé le ?</a:t>
            </a:r>
          </a:p>
          <a:p>
            <a:pPr algn="ctr"/>
            <a:r>
              <a:rPr lang="fr-BE" dirty="0" smtClean="0"/>
              <a:t>Epoux de Madame </a:t>
            </a:r>
            <a:r>
              <a:rPr lang="fr-BE" dirty="0" err="1" smtClean="0"/>
              <a:t>Vansteupen</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102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34012" y="779526"/>
            <a:ext cx="3969521" cy="1200329"/>
          </a:xfrm>
          <a:prstGeom prst="rect">
            <a:avLst/>
          </a:prstGeom>
          <a:noFill/>
        </p:spPr>
        <p:txBody>
          <a:bodyPr wrap="square" rtlCol="0">
            <a:spAutoFit/>
          </a:bodyPr>
          <a:lstStyle/>
          <a:p>
            <a:pPr algn="just"/>
            <a:r>
              <a:rPr lang="fr-BE" sz="7200" dirty="0" smtClean="0">
                <a:latin typeface="French Script MT" panose="03020402040607040605" pitchFamily="66" charset="0"/>
              </a:rPr>
              <a:t>René </a:t>
            </a:r>
            <a:r>
              <a:rPr lang="fr-BE" sz="7200" dirty="0" err="1" smtClean="0">
                <a:latin typeface="French Script MT" panose="03020402040607040605" pitchFamily="66" charset="0"/>
              </a:rPr>
              <a:t>Rigaux</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701862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973</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smtClean="0"/>
              <a:t>Né le 17 février 1887 – 31 ans</a:t>
            </a:r>
          </a:p>
          <a:p>
            <a:pPr algn="ctr"/>
            <a:r>
              <a:rPr lang="fr-BE" dirty="0" smtClean="0"/>
              <a:t>Décédé le</a:t>
            </a:r>
            <a:r>
              <a:rPr lang="fr-BE" dirty="0"/>
              <a:t> </a:t>
            </a:r>
            <a:r>
              <a:rPr lang="fr-BE" dirty="0" smtClean="0"/>
              <a:t>4 novembre 1918</a:t>
            </a:r>
          </a:p>
          <a:p>
            <a:pPr algn="ctr"/>
            <a:r>
              <a:rPr lang="fr-BE" dirty="0" smtClean="0"/>
              <a:t>Inhumé </a:t>
            </a:r>
            <a:r>
              <a:rPr lang="fr-BE" dirty="0"/>
              <a:t>à </a:t>
            </a:r>
            <a:r>
              <a:rPr lang="fr-BE" dirty="0" err="1"/>
              <a:t>Robermont</a:t>
            </a:r>
            <a:r>
              <a:rPr lang="fr-BE" dirty="0"/>
              <a:t> en 1923</a:t>
            </a:r>
            <a:endParaRPr lang="fr-BE" dirty="0" smtClean="0"/>
          </a:p>
          <a:p>
            <a:pPr algn="ctr"/>
            <a:r>
              <a:rPr lang="fr-BE" dirty="0" smtClean="0"/>
              <a:t>Epoux de </a:t>
            </a:r>
            <a:r>
              <a:rPr lang="fr-BE" dirty="0"/>
              <a:t>?</a:t>
            </a:r>
            <a:endParaRPr lang="fr-BE" dirty="0" smtClean="0"/>
          </a:p>
          <a:p>
            <a:pPr algn="ctr"/>
            <a:endParaRPr lang="fr-BE" dirty="0"/>
          </a:p>
          <a:p>
            <a:pPr algn="ctr"/>
            <a:r>
              <a:rPr lang="fr-BE" dirty="0" smtClean="0"/>
              <a:t>Régiment: 9</a:t>
            </a:r>
            <a:r>
              <a:rPr lang="fr-BE" baseline="30000" dirty="0" smtClean="0"/>
              <a:t>e</a:t>
            </a:r>
            <a:r>
              <a:rPr lang="fr-BE" dirty="0" smtClean="0"/>
              <a:t> Artillerie de Forteresse </a:t>
            </a:r>
          </a:p>
          <a:p>
            <a:pPr algn="ctr"/>
            <a:r>
              <a:rPr lang="fr-BE" dirty="0" smtClean="0"/>
              <a:t>Position Fortifiée de Namur</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53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236422" y="779526"/>
            <a:ext cx="4364703" cy="1200329"/>
          </a:xfrm>
          <a:prstGeom prst="rect">
            <a:avLst/>
          </a:prstGeom>
          <a:noFill/>
        </p:spPr>
        <p:txBody>
          <a:bodyPr wrap="square" rtlCol="0">
            <a:spAutoFit/>
          </a:bodyPr>
          <a:lstStyle/>
          <a:p>
            <a:pPr algn="just"/>
            <a:r>
              <a:rPr lang="fr-BE" sz="7200" dirty="0" smtClean="0">
                <a:latin typeface="French Script MT" panose="03020402040607040605" pitchFamily="66" charset="0"/>
              </a:rPr>
              <a:t>Michel Robert</a:t>
            </a:r>
          </a:p>
        </p:txBody>
      </p:sp>
    </p:spTree>
    <p:extLst>
      <p:ext uri="{BB962C8B-B14F-4D97-AF65-F5344CB8AC3E}">
        <p14:creationId xmlns:p14="http://schemas.microsoft.com/office/powerpoint/2010/main" val="18403911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974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23 mars 1896 – 21 ans</a:t>
            </a:r>
          </a:p>
          <a:p>
            <a:pPr algn="ctr"/>
            <a:r>
              <a:rPr lang="fr-BE" dirty="0" smtClean="0"/>
              <a:t>Décédé le</a:t>
            </a:r>
            <a:r>
              <a:rPr lang="fr-BE" dirty="0"/>
              <a:t> </a:t>
            </a:r>
            <a:r>
              <a:rPr lang="fr-BE" dirty="0" smtClean="0"/>
              <a:t>30 septembre 1917</a:t>
            </a:r>
          </a:p>
          <a:p>
            <a:pPr algn="ctr"/>
            <a:r>
              <a:rPr lang="fr-BE" dirty="0" smtClean="0"/>
              <a:t>Inhumé le 8 septembre 1921</a:t>
            </a:r>
          </a:p>
          <a:p>
            <a:pPr algn="ctr"/>
            <a:r>
              <a:rPr lang="fr-BE" dirty="0" smtClean="0"/>
              <a:t>Epoux de </a:t>
            </a:r>
            <a:r>
              <a:rPr lang="fr-BE" dirty="0"/>
              <a:t>?</a:t>
            </a:r>
            <a:endParaRPr lang="fr-BE" dirty="0" smtClean="0"/>
          </a:p>
          <a:p>
            <a:pPr algn="ctr"/>
            <a:endParaRPr lang="fr-BE" dirty="0"/>
          </a:p>
          <a:p>
            <a:pPr algn="ctr"/>
            <a:r>
              <a:rPr lang="fr-BE" dirty="0" smtClean="0"/>
              <a:t>Régiment: 14</a:t>
            </a:r>
            <a:r>
              <a:rPr lang="fr-BE" baseline="30000" dirty="0" smtClean="0"/>
              <a:t>e</a:t>
            </a:r>
            <a:r>
              <a:rPr lang="fr-BE" dirty="0" smtClean="0"/>
              <a:t> de Ligne, 3Bn, 10Cie</a:t>
            </a:r>
          </a:p>
          <a:p>
            <a:pPr algn="ctr"/>
            <a:r>
              <a:rPr lang="fr-BE" dirty="0" smtClean="0"/>
              <a:t>Statut: Soldat, Volontaire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32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70296" y="779526"/>
            <a:ext cx="3696956" cy="1169551"/>
          </a:xfrm>
          <a:prstGeom prst="rect">
            <a:avLst/>
          </a:prstGeom>
          <a:noFill/>
        </p:spPr>
        <p:txBody>
          <a:bodyPr wrap="square" rtlCol="0">
            <a:spAutoFit/>
          </a:bodyPr>
          <a:lstStyle/>
          <a:p>
            <a:r>
              <a:rPr lang="fr-BE" sz="7000" dirty="0" smtClean="0">
                <a:latin typeface="French Script MT" panose="03020402040607040605" pitchFamily="66" charset="0"/>
              </a:rPr>
              <a:t>Léon Roland</a:t>
            </a:r>
          </a:p>
        </p:txBody>
      </p:sp>
    </p:spTree>
    <p:extLst>
      <p:ext uri="{BB962C8B-B14F-4D97-AF65-F5344CB8AC3E}">
        <p14:creationId xmlns:p14="http://schemas.microsoft.com/office/powerpoint/2010/main" val="38740832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975</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1881 – 42 ans</a:t>
            </a:r>
          </a:p>
          <a:p>
            <a:pPr algn="ctr"/>
            <a:r>
              <a:rPr lang="fr-BE" dirty="0" smtClean="0"/>
              <a:t>Décédé le</a:t>
            </a:r>
            <a:r>
              <a:rPr lang="fr-BE" dirty="0"/>
              <a:t> </a:t>
            </a:r>
            <a:r>
              <a:rPr lang="fr-BE" dirty="0" smtClean="0"/>
              <a:t>27 août 1933</a:t>
            </a:r>
          </a:p>
          <a:p>
            <a:pPr algn="ctr"/>
            <a:r>
              <a:rPr lang="fr-BE" dirty="0" smtClean="0"/>
              <a:t>Inhumé le ?</a:t>
            </a:r>
          </a:p>
          <a:p>
            <a:pPr algn="ctr"/>
            <a:r>
              <a:rPr lang="fr-BE" dirty="0" smtClean="0"/>
              <a:t>Veuf de Madame </a:t>
            </a:r>
            <a:r>
              <a:rPr lang="fr-BE" dirty="0" err="1" smtClean="0"/>
              <a:t>Julémont</a:t>
            </a:r>
            <a:endParaRPr lang="fr-BE" dirty="0" smtClean="0"/>
          </a:p>
          <a:p>
            <a:pPr algn="ctr"/>
            <a:endParaRPr lang="fr-BE" dirty="0"/>
          </a:p>
          <a:p>
            <a:pPr algn="ctr"/>
            <a:r>
              <a:rPr lang="fr-BE" dirty="0" smtClean="0"/>
              <a:t>Régiment: 2</a:t>
            </a:r>
            <a:r>
              <a:rPr lang="fr-BE" baseline="30000" dirty="0" smtClean="0"/>
              <a:t>e</a:t>
            </a:r>
            <a:r>
              <a:rPr lang="fr-BE" dirty="0" smtClean="0"/>
              <a:t> Aéronautique</a:t>
            </a:r>
          </a:p>
          <a:p>
            <a:pPr algn="ctr"/>
            <a:r>
              <a:rPr lang="fr-BE" dirty="0" smtClean="0"/>
              <a:t>Statut: Major, Invalide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92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139199" y="779526"/>
            <a:ext cx="4559148" cy="1200329"/>
          </a:xfrm>
          <a:prstGeom prst="rect">
            <a:avLst/>
          </a:prstGeom>
          <a:noFill/>
        </p:spPr>
        <p:txBody>
          <a:bodyPr wrap="square" rtlCol="0">
            <a:spAutoFit/>
          </a:bodyPr>
          <a:lstStyle/>
          <a:p>
            <a:pPr algn="just"/>
            <a:r>
              <a:rPr lang="fr-BE" sz="7200" dirty="0" smtClean="0">
                <a:latin typeface="French Script MT" panose="03020402040607040605" pitchFamily="66" charset="0"/>
              </a:rPr>
              <a:t>Emile </a:t>
            </a:r>
            <a:r>
              <a:rPr lang="fr-BE" sz="7200" dirty="0" err="1" smtClean="0">
                <a:latin typeface="French Script MT" panose="03020402040607040605" pitchFamily="66" charset="0"/>
              </a:rPr>
              <a:t>Rombaux</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7865695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976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1893 – 33 ans</a:t>
            </a:r>
          </a:p>
          <a:p>
            <a:pPr algn="ctr"/>
            <a:r>
              <a:rPr lang="fr-BE" dirty="0" smtClean="0"/>
              <a:t>Décédé le</a:t>
            </a:r>
            <a:r>
              <a:rPr lang="fr-BE" dirty="0"/>
              <a:t> </a:t>
            </a:r>
            <a:r>
              <a:rPr lang="fr-BE" dirty="0" smtClean="0"/>
              <a:t>15 février 1926</a:t>
            </a:r>
          </a:p>
          <a:p>
            <a:pPr algn="ctr"/>
            <a:r>
              <a:rPr lang="fr-BE" dirty="0" smtClean="0"/>
              <a:t>Inhumé le ?</a:t>
            </a:r>
          </a:p>
          <a:p>
            <a:pPr algn="ctr"/>
            <a:r>
              <a:rPr lang="fr-BE" dirty="0" smtClean="0"/>
              <a:t>Epoux de </a:t>
            </a:r>
            <a:r>
              <a:rPr lang="fr-BE" dirty="0"/>
              <a:t>?</a:t>
            </a:r>
            <a:endParaRPr lang="fr-BE" dirty="0" smtClean="0"/>
          </a:p>
          <a:p>
            <a:pPr algn="ctr"/>
            <a:endParaRPr lang="fr-BE" dirty="0"/>
          </a:p>
          <a:p>
            <a:pPr algn="ctr"/>
            <a:r>
              <a:rPr lang="fr-BE" dirty="0" smtClean="0"/>
              <a:t>Régiment: 9</a:t>
            </a:r>
            <a:r>
              <a:rPr lang="fr-BE" baseline="30000" dirty="0" smtClean="0"/>
              <a:t>e</a:t>
            </a:r>
            <a:r>
              <a:rPr lang="fr-BE" dirty="0" smtClean="0"/>
              <a:t> de Ligne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62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17240" y="779526"/>
            <a:ext cx="4003067" cy="1200329"/>
          </a:xfrm>
          <a:prstGeom prst="rect">
            <a:avLst/>
          </a:prstGeom>
          <a:noFill/>
        </p:spPr>
        <p:txBody>
          <a:bodyPr wrap="square" rtlCol="0">
            <a:spAutoFit/>
          </a:bodyPr>
          <a:lstStyle/>
          <a:p>
            <a:pPr algn="just"/>
            <a:r>
              <a:rPr lang="fr-BE" sz="7200" dirty="0" smtClean="0">
                <a:latin typeface="French Script MT" panose="03020402040607040605" pitchFamily="66" charset="0"/>
              </a:rPr>
              <a:t>Jean </a:t>
            </a:r>
            <a:r>
              <a:rPr lang="fr-BE" sz="7200" dirty="0" err="1" smtClean="0">
                <a:latin typeface="French Script MT" panose="03020402040607040605" pitchFamily="66" charset="0"/>
              </a:rPr>
              <a:t>Roskam</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435368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977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1875 – 57 ans</a:t>
            </a:r>
          </a:p>
          <a:p>
            <a:pPr algn="ctr"/>
            <a:r>
              <a:rPr lang="fr-BE" dirty="0" smtClean="0"/>
              <a:t>Décédé le</a:t>
            </a:r>
            <a:r>
              <a:rPr lang="fr-BE" dirty="0"/>
              <a:t> </a:t>
            </a:r>
            <a:r>
              <a:rPr lang="fr-BE" dirty="0" smtClean="0"/>
              <a:t>2 juin 1932</a:t>
            </a:r>
          </a:p>
          <a:p>
            <a:pPr algn="ctr"/>
            <a:r>
              <a:rPr lang="fr-BE" dirty="0" smtClean="0"/>
              <a:t>Inhumé le ?</a:t>
            </a:r>
          </a:p>
          <a:p>
            <a:pPr algn="ctr"/>
            <a:r>
              <a:rPr lang="fr-BE" dirty="0" smtClean="0"/>
              <a:t>Epoux de Madame Sablon</a:t>
            </a:r>
          </a:p>
          <a:p>
            <a:pPr algn="ctr"/>
            <a:endParaRPr lang="fr-BE" dirty="0"/>
          </a:p>
          <a:p>
            <a:pPr algn="ctr"/>
            <a:r>
              <a:rPr lang="fr-BE" dirty="0" smtClean="0"/>
              <a:t>Régiment: </a:t>
            </a:r>
            <a:r>
              <a:rPr lang="fr-BE" dirty="0"/>
              <a:t>?</a:t>
            </a:r>
            <a:endParaRPr lang="fr-BE" dirty="0" smtClean="0"/>
          </a:p>
          <a:p>
            <a:pPr algn="ctr"/>
            <a:r>
              <a:rPr lang="fr-BE" dirty="0" smtClean="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77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77612" y="793185"/>
            <a:ext cx="4082323" cy="1200329"/>
          </a:xfrm>
          <a:prstGeom prst="rect">
            <a:avLst/>
          </a:prstGeom>
          <a:noFill/>
        </p:spPr>
        <p:txBody>
          <a:bodyPr wrap="square" rtlCol="0">
            <a:spAutoFit/>
          </a:bodyPr>
          <a:lstStyle/>
          <a:p>
            <a:pPr algn="just"/>
            <a:r>
              <a:rPr lang="fr-BE" sz="7200" dirty="0" smtClean="0">
                <a:latin typeface="French Script MT" panose="03020402040607040605" pitchFamily="66" charset="0"/>
              </a:rPr>
              <a:t>Jean </a:t>
            </a:r>
            <a:r>
              <a:rPr lang="fr-BE" sz="7200" dirty="0" err="1" smtClean="0">
                <a:latin typeface="French Script MT" panose="03020402040607040605" pitchFamily="66" charset="0"/>
              </a:rPr>
              <a:t>Rouffart</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795002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978</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1892 – 43 ans</a:t>
            </a:r>
          </a:p>
          <a:p>
            <a:pPr algn="ctr"/>
            <a:r>
              <a:rPr lang="fr-BE" dirty="0" smtClean="0"/>
              <a:t>Décédé le</a:t>
            </a:r>
            <a:r>
              <a:rPr lang="fr-BE" dirty="0"/>
              <a:t> </a:t>
            </a:r>
            <a:r>
              <a:rPr lang="fr-BE" dirty="0" smtClean="0"/>
              <a:t>27 avril 1935</a:t>
            </a:r>
          </a:p>
          <a:p>
            <a:pPr algn="ctr"/>
            <a:r>
              <a:rPr lang="fr-BE" dirty="0" smtClean="0"/>
              <a:t>Inhumé le ?</a:t>
            </a:r>
          </a:p>
          <a:p>
            <a:pPr algn="ctr"/>
            <a:r>
              <a:rPr lang="fr-BE" dirty="0" smtClean="0"/>
              <a:t>Epoux de Madame </a:t>
            </a:r>
            <a:r>
              <a:rPr lang="fr-BE" dirty="0" err="1" smtClean="0"/>
              <a:t>Kinable</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104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24716" y="779526"/>
            <a:ext cx="3848893" cy="1200329"/>
          </a:xfrm>
          <a:prstGeom prst="rect">
            <a:avLst/>
          </a:prstGeom>
          <a:noFill/>
        </p:spPr>
        <p:txBody>
          <a:bodyPr wrap="square" rtlCol="0">
            <a:spAutoFit/>
          </a:bodyPr>
          <a:lstStyle/>
          <a:p>
            <a:pPr algn="just"/>
            <a:r>
              <a:rPr lang="fr-BE" sz="7200" dirty="0" smtClean="0">
                <a:latin typeface="French Script MT" panose="03020402040607040605" pitchFamily="66" charset="0"/>
              </a:rPr>
              <a:t>Gustave Salle</a:t>
            </a:r>
          </a:p>
        </p:txBody>
      </p:sp>
    </p:spTree>
    <p:extLst>
      <p:ext uri="{BB962C8B-B14F-4D97-AF65-F5344CB8AC3E}">
        <p14:creationId xmlns:p14="http://schemas.microsoft.com/office/powerpoint/2010/main" val="16559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979</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17 janvier 1890 – 24 ans</a:t>
            </a:r>
          </a:p>
          <a:p>
            <a:pPr algn="ctr"/>
            <a:r>
              <a:rPr lang="fr-BE" dirty="0" smtClean="0"/>
              <a:t>Décédé le</a:t>
            </a:r>
            <a:r>
              <a:rPr lang="fr-BE" dirty="0"/>
              <a:t> </a:t>
            </a:r>
            <a:r>
              <a:rPr lang="fr-BE" dirty="0" smtClean="0"/>
              <a:t>11 septembre 1914</a:t>
            </a:r>
          </a:p>
          <a:p>
            <a:pPr algn="ctr"/>
            <a:r>
              <a:rPr lang="fr-BE" dirty="0" smtClean="0"/>
              <a:t>Inhumé le 1 octobre 1921</a:t>
            </a:r>
          </a:p>
          <a:p>
            <a:pPr algn="ctr"/>
            <a:r>
              <a:rPr lang="fr-BE" dirty="0" smtClean="0"/>
              <a:t>Epoux de </a:t>
            </a:r>
            <a:r>
              <a:rPr lang="fr-BE" dirty="0"/>
              <a:t>?</a:t>
            </a:r>
            <a:endParaRPr lang="fr-BE" dirty="0" smtClean="0"/>
          </a:p>
          <a:p>
            <a:pPr algn="ctr"/>
            <a:endParaRPr lang="fr-BE" dirty="0"/>
          </a:p>
          <a:p>
            <a:pPr algn="ctr"/>
            <a:r>
              <a:rPr lang="fr-BE" dirty="0" smtClean="0"/>
              <a:t>Régiment: 6</a:t>
            </a:r>
            <a:r>
              <a:rPr lang="fr-BE" baseline="30000" dirty="0" smtClean="0"/>
              <a:t>e</a:t>
            </a:r>
            <a:r>
              <a:rPr lang="fr-BE" dirty="0" smtClean="0"/>
              <a:t> Lanciers, 4Esc</a:t>
            </a:r>
          </a:p>
          <a:p>
            <a:pPr algn="ctr"/>
            <a:r>
              <a:rPr lang="fr-BE" dirty="0" smtClean="0"/>
              <a:t>Statut: Cavalier – Mat 18063</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40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7" y="4859972"/>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118173" y="779526"/>
            <a:ext cx="4601201" cy="1169551"/>
          </a:xfrm>
          <a:prstGeom prst="rect">
            <a:avLst/>
          </a:prstGeom>
          <a:noFill/>
        </p:spPr>
        <p:txBody>
          <a:bodyPr wrap="square" rtlCol="0">
            <a:spAutoFit/>
          </a:bodyPr>
          <a:lstStyle/>
          <a:p>
            <a:r>
              <a:rPr lang="fr-BE" sz="7000" dirty="0" smtClean="0">
                <a:latin typeface="French Script MT" panose="03020402040607040605" pitchFamily="66" charset="0"/>
              </a:rPr>
              <a:t>Victor </a:t>
            </a:r>
            <a:r>
              <a:rPr lang="fr-BE" sz="7000" dirty="0" err="1" smtClean="0">
                <a:latin typeface="French Script MT" panose="03020402040607040605" pitchFamily="66" charset="0"/>
              </a:rPr>
              <a:t>Schroeven</a:t>
            </a:r>
            <a:endParaRPr lang="fr-BE" sz="7000" dirty="0" smtClean="0">
              <a:latin typeface="French Script MT" panose="03020402040607040605" pitchFamily="66" charset="0"/>
            </a:endParaRPr>
          </a:p>
        </p:txBody>
      </p:sp>
    </p:spTree>
    <p:extLst>
      <p:ext uri="{BB962C8B-B14F-4D97-AF65-F5344CB8AC3E}">
        <p14:creationId xmlns:p14="http://schemas.microsoft.com/office/powerpoint/2010/main" val="23617238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98</a:t>
            </a:fld>
            <a:endParaRPr lang="fr-BE" dirty="0"/>
          </a:p>
        </p:txBody>
      </p:sp>
      <p:sp>
        <p:nvSpPr>
          <p:cNvPr id="5" name="ZoneTexte 4"/>
          <p:cNvSpPr txBox="1"/>
          <p:nvPr/>
        </p:nvSpPr>
        <p:spPr>
          <a:xfrm>
            <a:off x="993164" y="779526"/>
            <a:ext cx="4788993" cy="1200329"/>
          </a:xfrm>
          <a:prstGeom prst="rect">
            <a:avLst/>
          </a:prstGeom>
          <a:noFill/>
        </p:spPr>
        <p:txBody>
          <a:bodyPr wrap="square" rtlCol="0">
            <a:spAutoFit/>
          </a:bodyPr>
          <a:lstStyle/>
          <a:p>
            <a:r>
              <a:rPr lang="fr-BE" sz="7200" dirty="0" smtClean="0">
                <a:latin typeface="French Script MT" panose="03020402040607040605" pitchFamily="66" charset="0"/>
              </a:rPr>
              <a:t>Joseph </a:t>
            </a:r>
            <a:r>
              <a:rPr lang="fr-BE" sz="7200" dirty="0" err="1" smtClean="0">
                <a:latin typeface="French Script MT" panose="03020402040607040605" pitchFamily="66" charset="0"/>
              </a:rPr>
              <a:t>Humblet</a:t>
            </a:r>
            <a:r>
              <a:rPr lang="fr-BE" sz="7200" dirty="0" smtClean="0">
                <a:latin typeface="French Script MT" panose="03020402040607040605" pitchFamily="66" charset="0"/>
              </a:rPr>
              <a:t>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58 ans</a:t>
            </a:r>
          </a:p>
          <a:p>
            <a:pPr algn="ctr"/>
            <a:r>
              <a:rPr lang="fr-BE" dirty="0" smtClean="0"/>
              <a:t>Décédé le ?</a:t>
            </a:r>
          </a:p>
          <a:p>
            <a:pPr algn="ctr"/>
            <a:r>
              <a:rPr lang="fr-BE" dirty="0" smtClean="0"/>
              <a:t>Inhumé le  3 février 1951</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dirty="0" smtClean="0"/>
              <a:t>Ligne extérieure </a:t>
            </a:r>
          </a:p>
          <a:p>
            <a:pPr algn="ctr"/>
            <a:r>
              <a:rPr lang="fr-BE" dirty="0" smtClean="0"/>
              <a:t>Tombe 33</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2701535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980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1891 – 31 ans</a:t>
            </a:r>
          </a:p>
          <a:p>
            <a:pPr algn="ctr"/>
            <a:r>
              <a:rPr lang="fr-BE" dirty="0" smtClean="0"/>
              <a:t>Décédé le</a:t>
            </a:r>
            <a:r>
              <a:rPr lang="fr-BE" dirty="0"/>
              <a:t> </a:t>
            </a:r>
            <a:r>
              <a:rPr lang="fr-BE" dirty="0" smtClean="0"/>
              <a:t>21 novembre 1924</a:t>
            </a:r>
          </a:p>
          <a:p>
            <a:pPr algn="ctr"/>
            <a:r>
              <a:rPr lang="fr-BE" dirty="0" smtClean="0"/>
              <a:t>Inhumé</a:t>
            </a:r>
          </a:p>
          <a:p>
            <a:pPr algn="ctr"/>
            <a:r>
              <a:rPr lang="fr-BE" dirty="0" smtClean="0"/>
              <a:t>Epoux de </a:t>
            </a:r>
            <a:r>
              <a:rPr lang="fr-BE" dirty="0"/>
              <a:t>?</a:t>
            </a:r>
            <a:endParaRPr lang="fr-BE" dirty="0" smtClean="0"/>
          </a:p>
          <a:p>
            <a:pPr algn="ctr"/>
            <a:endParaRPr lang="fr-BE" dirty="0"/>
          </a:p>
          <a:p>
            <a:pPr algn="ctr"/>
            <a:r>
              <a:rPr lang="fr-BE" dirty="0" smtClean="0"/>
              <a:t>Régiment: 2</a:t>
            </a:r>
            <a:r>
              <a:rPr lang="fr-BE" baseline="30000" dirty="0" smtClean="0"/>
              <a:t>e</a:t>
            </a:r>
            <a:r>
              <a:rPr lang="fr-BE" dirty="0" smtClean="0"/>
              <a:t> Lanciers</a:t>
            </a:r>
          </a:p>
          <a:p>
            <a:pPr algn="ctr"/>
            <a:r>
              <a:rPr lang="fr-BE" dirty="0" smtClean="0"/>
              <a:t>Statut: Soldat – Mat 18063</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68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104032" y="779526"/>
            <a:ext cx="4629484" cy="1169551"/>
          </a:xfrm>
          <a:prstGeom prst="rect">
            <a:avLst/>
          </a:prstGeom>
          <a:noFill/>
        </p:spPr>
        <p:txBody>
          <a:bodyPr wrap="square" rtlCol="0">
            <a:spAutoFit/>
          </a:bodyPr>
          <a:lstStyle/>
          <a:p>
            <a:r>
              <a:rPr lang="fr-BE" sz="7000" dirty="0" smtClean="0">
                <a:latin typeface="French Script MT" panose="03020402040607040605" pitchFamily="66" charset="0"/>
              </a:rPr>
              <a:t>Maurice Servais</a:t>
            </a:r>
          </a:p>
        </p:txBody>
      </p:sp>
    </p:spTree>
    <p:extLst>
      <p:ext uri="{BB962C8B-B14F-4D97-AF65-F5344CB8AC3E}">
        <p14:creationId xmlns:p14="http://schemas.microsoft.com/office/powerpoint/2010/main" val="36133624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981</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15 janvier 1879 – 39 ans</a:t>
            </a:r>
          </a:p>
          <a:p>
            <a:pPr algn="ctr"/>
            <a:r>
              <a:rPr lang="fr-BE" dirty="0" smtClean="0"/>
              <a:t>Décédé le</a:t>
            </a:r>
            <a:r>
              <a:rPr lang="fr-BE" dirty="0"/>
              <a:t> </a:t>
            </a:r>
            <a:r>
              <a:rPr lang="fr-BE" dirty="0" smtClean="0"/>
              <a:t>15 octobre 1918</a:t>
            </a:r>
          </a:p>
          <a:p>
            <a:pPr algn="ctr"/>
            <a:r>
              <a:rPr lang="fr-BE" dirty="0" smtClean="0"/>
              <a:t>Inhumé le 21 février 1923</a:t>
            </a:r>
          </a:p>
          <a:p>
            <a:pPr algn="ctr"/>
            <a:r>
              <a:rPr lang="fr-BE" dirty="0" smtClean="0"/>
              <a:t>Epoux de Madame Talbot</a:t>
            </a:r>
          </a:p>
          <a:p>
            <a:pPr algn="ctr"/>
            <a:endParaRPr lang="fr-BE" dirty="0"/>
          </a:p>
          <a:p>
            <a:pPr algn="ctr"/>
            <a:r>
              <a:rPr lang="fr-BE" dirty="0" smtClean="0"/>
              <a:t>Régiment: Génie 1DA, 19Cie</a:t>
            </a:r>
          </a:p>
          <a:p>
            <a:pPr algn="ctr"/>
            <a:r>
              <a:rPr lang="fr-BE" dirty="0" smtClean="0"/>
              <a:t>Statut: Soldat – Mat 45934</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47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546400" y="779526"/>
            <a:ext cx="3744747" cy="1200329"/>
          </a:xfrm>
          <a:prstGeom prst="rect">
            <a:avLst/>
          </a:prstGeom>
          <a:noFill/>
        </p:spPr>
        <p:txBody>
          <a:bodyPr wrap="square" rtlCol="0">
            <a:spAutoFit/>
          </a:bodyPr>
          <a:lstStyle/>
          <a:p>
            <a:pPr algn="just"/>
            <a:r>
              <a:rPr lang="fr-BE" sz="7200" dirty="0" smtClean="0">
                <a:latin typeface="French Script MT" panose="03020402040607040605" pitchFamily="66" charset="0"/>
              </a:rPr>
              <a:t>Jean </a:t>
            </a:r>
            <a:r>
              <a:rPr lang="fr-BE" sz="7200" dirty="0" err="1" smtClean="0">
                <a:latin typeface="French Script MT" panose="03020402040607040605" pitchFamily="66" charset="0"/>
              </a:rPr>
              <a:t>Stassen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990240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982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1898 – 36 ans</a:t>
            </a:r>
          </a:p>
          <a:p>
            <a:pPr algn="ctr"/>
            <a:r>
              <a:rPr lang="fr-BE" dirty="0" smtClean="0"/>
              <a:t>Décédé le</a:t>
            </a:r>
            <a:r>
              <a:rPr lang="fr-BE" dirty="0"/>
              <a:t> </a:t>
            </a:r>
            <a:r>
              <a:rPr lang="fr-BE" dirty="0" smtClean="0"/>
              <a:t>28 avril 1934</a:t>
            </a:r>
          </a:p>
          <a:p>
            <a:pPr algn="ctr"/>
            <a:r>
              <a:rPr lang="fr-BE" dirty="0" smtClean="0"/>
              <a:t>Inhumé le ?</a:t>
            </a:r>
          </a:p>
          <a:p>
            <a:pPr algn="ctr"/>
            <a:r>
              <a:rPr lang="fr-BE" dirty="0" smtClean="0"/>
              <a:t>Epoux de Madame Franck</a:t>
            </a:r>
          </a:p>
          <a:p>
            <a:pPr algn="ctr"/>
            <a:endParaRPr lang="fr-BE" dirty="0"/>
          </a:p>
          <a:p>
            <a:pPr algn="ctr"/>
            <a:r>
              <a:rPr lang="fr-BE" dirty="0" smtClean="0"/>
              <a:t>Régiment: 21</a:t>
            </a:r>
            <a:r>
              <a:rPr lang="fr-BE" baseline="30000" dirty="0" smtClean="0"/>
              <a:t>e</a:t>
            </a:r>
            <a:r>
              <a:rPr lang="fr-BE" dirty="0" smtClean="0"/>
              <a:t> de Ligne</a:t>
            </a:r>
          </a:p>
          <a:p>
            <a:pPr algn="ctr"/>
            <a:r>
              <a:rPr lang="fr-BE" dirty="0" smtClean="0"/>
              <a:t>Statut: ?</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90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385102" y="793185"/>
            <a:ext cx="4067344" cy="1200329"/>
          </a:xfrm>
          <a:prstGeom prst="rect">
            <a:avLst/>
          </a:prstGeom>
          <a:noFill/>
        </p:spPr>
        <p:txBody>
          <a:bodyPr wrap="square" rtlCol="0">
            <a:spAutoFit/>
          </a:bodyPr>
          <a:lstStyle/>
          <a:p>
            <a:pPr algn="just"/>
            <a:r>
              <a:rPr lang="fr-BE" sz="7200" dirty="0" smtClean="0">
                <a:latin typeface="French Script MT" panose="03020402040607040605" pitchFamily="66" charset="0"/>
              </a:rPr>
              <a:t>Jean </a:t>
            </a:r>
            <a:r>
              <a:rPr lang="fr-BE" sz="7200" dirty="0" err="1" smtClean="0">
                <a:latin typeface="French Script MT" panose="03020402040607040605" pitchFamily="66" charset="0"/>
              </a:rPr>
              <a:t>Stappers</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6013141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983</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16 mars 1893 – 25 ans</a:t>
            </a:r>
          </a:p>
          <a:p>
            <a:pPr algn="ctr"/>
            <a:r>
              <a:rPr lang="fr-BE" dirty="0" smtClean="0"/>
              <a:t>Décédé le</a:t>
            </a:r>
            <a:r>
              <a:rPr lang="fr-BE" dirty="0"/>
              <a:t>  </a:t>
            </a:r>
            <a:r>
              <a:rPr lang="fr-BE" dirty="0" smtClean="0"/>
              <a:t>21 mars 1918</a:t>
            </a:r>
          </a:p>
          <a:p>
            <a:pPr algn="ctr"/>
            <a:r>
              <a:rPr lang="fr-BE" dirty="0" smtClean="0"/>
              <a:t>Inhumé le 1 décembre 1921</a:t>
            </a:r>
          </a:p>
          <a:p>
            <a:pPr algn="ctr"/>
            <a:r>
              <a:rPr lang="fr-BE" dirty="0" smtClean="0"/>
              <a:t>Epoux de </a:t>
            </a:r>
            <a:r>
              <a:rPr lang="fr-BE" dirty="0"/>
              <a:t>?</a:t>
            </a:r>
            <a:endParaRPr lang="fr-BE" dirty="0" smtClean="0"/>
          </a:p>
          <a:p>
            <a:pPr algn="ctr"/>
            <a:endParaRPr lang="fr-BE" dirty="0"/>
          </a:p>
          <a:p>
            <a:pPr algn="ctr"/>
            <a:r>
              <a:rPr lang="fr-BE" dirty="0" smtClean="0"/>
              <a:t>Régiment: 2</a:t>
            </a:r>
            <a:r>
              <a:rPr lang="fr-BE" baseline="30000" dirty="0" smtClean="0"/>
              <a:t>e</a:t>
            </a:r>
            <a:r>
              <a:rPr lang="fr-BE" dirty="0" smtClean="0"/>
              <a:t> de Ligne, 3Bn, 11Cie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447408" y="779526"/>
            <a:ext cx="3942732" cy="1200329"/>
          </a:xfrm>
          <a:prstGeom prst="rect">
            <a:avLst/>
          </a:prstGeom>
          <a:noFill/>
        </p:spPr>
        <p:txBody>
          <a:bodyPr wrap="square" rtlCol="0">
            <a:spAutoFit/>
          </a:bodyPr>
          <a:lstStyle/>
          <a:p>
            <a:r>
              <a:rPr lang="fr-BE" sz="7200" dirty="0" smtClean="0">
                <a:latin typeface="French Script MT" panose="03020402040607040605" pitchFamily="66" charset="0"/>
              </a:rPr>
              <a:t>Jean </a:t>
            </a:r>
            <a:r>
              <a:rPr lang="fr-BE" sz="7200" dirty="0" err="1" smtClean="0">
                <a:latin typeface="French Script MT" panose="03020402040607040605" pitchFamily="66" charset="0"/>
              </a:rPr>
              <a:t>Stolman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15052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984</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1884 – 49 ans</a:t>
            </a:r>
          </a:p>
          <a:p>
            <a:pPr algn="ctr"/>
            <a:r>
              <a:rPr lang="fr-BE" dirty="0" smtClean="0"/>
              <a:t>Décédé le</a:t>
            </a:r>
            <a:r>
              <a:rPr lang="fr-BE" dirty="0"/>
              <a:t>  </a:t>
            </a:r>
            <a:r>
              <a:rPr lang="fr-BE" dirty="0" smtClean="0"/>
              <a:t>25 janvier 1933</a:t>
            </a:r>
          </a:p>
          <a:p>
            <a:pPr algn="ctr"/>
            <a:r>
              <a:rPr lang="fr-BE" dirty="0" smtClean="0"/>
              <a:t>Inhumé le</a:t>
            </a:r>
          </a:p>
          <a:p>
            <a:pPr algn="ctr"/>
            <a:r>
              <a:rPr lang="fr-BE" dirty="0" smtClean="0"/>
              <a:t>Epoux de Madame Louis</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85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616136" y="779526"/>
            <a:ext cx="3605275" cy="1200329"/>
          </a:xfrm>
          <a:prstGeom prst="rect">
            <a:avLst/>
          </a:prstGeom>
          <a:noFill/>
        </p:spPr>
        <p:txBody>
          <a:bodyPr wrap="square" rtlCol="0">
            <a:spAutoFit/>
          </a:bodyPr>
          <a:lstStyle/>
          <a:p>
            <a:r>
              <a:rPr lang="fr-BE" sz="7200" dirty="0" smtClean="0">
                <a:latin typeface="French Script MT" panose="03020402040607040605" pitchFamily="66" charset="0"/>
              </a:rPr>
              <a:t>Louis	Taille</a:t>
            </a:r>
          </a:p>
        </p:txBody>
      </p:sp>
    </p:spTree>
    <p:extLst>
      <p:ext uri="{BB962C8B-B14F-4D97-AF65-F5344CB8AC3E}">
        <p14:creationId xmlns:p14="http://schemas.microsoft.com/office/powerpoint/2010/main" val="1980220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985</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le 21 novembre 1886  – 28 ans</a:t>
            </a:r>
          </a:p>
          <a:p>
            <a:pPr algn="ctr"/>
            <a:r>
              <a:rPr lang="fr-BE" dirty="0" smtClean="0"/>
              <a:t>Décédé le</a:t>
            </a:r>
            <a:r>
              <a:rPr lang="fr-BE" dirty="0"/>
              <a:t>  </a:t>
            </a:r>
            <a:r>
              <a:rPr lang="fr-BE" dirty="0" smtClean="0"/>
              <a:t>25 août 1914</a:t>
            </a:r>
          </a:p>
          <a:p>
            <a:pPr algn="ctr"/>
            <a:r>
              <a:rPr lang="fr-BE" dirty="0" smtClean="0"/>
              <a:t>Inhumé </a:t>
            </a:r>
            <a:r>
              <a:rPr lang="fr-BE" dirty="0"/>
              <a:t>à </a:t>
            </a:r>
            <a:r>
              <a:rPr lang="fr-BE" dirty="0" err="1"/>
              <a:t>Robermont</a:t>
            </a:r>
            <a:r>
              <a:rPr lang="fr-BE" dirty="0"/>
              <a:t> en </a:t>
            </a:r>
            <a:r>
              <a:rPr lang="fr-BE" dirty="0" smtClean="0"/>
              <a:t>1921</a:t>
            </a:r>
          </a:p>
          <a:p>
            <a:pPr algn="ctr"/>
            <a:r>
              <a:rPr lang="fr-BE" dirty="0" smtClean="0"/>
              <a:t>Epoux de Madame </a:t>
            </a:r>
            <a:r>
              <a:rPr lang="fr-BE" dirty="0" err="1" smtClean="0"/>
              <a:t>Remacle</a:t>
            </a:r>
            <a:endParaRPr lang="fr-BE" dirty="0" smtClean="0"/>
          </a:p>
          <a:p>
            <a:pPr algn="ctr"/>
            <a:endParaRPr lang="fr-BE" dirty="0"/>
          </a:p>
          <a:p>
            <a:pPr algn="ctr"/>
            <a:r>
              <a:rPr lang="fr-BE" dirty="0" smtClean="0"/>
              <a:t>Régiment: 8</a:t>
            </a:r>
            <a:r>
              <a:rPr lang="fr-BE" baseline="30000" dirty="0" smtClean="0"/>
              <a:t>e</a:t>
            </a:r>
            <a:r>
              <a:rPr lang="fr-BE" dirty="0" smtClean="0"/>
              <a:t> de Ligne, 3Bn, 11Cie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402804" y="690948"/>
            <a:ext cx="4031940" cy="1200329"/>
          </a:xfrm>
          <a:prstGeom prst="rect">
            <a:avLst/>
          </a:prstGeom>
          <a:noFill/>
        </p:spPr>
        <p:txBody>
          <a:bodyPr wrap="square" rtlCol="0">
            <a:spAutoFit/>
          </a:bodyPr>
          <a:lstStyle/>
          <a:p>
            <a:r>
              <a:rPr lang="fr-BE" sz="7200" dirty="0" smtClean="0">
                <a:latin typeface="French Script MT" panose="03020402040607040605" pitchFamily="66" charset="0"/>
              </a:rPr>
              <a:t>Laurent Thiry</a:t>
            </a:r>
          </a:p>
        </p:txBody>
      </p:sp>
    </p:spTree>
    <p:extLst>
      <p:ext uri="{BB962C8B-B14F-4D97-AF65-F5344CB8AC3E}">
        <p14:creationId xmlns:p14="http://schemas.microsoft.com/office/powerpoint/2010/main" val="342142562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986</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1887 – 37 ans</a:t>
            </a:r>
          </a:p>
          <a:p>
            <a:pPr algn="ctr"/>
            <a:r>
              <a:rPr lang="fr-BE" dirty="0" smtClean="0"/>
              <a:t>Décédé le</a:t>
            </a:r>
            <a:r>
              <a:rPr lang="fr-BE" dirty="0"/>
              <a:t>  </a:t>
            </a:r>
            <a:r>
              <a:rPr lang="fr-BE" dirty="0" smtClean="0"/>
              <a:t>27 octobre 1924</a:t>
            </a:r>
          </a:p>
          <a:p>
            <a:pPr algn="ctr"/>
            <a:r>
              <a:rPr lang="fr-BE" dirty="0" smtClean="0"/>
              <a:t>Inhumé le</a:t>
            </a:r>
          </a:p>
          <a:p>
            <a:pPr algn="ctr"/>
            <a:r>
              <a:rPr lang="fr-BE" dirty="0" smtClean="0"/>
              <a:t>Epoux de </a:t>
            </a:r>
            <a:r>
              <a:rPr lang="fr-BE" dirty="0"/>
              <a:t>?</a:t>
            </a:r>
            <a:endParaRPr lang="fr-BE" dirty="0" smtClean="0"/>
          </a:p>
          <a:p>
            <a:pPr algn="ctr"/>
            <a:endParaRPr lang="fr-BE" dirty="0"/>
          </a:p>
          <a:p>
            <a:pPr algn="ctr"/>
            <a:r>
              <a:rPr lang="fr-BE" dirty="0" smtClean="0"/>
              <a:t>Régiment: 8</a:t>
            </a:r>
            <a:r>
              <a:rPr lang="fr-BE" baseline="30000" dirty="0" smtClean="0"/>
              <a:t>e</a:t>
            </a:r>
            <a:r>
              <a:rPr lang="fr-BE" dirty="0" smtClean="0"/>
              <a:t> de Ligne</a:t>
            </a:r>
          </a:p>
          <a:p>
            <a:pPr algn="ctr"/>
            <a:r>
              <a:rPr lang="fr-BE" dirty="0" smtClean="0"/>
              <a:t>Statut: Soldat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69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088504" y="778034"/>
            <a:ext cx="4660539" cy="1200329"/>
          </a:xfrm>
          <a:prstGeom prst="rect">
            <a:avLst/>
          </a:prstGeom>
          <a:noFill/>
        </p:spPr>
        <p:txBody>
          <a:bodyPr wrap="square" rtlCol="0">
            <a:spAutoFit/>
          </a:bodyPr>
          <a:lstStyle/>
          <a:p>
            <a:r>
              <a:rPr lang="fr-BE" sz="7200" dirty="0" smtClean="0">
                <a:latin typeface="French Script MT" panose="03020402040607040605" pitchFamily="66" charset="0"/>
              </a:rPr>
              <a:t>Nicolas </a:t>
            </a:r>
            <a:r>
              <a:rPr lang="fr-BE" sz="7200" dirty="0" err="1" smtClean="0">
                <a:latin typeface="French Script MT" panose="03020402040607040605" pitchFamily="66" charset="0"/>
              </a:rPr>
              <a:t>Thissen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77737278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987</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1888 – 26 ans</a:t>
            </a:r>
          </a:p>
          <a:p>
            <a:pPr algn="ctr"/>
            <a:r>
              <a:rPr lang="fr-BE" dirty="0" smtClean="0"/>
              <a:t>Décédé le</a:t>
            </a:r>
            <a:r>
              <a:rPr lang="fr-BE" dirty="0"/>
              <a:t>  </a:t>
            </a:r>
            <a:r>
              <a:rPr lang="fr-BE" dirty="0" smtClean="0"/>
              <a:t>29 septembre 1914</a:t>
            </a:r>
          </a:p>
          <a:p>
            <a:pPr algn="ctr"/>
            <a:r>
              <a:rPr lang="fr-BE" dirty="0" smtClean="0"/>
              <a:t>Inhumé </a:t>
            </a:r>
            <a:r>
              <a:rPr lang="fr-BE" dirty="0"/>
              <a:t>à </a:t>
            </a:r>
            <a:r>
              <a:rPr lang="fr-BE" dirty="0" err="1"/>
              <a:t>Robermont</a:t>
            </a:r>
            <a:r>
              <a:rPr lang="fr-BE" dirty="0"/>
              <a:t> en </a:t>
            </a:r>
            <a:r>
              <a:rPr lang="fr-BE" dirty="0" smtClean="0"/>
              <a:t>1921</a:t>
            </a:r>
          </a:p>
          <a:p>
            <a:pPr algn="ctr"/>
            <a:r>
              <a:rPr lang="fr-BE" dirty="0" smtClean="0"/>
              <a:t>Epoux de </a:t>
            </a:r>
            <a:r>
              <a:rPr lang="fr-BE" dirty="0"/>
              <a:t>?</a:t>
            </a:r>
            <a:endParaRPr lang="fr-BE" dirty="0" smtClean="0"/>
          </a:p>
          <a:p>
            <a:pPr algn="ctr"/>
            <a:endParaRPr lang="fr-BE" dirty="0"/>
          </a:p>
          <a:p>
            <a:pPr algn="ctr"/>
            <a:r>
              <a:rPr lang="fr-BE" dirty="0" smtClean="0"/>
              <a:t>Régiment: 11</a:t>
            </a:r>
            <a:r>
              <a:rPr lang="fr-BE" baseline="30000" dirty="0" smtClean="0"/>
              <a:t>e</a:t>
            </a:r>
            <a:r>
              <a:rPr lang="fr-BE" dirty="0" smtClean="0"/>
              <a:t> de Ligne</a:t>
            </a:r>
          </a:p>
          <a:p>
            <a:pPr algn="ctr"/>
            <a:r>
              <a:rPr lang="fr-BE" dirty="0" smtClean="0"/>
              <a:t>Statut: Caporal clairon</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22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0" y="779526"/>
            <a:ext cx="7667063" cy="1200329"/>
          </a:xfrm>
          <a:prstGeom prst="rect">
            <a:avLst/>
          </a:prstGeom>
          <a:noFill/>
        </p:spPr>
        <p:txBody>
          <a:bodyPr wrap="square" rtlCol="0">
            <a:spAutoFit/>
          </a:bodyPr>
          <a:lstStyle/>
          <a:p>
            <a:r>
              <a:rPr lang="fr-BE" sz="7000" dirty="0" smtClean="0">
                <a:latin typeface="French Script MT" panose="03020402040607040605" pitchFamily="66" charset="0"/>
              </a:rPr>
              <a:t>Guillaume Van De Mortel</a:t>
            </a:r>
          </a:p>
        </p:txBody>
      </p:sp>
    </p:spTree>
    <p:extLst>
      <p:ext uri="{BB962C8B-B14F-4D97-AF65-F5344CB8AC3E}">
        <p14:creationId xmlns:p14="http://schemas.microsoft.com/office/powerpoint/2010/main" val="1545899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988</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 en 1892 – 26 ans</a:t>
            </a:r>
          </a:p>
          <a:p>
            <a:pPr algn="ctr"/>
            <a:r>
              <a:rPr lang="fr-BE" dirty="0" smtClean="0"/>
              <a:t>Décédé le</a:t>
            </a:r>
            <a:r>
              <a:rPr lang="fr-BE" dirty="0"/>
              <a:t>  </a:t>
            </a:r>
            <a:r>
              <a:rPr lang="fr-BE" dirty="0" smtClean="0"/>
              <a:t>15 octobre 1918</a:t>
            </a:r>
          </a:p>
          <a:p>
            <a:pPr algn="ctr"/>
            <a:r>
              <a:rPr lang="fr-BE" dirty="0" smtClean="0"/>
              <a:t>Inhumé </a:t>
            </a:r>
            <a:r>
              <a:rPr lang="fr-BE" dirty="0"/>
              <a:t>à </a:t>
            </a:r>
            <a:r>
              <a:rPr lang="fr-BE" dirty="0" err="1"/>
              <a:t>Robermont</a:t>
            </a:r>
            <a:r>
              <a:rPr lang="fr-BE" dirty="0"/>
              <a:t> en </a:t>
            </a:r>
            <a:r>
              <a:rPr lang="fr-BE" dirty="0" smtClean="0"/>
              <a:t>1921</a:t>
            </a:r>
          </a:p>
          <a:p>
            <a:pPr algn="ctr"/>
            <a:r>
              <a:rPr lang="fr-BE" dirty="0" smtClean="0"/>
              <a:t>Epoux de </a:t>
            </a:r>
            <a:r>
              <a:rPr lang="fr-BE" dirty="0"/>
              <a:t>?</a:t>
            </a:r>
            <a:endParaRPr lang="fr-BE" dirty="0" smtClean="0"/>
          </a:p>
          <a:p>
            <a:pPr algn="ctr"/>
            <a:endParaRPr lang="fr-BE" dirty="0"/>
          </a:p>
          <a:p>
            <a:pPr algn="ctr"/>
            <a:r>
              <a:rPr lang="fr-BE" dirty="0" smtClean="0"/>
              <a:t>Régiment: 11</a:t>
            </a:r>
            <a:r>
              <a:rPr lang="fr-BE" baseline="30000" dirty="0" smtClean="0"/>
              <a:t>e</a:t>
            </a:r>
            <a:r>
              <a:rPr lang="fr-BE" dirty="0" smtClean="0"/>
              <a:t> de Ligne</a:t>
            </a:r>
          </a:p>
          <a:p>
            <a:pPr algn="ctr"/>
            <a:r>
              <a:rPr lang="fr-BE" dirty="0" smtClean="0"/>
              <a:t>Statut: Lieutenant</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a:t>
            </a:r>
            <a:r>
              <a:rPr lang="fr-BE" dirty="0"/>
              <a:t>8</a:t>
            </a:r>
            <a:endParaRPr lang="fr-BE" dirty="0" smtClean="0"/>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192423" y="778034"/>
            <a:ext cx="6452702" cy="1200329"/>
          </a:xfrm>
          <a:prstGeom prst="rect">
            <a:avLst/>
          </a:prstGeom>
          <a:noFill/>
        </p:spPr>
        <p:txBody>
          <a:bodyPr wrap="square" rtlCol="0">
            <a:spAutoFit/>
          </a:bodyPr>
          <a:lstStyle/>
          <a:p>
            <a:r>
              <a:rPr lang="fr-BE" sz="7200" dirty="0" smtClean="0">
                <a:latin typeface="French Script MT" panose="03020402040607040605" pitchFamily="66" charset="0"/>
              </a:rPr>
              <a:t>Maurice </a:t>
            </a:r>
            <a:r>
              <a:rPr lang="fr-BE" sz="7200" dirty="0" err="1" smtClean="0">
                <a:latin typeface="French Script MT" panose="03020402040607040605" pitchFamily="66" charset="0"/>
              </a:rPr>
              <a:t>Vanderheyden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814559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989</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smtClean="0"/>
              <a:t>Né le 15 mai 1891 – 27 ans</a:t>
            </a:r>
          </a:p>
          <a:p>
            <a:pPr algn="ctr"/>
            <a:r>
              <a:rPr lang="fr-BE" dirty="0" smtClean="0"/>
              <a:t>Décédé le</a:t>
            </a:r>
            <a:r>
              <a:rPr lang="fr-BE" dirty="0"/>
              <a:t> </a:t>
            </a:r>
            <a:r>
              <a:rPr lang="fr-BE" dirty="0" smtClean="0"/>
              <a:t>16 décembre 1918</a:t>
            </a:r>
          </a:p>
          <a:p>
            <a:pPr algn="ctr"/>
            <a:r>
              <a:rPr lang="fr-BE" dirty="0" smtClean="0"/>
              <a:t>Inhumé le 31 janvier 1923</a:t>
            </a:r>
          </a:p>
          <a:p>
            <a:pPr algn="ctr"/>
            <a:r>
              <a:rPr lang="fr-BE" dirty="0" smtClean="0"/>
              <a:t>Epoux de </a:t>
            </a:r>
            <a:r>
              <a:rPr lang="fr-BE" dirty="0"/>
              <a:t>?</a:t>
            </a:r>
            <a:endParaRPr lang="fr-BE" dirty="0" smtClean="0"/>
          </a:p>
          <a:p>
            <a:pPr algn="ctr"/>
            <a:endParaRPr lang="fr-BE" dirty="0"/>
          </a:p>
          <a:p>
            <a:pPr algn="ctr"/>
            <a:r>
              <a:rPr lang="fr-BE" dirty="0" smtClean="0"/>
              <a:t>Régiment: 5</a:t>
            </a:r>
            <a:r>
              <a:rPr lang="fr-BE" baseline="30000" dirty="0" smtClean="0"/>
              <a:t>e</a:t>
            </a:r>
            <a:r>
              <a:rPr lang="fr-BE" dirty="0" smtClean="0"/>
              <a:t> d’Artillerie</a:t>
            </a:r>
          </a:p>
          <a:p>
            <a:pPr algn="ctr"/>
            <a:r>
              <a:rPr lang="fr-BE" dirty="0" smtClean="0"/>
              <a:t>Statut: Maréchal des Logis Chef</a:t>
            </a:r>
          </a:p>
          <a:p>
            <a:pPr algn="ctr"/>
            <a:r>
              <a:rPr lang="fr-BE" dirty="0" smtClean="0"/>
              <a:t>Volontaire de carrière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46</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7" name="ZoneTexte 16"/>
          <p:cNvSpPr txBox="1"/>
          <p:nvPr/>
        </p:nvSpPr>
        <p:spPr>
          <a:xfrm>
            <a:off x="847643" y="793185"/>
            <a:ext cx="5142261" cy="1200329"/>
          </a:xfrm>
          <a:prstGeom prst="rect">
            <a:avLst/>
          </a:prstGeom>
          <a:noFill/>
        </p:spPr>
        <p:txBody>
          <a:bodyPr wrap="square" rtlCol="0">
            <a:spAutoFit/>
          </a:bodyPr>
          <a:lstStyle/>
          <a:p>
            <a:pPr algn="just"/>
            <a:r>
              <a:rPr lang="fr-BE" sz="7200" dirty="0" smtClean="0">
                <a:latin typeface="French Script MT" panose="03020402040607040605" pitchFamily="66" charset="0"/>
              </a:rPr>
              <a:t>Joseph </a:t>
            </a:r>
            <a:r>
              <a:rPr lang="fr-BE" sz="7200" dirty="0" err="1" smtClean="0">
                <a:latin typeface="French Script MT" panose="03020402040607040605" pitchFamily="66" charset="0"/>
              </a:rPr>
              <a:t>Vangeyten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26756228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99</a:t>
            </a:fld>
            <a:endParaRPr lang="fr-BE" dirty="0"/>
          </a:p>
        </p:txBody>
      </p:sp>
      <p:sp>
        <p:nvSpPr>
          <p:cNvPr id="5" name="ZoneTexte 4"/>
          <p:cNvSpPr txBox="1"/>
          <p:nvPr/>
        </p:nvSpPr>
        <p:spPr>
          <a:xfrm>
            <a:off x="1423701" y="779526"/>
            <a:ext cx="3927919" cy="1200329"/>
          </a:xfrm>
          <a:prstGeom prst="rect">
            <a:avLst/>
          </a:prstGeom>
          <a:noFill/>
        </p:spPr>
        <p:txBody>
          <a:bodyPr wrap="square" rtlCol="0">
            <a:spAutoFit/>
          </a:bodyPr>
          <a:lstStyle/>
          <a:p>
            <a:r>
              <a:rPr lang="fr-BE" sz="7200" dirty="0" smtClean="0">
                <a:latin typeface="French Script MT" panose="03020402040607040605" pitchFamily="66" charset="0"/>
              </a:rPr>
              <a:t>Henri Jansen </a:t>
            </a:r>
            <a:endParaRPr lang="fr-BE" sz="7200" dirty="0">
              <a:latin typeface="French Script MT" panose="03020402040607040605" pitchFamily="66" charset="0"/>
            </a:endParaRPr>
          </a:p>
        </p:txBody>
      </p:sp>
      <p:sp>
        <p:nvSpPr>
          <p:cNvPr id="6" name="ZoneTexte 5"/>
          <p:cNvSpPr txBox="1"/>
          <p:nvPr/>
        </p:nvSpPr>
        <p:spPr>
          <a:xfrm>
            <a:off x="1671543" y="2250033"/>
            <a:ext cx="3432238" cy="2031325"/>
          </a:xfrm>
          <a:prstGeom prst="rect">
            <a:avLst/>
          </a:prstGeom>
          <a:noFill/>
        </p:spPr>
        <p:txBody>
          <a:bodyPr wrap="square" rtlCol="0">
            <a:spAutoFit/>
          </a:bodyPr>
          <a:lstStyle/>
          <a:p>
            <a:pPr algn="ctr"/>
            <a:r>
              <a:rPr lang="fr-BE" dirty="0" smtClean="0"/>
              <a:t>Né le ? – 78 ans</a:t>
            </a:r>
          </a:p>
          <a:p>
            <a:pPr algn="ctr"/>
            <a:r>
              <a:rPr lang="fr-BE" dirty="0" smtClean="0"/>
              <a:t>Décédé le ?</a:t>
            </a:r>
          </a:p>
          <a:p>
            <a:pPr algn="ctr"/>
            <a:r>
              <a:rPr lang="fr-BE" dirty="0" smtClean="0"/>
              <a:t>Inhumé le  30 octobre 1950</a:t>
            </a:r>
          </a:p>
          <a:p>
            <a:pPr algn="ctr"/>
            <a:r>
              <a:rPr lang="fr-BE" dirty="0" smtClean="0"/>
              <a:t>Epoux: ?</a:t>
            </a:r>
          </a:p>
          <a:p>
            <a:pPr algn="ctr"/>
            <a:endParaRPr lang="fr-BE" dirty="0"/>
          </a:p>
          <a:p>
            <a:pPr algn="ctr"/>
            <a:r>
              <a:rPr lang="fr-BE" dirty="0" smtClean="0"/>
              <a:t>Régiment: ?</a:t>
            </a:r>
          </a:p>
          <a:p>
            <a:pPr algn="ctr"/>
            <a:r>
              <a:rPr lang="fr-BE" dirty="0" smtClean="0"/>
              <a:t>Statut: ?</a:t>
            </a:r>
            <a:endParaRPr lang="fr-BE" dirty="0"/>
          </a:p>
        </p:txBody>
      </p:sp>
      <p:sp>
        <p:nvSpPr>
          <p:cNvPr id="11" name="ZoneTexte 10"/>
          <p:cNvSpPr txBox="1"/>
          <p:nvPr/>
        </p:nvSpPr>
        <p:spPr>
          <a:xfrm>
            <a:off x="7265289" y="3127196"/>
            <a:ext cx="2633472" cy="923330"/>
          </a:xfrm>
          <a:prstGeom prst="rect">
            <a:avLst/>
          </a:prstGeom>
          <a:noFill/>
        </p:spPr>
        <p:txBody>
          <a:bodyPr wrap="square" rtlCol="0">
            <a:spAutoFit/>
          </a:bodyPr>
          <a:lstStyle/>
          <a:p>
            <a:pPr algn="ctr"/>
            <a:r>
              <a:rPr lang="fr-BE" dirty="0" smtClean="0"/>
              <a:t>Parcelle 163 – A - bis</a:t>
            </a:r>
          </a:p>
          <a:p>
            <a:pPr algn="ctr"/>
            <a:r>
              <a:rPr lang="fr-BE" smtClean="0"/>
              <a:t>Ligne </a:t>
            </a:r>
            <a:r>
              <a:rPr lang="fr-BE" dirty="0" smtClean="0"/>
              <a:t>extérieure </a:t>
            </a:r>
          </a:p>
          <a:p>
            <a:pPr algn="ctr"/>
            <a:r>
              <a:rPr lang="fr-BE" dirty="0" smtClean="0"/>
              <a:t>Tombe 24</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12916"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Tree>
    <p:extLst>
      <p:ext uri="{BB962C8B-B14F-4D97-AF65-F5344CB8AC3E}">
        <p14:creationId xmlns:p14="http://schemas.microsoft.com/office/powerpoint/2010/main" val="41655456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990</a:t>
            </a:fld>
            <a:endParaRPr lang="fr-BE" dirty="0"/>
          </a:p>
        </p:txBody>
      </p:sp>
      <p:sp>
        <p:nvSpPr>
          <p:cNvPr id="6" name="ZoneTexte 5"/>
          <p:cNvSpPr txBox="1"/>
          <p:nvPr/>
        </p:nvSpPr>
        <p:spPr>
          <a:xfrm>
            <a:off x="1519624" y="2213133"/>
            <a:ext cx="3798303" cy="2031325"/>
          </a:xfrm>
          <a:prstGeom prst="rect">
            <a:avLst/>
          </a:prstGeom>
          <a:noFill/>
        </p:spPr>
        <p:txBody>
          <a:bodyPr wrap="square" rtlCol="0">
            <a:spAutoFit/>
          </a:bodyPr>
          <a:lstStyle/>
          <a:p>
            <a:pPr algn="ctr"/>
            <a:r>
              <a:rPr lang="fr-BE" dirty="0" smtClean="0"/>
              <a:t>Née en 1893 – 37 ans</a:t>
            </a:r>
          </a:p>
          <a:p>
            <a:pPr algn="ctr"/>
            <a:r>
              <a:rPr lang="fr-BE" dirty="0" smtClean="0"/>
              <a:t>Décédée le</a:t>
            </a:r>
            <a:r>
              <a:rPr lang="fr-BE" dirty="0"/>
              <a:t> </a:t>
            </a:r>
            <a:r>
              <a:rPr lang="fr-BE" dirty="0" smtClean="0"/>
              <a:t>7 août 1924</a:t>
            </a:r>
          </a:p>
          <a:p>
            <a:pPr algn="ctr"/>
            <a:r>
              <a:rPr lang="fr-BE" dirty="0" smtClean="0"/>
              <a:t>Inhumé le ?</a:t>
            </a:r>
          </a:p>
          <a:p>
            <a:pPr algn="ctr"/>
            <a:r>
              <a:rPr lang="fr-BE" dirty="0" smtClean="0"/>
              <a:t>Epoux de </a:t>
            </a:r>
            <a:r>
              <a:rPr lang="fr-BE" dirty="0"/>
              <a:t>?</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Infirmière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71</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459073" y="775281"/>
            <a:ext cx="5919401" cy="1200329"/>
          </a:xfrm>
          <a:prstGeom prst="rect">
            <a:avLst/>
          </a:prstGeom>
          <a:noFill/>
        </p:spPr>
        <p:txBody>
          <a:bodyPr wrap="square" rtlCol="0">
            <a:spAutoFit/>
          </a:bodyPr>
          <a:lstStyle/>
          <a:p>
            <a:pPr algn="just"/>
            <a:r>
              <a:rPr lang="fr-BE" sz="7200" dirty="0" smtClean="0">
                <a:latin typeface="French Script MT" panose="03020402040607040605" pitchFamily="66" charset="0"/>
              </a:rPr>
              <a:t>Marie-José </a:t>
            </a:r>
            <a:r>
              <a:rPr lang="fr-BE" sz="7200" dirty="0" err="1" smtClean="0">
                <a:latin typeface="French Script MT" panose="03020402040607040605" pitchFamily="66" charset="0"/>
              </a:rPr>
              <a:t>Vanhove</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404325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991</a:t>
            </a:fld>
            <a:endParaRPr lang="fr-BE" dirty="0"/>
          </a:p>
        </p:txBody>
      </p:sp>
      <p:sp>
        <p:nvSpPr>
          <p:cNvPr id="6" name="ZoneTexte 5"/>
          <p:cNvSpPr txBox="1"/>
          <p:nvPr/>
        </p:nvSpPr>
        <p:spPr>
          <a:xfrm>
            <a:off x="1519624" y="2213133"/>
            <a:ext cx="3798303" cy="2308324"/>
          </a:xfrm>
          <a:prstGeom prst="rect">
            <a:avLst/>
          </a:prstGeom>
          <a:noFill/>
        </p:spPr>
        <p:txBody>
          <a:bodyPr wrap="square" rtlCol="0">
            <a:spAutoFit/>
          </a:bodyPr>
          <a:lstStyle/>
          <a:p>
            <a:pPr algn="ctr"/>
            <a:r>
              <a:rPr lang="fr-BE" dirty="0" smtClean="0"/>
              <a:t>Né le </a:t>
            </a:r>
            <a:r>
              <a:rPr lang="fr-BE" dirty="0" smtClean="0"/>
              <a:t>9 </a:t>
            </a:r>
            <a:r>
              <a:rPr lang="fr-BE" dirty="0" smtClean="0"/>
              <a:t>février 1890 – 24 ans</a:t>
            </a:r>
          </a:p>
          <a:p>
            <a:pPr algn="ctr"/>
            <a:r>
              <a:rPr lang="fr-BE" dirty="0" smtClean="0"/>
              <a:t>Décédé le</a:t>
            </a:r>
            <a:r>
              <a:rPr lang="fr-BE" dirty="0"/>
              <a:t> </a:t>
            </a:r>
            <a:r>
              <a:rPr lang="fr-BE" dirty="0" smtClean="0"/>
              <a:t>17 </a:t>
            </a:r>
            <a:r>
              <a:rPr lang="fr-BE" dirty="0" smtClean="0"/>
              <a:t>août 1914</a:t>
            </a:r>
          </a:p>
          <a:p>
            <a:pPr algn="ctr"/>
            <a:r>
              <a:rPr lang="fr-BE" dirty="0" smtClean="0"/>
              <a:t>Inhumé </a:t>
            </a:r>
            <a:r>
              <a:rPr lang="fr-BE" dirty="0"/>
              <a:t>à </a:t>
            </a:r>
            <a:r>
              <a:rPr lang="fr-BE" dirty="0" err="1"/>
              <a:t>Robermont</a:t>
            </a:r>
            <a:r>
              <a:rPr lang="fr-BE" dirty="0"/>
              <a:t> en </a:t>
            </a:r>
            <a:r>
              <a:rPr lang="fr-BE" dirty="0" smtClean="0"/>
              <a:t>1926</a:t>
            </a:r>
          </a:p>
          <a:p>
            <a:pPr algn="ctr"/>
            <a:r>
              <a:rPr lang="fr-BE" dirty="0" smtClean="0"/>
              <a:t>Epoux de </a:t>
            </a:r>
            <a:r>
              <a:rPr lang="fr-BE" dirty="0"/>
              <a:t>?</a:t>
            </a:r>
            <a:endParaRPr lang="fr-BE" dirty="0" smtClean="0"/>
          </a:p>
          <a:p>
            <a:pPr algn="ctr"/>
            <a:endParaRPr lang="fr-BE" dirty="0"/>
          </a:p>
          <a:p>
            <a:pPr algn="ctr"/>
            <a:r>
              <a:rPr lang="fr-BE" dirty="0" smtClean="0"/>
              <a:t>Régiment: Artillerie de Forteresse</a:t>
            </a:r>
          </a:p>
          <a:p>
            <a:pPr algn="ctr"/>
            <a:r>
              <a:rPr lang="fr-BE" dirty="0" smtClean="0"/>
              <a:t>Fort de </a:t>
            </a:r>
            <a:r>
              <a:rPr lang="fr-BE" dirty="0" err="1" smtClean="0"/>
              <a:t>Barchon</a:t>
            </a:r>
            <a:endParaRPr lang="fr-BE" dirty="0" smtClean="0"/>
          </a:p>
          <a:p>
            <a:pPr algn="ctr"/>
            <a:r>
              <a:rPr lang="fr-BE" dirty="0" smtClean="0"/>
              <a:t>Statut: Soldat, Prisonnier de Guerre</a:t>
            </a:r>
          </a:p>
        </p:txBody>
      </p:sp>
      <p:sp>
        <p:nvSpPr>
          <p:cNvPr id="11" name="ZoneTexte 10"/>
          <p:cNvSpPr txBox="1"/>
          <p:nvPr/>
        </p:nvSpPr>
        <p:spPr>
          <a:xfrm>
            <a:off x="7212684"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59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679347" y="779526"/>
            <a:ext cx="5478853" cy="1200329"/>
          </a:xfrm>
          <a:prstGeom prst="rect">
            <a:avLst/>
          </a:prstGeom>
          <a:noFill/>
        </p:spPr>
        <p:txBody>
          <a:bodyPr wrap="square" rtlCol="0">
            <a:spAutoFit/>
          </a:bodyPr>
          <a:lstStyle/>
          <a:p>
            <a:pPr algn="just"/>
            <a:r>
              <a:rPr lang="fr-BE" sz="7200" dirty="0" smtClean="0">
                <a:latin typeface="French Script MT" panose="03020402040607040605" pitchFamily="66" charset="0"/>
              </a:rPr>
              <a:t>Arthur </a:t>
            </a:r>
            <a:r>
              <a:rPr lang="fr-BE" sz="7200" dirty="0" err="1" smtClean="0">
                <a:latin typeface="French Script MT" panose="03020402040607040605" pitchFamily="66" charset="0"/>
              </a:rPr>
              <a:t>Wenmackers</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1815358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lnSpcReduction="10000"/>
          </a:bodyPr>
          <a:lstStyle/>
          <a:p>
            <a:fld id="{F3DBC0B5-7AF0-4C72-BAA1-305516A547BF}" type="slidenum">
              <a:rPr lang="fr-BE" smtClean="0"/>
              <a:t>992</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1874 – 60 ans</a:t>
            </a:r>
          </a:p>
          <a:p>
            <a:pPr algn="ctr"/>
            <a:r>
              <a:rPr lang="fr-BE" dirty="0" smtClean="0"/>
              <a:t>Décédé le</a:t>
            </a:r>
            <a:r>
              <a:rPr lang="fr-BE" dirty="0"/>
              <a:t> </a:t>
            </a:r>
            <a:r>
              <a:rPr lang="fr-BE" dirty="0" smtClean="0"/>
              <a:t>27 octobre 1934</a:t>
            </a:r>
          </a:p>
          <a:p>
            <a:pPr algn="ctr"/>
            <a:r>
              <a:rPr lang="fr-BE" dirty="0" smtClean="0"/>
              <a:t>Inhumé le ?</a:t>
            </a:r>
          </a:p>
          <a:p>
            <a:pPr algn="ctr"/>
            <a:r>
              <a:rPr lang="fr-BE" dirty="0" smtClean="0"/>
              <a:t>Epoux de Madame </a:t>
            </a:r>
            <a:r>
              <a:rPr lang="fr-BE" dirty="0" err="1" smtClean="0"/>
              <a:t>Requilez</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163 – 18</a:t>
            </a:r>
          </a:p>
          <a:p>
            <a:pPr algn="ctr"/>
            <a:r>
              <a:rPr lang="fr-BE" dirty="0" smtClean="0"/>
              <a:t>Tombe 100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983479" y="775281"/>
            <a:ext cx="4870588" cy="1200329"/>
          </a:xfrm>
          <a:prstGeom prst="rect">
            <a:avLst/>
          </a:prstGeom>
          <a:noFill/>
        </p:spPr>
        <p:txBody>
          <a:bodyPr wrap="square" rtlCol="0">
            <a:spAutoFit/>
          </a:bodyPr>
          <a:lstStyle/>
          <a:p>
            <a:pPr algn="just"/>
            <a:r>
              <a:rPr lang="fr-BE" sz="7200" dirty="0" smtClean="0">
                <a:latin typeface="French Script MT" panose="03020402040607040605" pitchFamily="66" charset="0"/>
              </a:rPr>
              <a:t>Guillaume Wiertz</a:t>
            </a:r>
          </a:p>
        </p:txBody>
      </p:sp>
    </p:spTree>
    <p:extLst>
      <p:ext uri="{BB962C8B-B14F-4D97-AF65-F5344CB8AC3E}">
        <p14:creationId xmlns:p14="http://schemas.microsoft.com/office/powerpoint/2010/main" val="34660561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92500" lnSpcReduction="10000"/>
          </a:bodyPr>
          <a:lstStyle/>
          <a:p>
            <a:fld id="{F3DBC0B5-7AF0-4C72-BAA1-305516A547BF}" type="slidenum">
              <a:rPr lang="fr-BE" smtClean="0"/>
              <a:t>993</a:t>
            </a:fld>
            <a:endParaRPr lang="fr-BE" dirty="0"/>
          </a:p>
        </p:txBody>
      </p:sp>
      <p:sp>
        <p:nvSpPr>
          <p:cNvPr id="8" name="ZoneTexte 7"/>
          <p:cNvSpPr txBox="1"/>
          <p:nvPr/>
        </p:nvSpPr>
        <p:spPr>
          <a:xfrm>
            <a:off x="197728" y="521255"/>
            <a:ext cx="861774" cy="5880100"/>
          </a:xfrm>
          <a:prstGeom prst="rect">
            <a:avLst/>
          </a:prstGeom>
          <a:noFill/>
        </p:spPr>
        <p:txBody>
          <a:bodyPr vert="vert270" wrap="square" rtlCol="0">
            <a:spAutoFit/>
          </a:bodyPr>
          <a:lstStyle/>
          <a:p>
            <a:pPr algn="ctr"/>
            <a:r>
              <a:rPr lang="fr-BE" sz="4400" dirty="0" smtClean="0">
                <a:latin typeface="Blackadder ITC" panose="04020505051007020D02" pitchFamily="82" charset="0"/>
              </a:rPr>
              <a:t>Parcelle 161</a:t>
            </a:r>
            <a:endParaRPr lang="fr-BE" sz="4400" dirty="0">
              <a:latin typeface="Blackadder ITC" panose="04020505051007020D02" pitchFamily="82" charset="0"/>
            </a:endParaRPr>
          </a:p>
        </p:txBody>
      </p:sp>
      <p:sp>
        <p:nvSpPr>
          <p:cNvPr id="9" name="Demi-tour 8">
            <a:hlinkClick r:id="rId2" action="ppaction://hlinksldjump"/>
          </p:cNvPr>
          <p:cNvSpPr/>
          <p:nvPr/>
        </p:nvSpPr>
        <p:spPr>
          <a:xfrm rot="10800000" flipH="1">
            <a:off x="11603990" y="278853"/>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pic>
        <p:nvPicPr>
          <p:cNvPr id="2" name="Image 1"/>
          <p:cNvPicPr>
            <a:picLocks noChangeAspect="1"/>
          </p:cNvPicPr>
          <p:nvPr/>
        </p:nvPicPr>
        <p:blipFill>
          <a:blip r:embed="rId3"/>
          <a:stretch>
            <a:fillRect/>
          </a:stretch>
        </p:blipFill>
        <p:spPr>
          <a:xfrm>
            <a:off x="1159328" y="160266"/>
            <a:ext cx="10033686" cy="6602078"/>
          </a:xfrm>
          <a:prstGeom prst="rect">
            <a:avLst/>
          </a:prstGeom>
        </p:spPr>
      </p:pic>
    </p:spTree>
    <p:extLst>
      <p:ext uri="{BB962C8B-B14F-4D97-AF65-F5344CB8AC3E}">
        <p14:creationId xmlns:p14="http://schemas.microsoft.com/office/powerpoint/2010/main" val="22338740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92500" lnSpcReduction="10000"/>
          </a:bodyPr>
          <a:lstStyle/>
          <a:p>
            <a:fld id="{F3DBC0B5-7AF0-4C72-BAA1-305516A547BF}" type="slidenum">
              <a:rPr lang="fr-BE" smtClean="0"/>
              <a:t>994</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1914 – 46 ans</a:t>
            </a:r>
          </a:p>
          <a:p>
            <a:pPr algn="ctr"/>
            <a:r>
              <a:rPr lang="fr-BE" dirty="0" smtClean="0"/>
              <a:t>Décédé le 18 mars 1957</a:t>
            </a:r>
          </a:p>
          <a:p>
            <a:pPr algn="ctr"/>
            <a:r>
              <a:rPr lang="fr-BE" dirty="0" smtClean="0"/>
              <a:t>Inhumé le 17 mai 1957</a:t>
            </a:r>
          </a:p>
          <a:p>
            <a:pPr algn="ctr"/>
            <a:r>
              <a:rPr lang="fr-BE" dirty="0" smtClean="0"/>
              <a:t>Epoux de Madame Degré</a:t>
            </a:r>
          </a:p>
          <a:p>
            <a:pPr algn="ctr"/>
            <a:endParaRPr lang="fr-BE" dirty="0"/>
          </a:p>
          <a:p>
            <a:pPr algn="ctr"/>
            <a:r>
              <a:rPr lang="fr-BE" dirty="0" smtClean="0"/>
              <a:t>Régiment: </a:t>
            </a:r>
            <a:r>
              <a:rPr lang="fr-BE" dirty="0"/>
              <a:t>?</a:t>
            </a:r>
            <a:endParaRPr lang="fr-BE" dirty="0" smtClean="0"/>
          </a:p>
          <a:p>
            <a:pPr algn="ctr"/>
            <a:r>
              <a:rPr lang="fr-BE" dirty="0" smtClean="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8-8</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452595" y="779526"/>
            <a:ext cx="3932355" cy="1200329"/>
          </a:xfrm>
          <a:prstGeom prst="rect">
            <a:avLst/>
          </a:prstGeom>
          <a:noFill/>
        </p:spPr>
        <p:txBody>
          <a:bodyPr wrap="square" rtlCol="0">
            <a:spAutoFit/>
          </a:bodyPr>
          <a:lstStyle/>
          <a:p>
            <a:pPr algn="just"/>
            <a:r>
              <a:rPr lang="fr-BE" sz="7200" dirty="0" smtClean="0">
                <a:latin typeface="French Script MT" panose="03020402040607040605" pitchFamily="66" charset="0"/>
              </a:rPr>
              <a:t>Clément Adam</a:t>
            </a:r>
          </a:p>
        </p:txBody>
      </p:sp>
    </p:spTree>
    <p:extLst>
      <p:ext uri="{BB962C8B-B14F-4D97-AF65-F5344CB8AC3E}">
        <p14:creationId xmlns:p14="http://schemas.microsoft.com/office/powerpoint/2010/main" val="8639349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92500" lnSpcReduction="10000"/>
          </a:bodyPr>
          <a:lstStyle/>
          <a:p>
            <a:fld id="{F3DBC0B5-7AF0-4C72-BAA1-305516A547BF}" type="slidenum">
              <a:rPr lang="fr-BE" smtClean="0"/>
              <a:t>995</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1902 – 47 ans</a:t>
            </a:r>
          </a:p>
          <a:p>
            <a:pPr algn="ctr"/>
            <a:r>
              <a:rPr lang="fr-BE" dirty="0" smtClean="0"/>
              <a:t>Décédé le 21 août 1949</a:t>
            </a:r>
          </a:p>
          <a:p>
            <a:pPr algn="ctr"/>
            <a:r>
              <a:rPr lang="fr-BE" dirty="0" smtClean="0"/>
              <a:t>Inhumé le ?</a:t>
            </a:r>
          </a:p>
          <a:p>
            <a:pPr algn="ctr"/>
            <a:r>
              <a:rPr lang="fr-BE" dirty="0" smtClean="0"/>
              <a:t>Epoux de Madame Onkelinx</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16-2</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663984" y="779526"/>
            <a:ext cx="3509578" cy="1200329"/>
          </a:xfrm>
          <a:prstGeom prst="rect">
            <a:avLst/>
          </a:prstGeom>
          <a:noFill/>
        </p:spPr>
        <p:txBody>
          <a:bodyPr wrap="square" rtlCol="0">
            <a:spAutoFit/>
          </a:bodyPr>
          <a:lstStyle/>
          <a:p>
            <a:pPr algn="just"/>
            <a:r>
              <a:rPr lang="fr-BE" sz="7200" dirty="0" smtClean="0">
                <a:latin typeface="French Script MT" panose="03020402040607040605" pitchFamily="66" charset="0"/>
              </a:rPr>
              <a:t>Jean </a:t>
            </a:r>
            <a:r>
              <a:rPr lang="fr-BE" sz="7200" dirty="0" err="1" smtClean="0">
                <a:latin typeface="French Script MT" panose="03020402040607040605" pitchFamily="66" charset="0"/>
              </a:rPr>
              <a:t>Avonds</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4113847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92500" lnSpcReduction="10000"/>
          </a:bodyPr>
          <a:lstStyle/>
          <a:p>
            <a:fld id="{F3DBC0B5-7AF0-4C72-BAA1-305516A547BF}" type="slidenum">
              <a:rPr lang="fr-BE" smtClean="0"/>
              <a:t>996</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1914 – 42 ans</a:t>
            </a:r>
          </a:p>
          <a:p>
            <a:pPr algn="ctr"/>
            <a:r>
              <a:rPr lang="fr-BE" dirty="0" smtClean="0"/>
              <a:t>Décédé le 24 février 1956</a:t>
            </a:r>
          </a:p>
          <a:p>
            <a:pPr algn="ctr"/>
            <a:r>
              <a:rPr lang="fr-BE" dirty="0" smtClean="0"/>
              <a:t>Inhumé</a:t>
            </a:r>
          </a:p>
          <a:p>
            <a:pPr algn="ctr"/>
            <a:r>
              <a:rPr lang="fr-BE" dirty="0" smtClean="0"/>
              <a:t>Epoux de Madame Backer</a:t>
            </a:r>
          </a:p>
          <a:p>
            <a:pPr algn="ctr"/>
            <a:endParaRPr lang="fr-BE" dirty="0"/>
          </a:p>
          <a:p>
            <a:pPr algn="ctr"/>
            <a:r>
              <a:rPr lang="fr-BE" dirty="0" smtClean="0"/>
              <a:t>Régiment: </a:t>
            </a:r>
            <a:r>
              <a:rPr lang="fr-BE" dirty="0"/>
              <a:t>?</a:t>
            </a:r>
            <a:endParaRPr lang="fr-BE" dirty="0" smtClean="0"/>
          </a:p>
          <a:p>
            <a:pPr algn="ctr"/>
            <a:r>
              <a:rPr lang="fr-BE" dirty="0" smtClean="0"/>
              <a:t>Statut: ?</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8-7</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564931" y="779526"/>
            <a:ext cx="3707684" cy="1200329"/>
          </a:xfrm>
          <a:prstGeom prst="rect">
            <a:avLst/>
          </a:prstGeom>
          <a:noFill/>
        </p:spPr>
        <p:txBody>
          <a:bodyPr wrap="square" rtlCol="0">
            <a:spAutoFit/>
          </a:bodyPr>
          <a:lstStyle/>
          <a:p>
            <a:pPr algn="just"/>
            <a:r>
              <a:rPr lang="fr-BE" sz="7200" dirty="0" smtClean="0">
                <a:latin typeface="French Script MT" panose="03020402040607040605" pitchFamily="66" charset="0"/>
              </a:rPr>
              <a:t>Roger Bacq</a:t>
            </a:r>
          </a:p>
        </p:txBody>
      </p:sp>
    </p:spTree>
    <p:extLst>
      <p:ext uri="{BB962C8B-B14F-4D97-AF65-F5344CB8AC3E}">
        <p14:creationId xmlns:p14="http://schemas.microsoft.com/office/powerpoint/2010/main" val="6226470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92500" lnSpcReduction="10000"/>
          </a:bodyPr>
          <a:lstStyle/>
          <a:p>
            <a:fld id="{F3DBC0B5-7AF0-4C72-BAA1-305516A547BF}" type="slidenum">
              <a:rPr lang="fr-BE" smtClean="0"/>
              <a:t>997</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1918 – 36 ans</a:t>
            </a:r>
          </a:p>
          <a:p>
            <a:pPr algn="ctr"/>
            <a:r>
              <a:rPr lang="fr-BE" dirty="0" smtClean="0"/>
              <a:t>Décédé le 17 janvier 1954</a:t>
            </a:r>
          </a:p>
          <a:p>
            <a:pPr algn="ctr"/>
            <a:r>
              <a:rPr lang="fr-BE" dirty="0" smtClean="0"/>
              <a:t>Inhumé </a:t>
            </a:r>
          </a:p>
          <a:p>
            <a:pPr algn="ctr"/>
            <a:r>
              <a:rPr lang="fr-BE" dirty="0" smtClean="0"/>
              <a:t>Epoux de Madame Angélique</a:t>
            </a:r>
          </a:p>
          <a:p>
            <a:pPr algn="ctr"/>
            <a:endParaRPr lang="fr-BE" dirty="0"/>
          </a:p>
          <a:p>
            <a:pPr algn="ctr"/>
            <a:r>
              <a:rPr lang="fr-BE" dirty="0" smtClean="0"/>
              <a:t>Régiment: </a:t>
            </a:r>
            <a:r>
              <a:rPr lang="fr-BE" dirty="0"/>
              <a:t>?</a:t>
            </a:r>
            <a:endParaRPr lang="fr-BE" dirty="0" smtClean="0"/>
          </a:p>
          <a:p>
            <a:pPr algn="ctr"/>
            <a:r>
              <a:rPr lang="fr-BE" dirty="0" smtClean="0"/>
              <a:t>Statut: Combattant 40-45</a:t>
            </a:r>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8-5</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215688" y="779526"/>
            <a:ext cx="4406170" cy="1200329"/>
          </a:xfrm>
          <a:prstGeom prst="rect">
            <a:avLst/>
          </a:prstGeom>
          <a:noFill/>
        </p:spPr>
        <p:txBody>
          <a:bodyPr wrap="square" rtlCol="0">
            <a:spAutoFit/>
          </a:bodyPr>
          <a:lstStyle/>
          <a:p>
            <a:pPr algn="just"/>
            <a:r>
              <a:rPr lang="fr-BE" sz="7200" dirty="0" smtClean="0">
                <a:latin typeface="French Script MT" panose="03020402040607040605" pitchFamily="66" charset="0"/>
              </a:rPr>
              <a:t>François Baron</a:t>
            </a:r>
          </a:p>
        </p:txBody>
      </p:sp>
    </p:spTree>
    <p:extLst>
      <p:ext uri="{BB962C8B-B14F-4D97-AF65-F5344CB8AC3E}">
        <p14:creationId xmlns:p14="http://schemas.microsoft.com/office/powerpoint/2010/main" val="17976410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92500" lnSpcReduction="10000"/>
          </a:bodyPr>
          <a:lstStyle/>
          <a:p>
            <a:fld id="{F3DBC0B5-7AF0-4C72-BAA1-305516A547BF}" type="slidenum">
              <a:rPr lang="fr-BE" smtClean="0"/>
              <a:t>998</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1850 – 76 ans</a:t>
            </a:r>
          </a:p>
          <a:p>
            <a:pPr algn="ctr"/>
            <a:r>
              <a:rPr lang="fr-BE" dirty="0" smtClean="0"/>
              <a:t>Décédé le 19 novembre 1926</a:t>
            </a:r>
          </a:p>
          <a:p>
            <a:pPr algn="ctr"/>
            <a:r>
              <a:rPr lang="fr-BE" dirty="0" smtClean="0"/>
              <a:t>Inhumé </a:t>
            </a:r>
          </a:p>
          <a:p>
            <a:pPr algn="ctr"/>
            <a:r>
              <a:rPr lang="fr-BE" dirty="0" smtClean="0"/>
              <a:t>Epoux de ?</a:t>
            </a:r>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5-9</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1009683" y="779526"/>
            <a:ext cx="4818180" cy="1200329"/>
          </a:xfrm>
          <a:prstGeom prst="rect">
            <a:avLst/>
          </a:prstGeom>
          <a:noFill/>
        </p:spPr>
        <p:txBody>
          <a:bodyPr wrap="square" rtlCol="0">
            <a:spAutoFit/>
          </a:bodyPr>
          <a:lstStyle/>
          <a:p>
            <a:pPr algn="just"/>
            <a:r>
              <a:rPr lang="fr-BE" sz="7200" dirty="0" smtClean="0">
                <a:latin typeface="French Script MT" panose="03020402040607040605" pitchFamily="66" charset="0"/>
              </a:rPr>
              <a:t>Eugène </a:t>
            </a:r>
            <a:r>
              <a:rPr lang="fr-BE" sz="7200" dirty="0" err="1" smtClean="0">
                <a:latin typeface="French Script MT" panose="03020402040607040605" pitchFamily="66" charset="0"/>
              </a:rPr>
              <a:t>Beaurain</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39372772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p:cNvSpPr>
            <a:spLocks noGrp="1"/>
          </p:cNvSpPr>
          <p:nvPr>
            <p:ph type="sldNum" sz="quarter" idx="12"/>
          </p:nvPr>
        </p:nvSpPr>
        <p:spPr/>
        <p:txBody>
          <a:bodyPr>
            <a:normAutofit fontScale="92500" lnSpcReduction="10000"/>
          </a:bodyPr>
          <a:lstStyle/>
          <a:p>
            <a:fld id="{F3DBC0B5-7AF0-4C72-BAA1-305516A547BF}" type="slidenum">
              <a:rPr lang="fr-BE" smtClean="0"/>
              <a:t>999</a:t>
            </a:fld>
            <a:endParaRPr lang="fr-BE" dirty="0"/>
          </a:p>
        </p:txBody>
      </p:sp>
      <p:sp>
        <p:nvSpPr>
          <p:cNvPr id="6" name="ZoneTexte 5"/>
          <p:cNvSpPr txBox="1"/>
          <p:nvPr/>
        </p:nvSpPr>
        <p:spPr>
          <a:xfrm>
            <a:off x="1519622" y="2260624"/>
            <a:ext cx="3798303" cy="2031325"/>
          </a:xfrm>
          <a:prstGeom prst="rect">
            <a:avLst/>
          </a:prstGeom>
          <a:noFill/>
        </p:spPr>
        <p:txBody>
          <a:bodyPr wrap="square" rtlCol="0">
            <a:spAutoFit/>
          </a:bodyPr>
          <a:lstStyle/>
          <a:p>
            <a:pPr algn="ctr"/>
            <a:r>
              <a:rPr lang="fr-BE" dirty="0" smtClean="0"/>
              <a:t>Né en 1910 – </a:t>
            </a:r>
            <a:r>
              <a:rPr lang="fr-BE" dirty="0"/>
              <a:t>5</a:t>
            </a:r>
            <a:r>
              <a:rPr lang="fr-BE" dirty="0" smtClean="0"/>
              <a:t>6 ans</a:t>
            </a:r>
          </a:p>
          <a:p>
            <a:pPr algn="ctr"/>
            <a:r>
              <a:rPr lang="fr-BE" dirty="0" smtClean="0"/>
              <a:t>Décédé le 5 juillet 1966</a:t>
            </a:r>
          </a:p>
          <a:p>
            <a:pPr algn="ctr"/>
            <a:r>
              <a:rPr lang="fr-BE" dirty="0" smtClean="0"/>
              <a:t>Inhumé le ? </a:t>
            </a:r>
          </a:p>
          <a:p>
            <a:pPr algn="ctr"/>
            <a:r>
              <a:rPr lang="fr-BE" dirty="0" smtClean="0"/>
              <a:t>Epoux de Madame </a:t>
            </a:r>
            <a:r>
              <a:rPr lang="fr-BE" dirty="0" err="1" smtClean="0"/>
              <a:t>Lardot</a:t>
            </a:r>
            <a:endParaRPr lang="fr-BE" dirty="0" smtClean="0"/>
          </a:p>
          <a:p>
            <a:pPr algn="ctr"/>
            <a:endParaRPr lang="fr-BE" dirty="0"/>
          </a:p>
          <a:p>
            <a:pPr algn="ctr"/>
            <a:r>
              <a:rPr lang="fr-BE" dirty="0" smtClean="0"/>
              <a:t>Régiment: </a:t>
            </a:r>
            <a:r>
              <a:rPr lang="fr-BE" dirty="0"/>
              <a:t>?</a:t>
            </a:r>
            <a:endParaRPr lang="fr-BE" dirty="0" smtClean="0"/>
          </a:p>
          <a:p>
            <a:pPr algn="ctr"/>
            <a:r>
              <a:rPr lang="fr-BE" dirty="0" smtClean="0"/>
              <a:t>Statut: </a:t>
            </a:r>
            <a:r>
              <a:rPr lang="fr-BE" dirty="0"/>
              <a:t>?</a:t>
            </a:r>
            <a:endParaRPr lang="fr-BE" dirty="0" smtClean="0"/>
          </a:p>
        </p:txBody>
      </p:sp>
      <p:sp>
        <p:nvSpPr>
          <p:cNvPr id="11" name="ZoneTexte 10"/>
          <p:cNvSpPr txBox="1"/>
          <p:nvPr/>
        </p:nvSpPr>
        <p:spPr>
          <a:xfrm>
            <a:off x="7204113" y="3265695"/>
            <a:ext cx="2738682" cy="646331"/>
          </a:xfrm>
          <a:prstGeom prst="rect">
            <a:avLst/>
          </a:prstGeom>
          <a:noFill/>
        </p:spPr>
        <p:txBody>
          <a:bodyPr wrap="square" rtlCol="0">
            <a:spAutoFit/>
          </a:bodyPr>
          <a:lstStyle/>
          <a:p>
            <a:pPr algn="ctr"/>
            <a:r>
              <a:rPr lang="fr-BE" dirty="0" smtClean="0"/>
              <a:t>Parcelle 161</a:t>
            </a:r>
          </a:p>
          <a:p>
            <a:pPr algn="ctr"/>
            <a:r>
              <a:rPr lang="fr-BE" dirty="0" smtClean="0"/>
              <a:t>Tombe 7-10</a:t>
            </a:r>
          </a:p>
        </p:txBody>
      </p:sp>
      <p:pic>
        <p:nvPicPr>
          <p:cNvPr id="12" name="Imag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44029" y="4683696"/>
            <a:ext cx="2549491" cy="1432814"/>
          </a:xfrm>
          <a:prstGeom prst="rect">
            <a:avLst/>
          </a:prstGeom>
          <a:solidFill>
            <a:srgbClr val="FF0000"/>
          </a:solidFill>
        </p:spPr>
      </p:pic>
      <p:pic>
        <p:nvPicPr>
          <p:cNvPr id="13" name="Imag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39025" y="779526"/>
            <a:ext cx="2286000" cy="1714500"/>
          </a:xfrm>
          <a:prstGeom prst="rect">
            <a:avLst/>
          </a:prstGeom>
        </p:spPr>
      </p:pic>
      <p:pic>
        <p:nvPicPr>
          <p:cNvPr id="14" name="Imag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39025" y="4683696"/>
            <a:ext cx="2296272" cy="1785366"/>
          </a:xfrm>
          <a:prstGeom prst="rect">
            <a:avLst/>
          </a:prstGeom>
        </p:spPr>
      </p:pic>
      <p:sp>
        <p:nvSpPr>
          <p:cNvPr id="15" name="Titre 1"/>
          <p:cNvSpPr>
            <a:spLocks noGrp="1"/>
          </p:cNvSpPr>
          <p:nvPr>
            <p:ph type="title"/>
          </p:nvPr>
        </p:nvSpPr>
        <p:spPr>
          <a:xfrm rot="16200000">
            <a:off x="9062357" y="2914792"/>
            <a:ext cx="5303521" cy="842554"/>
          </a:xfrm>
        </p:spPr>
        <p:txBody>
          <a:bodyPr/>
          <a:lstStyle/>
          <a:p>
            <a:pPr algn="ctr"/>
            <a:r>
              <a:rPr lang="fr-BE" dirty="0" smtClean="0">
                <a:solidFill>
                  <a:srgbClr val="FF0000"/>
                </a:solidFill>
                <a:latin typeface="Blackadder ITC" panose="04020505051007020D02" pitchFamily="82" charset="0"/>
              </a:rPr>
              <a:t>Honneur et Respect</a:t>
            </a:r>
            <a:endParaRPr lang="fr-BE" dirty="0">
              <a:solidFill>
                <a:srgbClr val="FF0000"/>
              </a:solidFill>
              <a:latin typeface="Blackadder ITC" panose="04020505051007020D02" pitchFamily="82" charset="0"/>
            </a:endParaRPr>
          </a:p>
        </p:txBody>
      </p:sp>
      <p:sp>
        <p:nvSpPr>
          <p:cNvPr id="10" name="Demi-tour 9">
            <a:hlinkClick r:id="rId5" action="ppaction://hlinksldjump"/>
          </p:cNvPr>
          <p:cNvSpPr/>
          <p:nvPr/>
        </p:nvSpPr>
        <p:spPr>
          <a:xfrm rot="10800000" flipH="1">
            <a:off x="10718800" y="199505"/>
            <a:ext cx="292100" cy="484803"/>
          </a:xfrm>
          <a:prstGeom prst="utur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solidFill>
                <a:schemeClr val="tx1"/>
              </a:solidFill>
            </a:endParaRPr>
          </a:p>
        </p:txBody>
      </p:sp>
      <p:sp>
        <p:nvSpPr>
          <p:cNvPr id="16" name="ZoneTexte 15"/>
          <p:cNvSpPr txBox="1"/>
          <p:nvPr/>
        </p:nvSpPr>
        <p:spPr>
          <a:xfrm>
            <a:off x="786599" y="779526"/>
            <a:ext cx="5264347" cy="1200329"/>
          </a:xfrm>
          <a:prstGeom prst="rect">
            <a:avLst/>
          </a:prstGeom>
          <a:noFill/>
        </p:spPr>
        <p:txBody>
          <a:bodyPr wrap="square" rtlCol="0">
            <a:spAutoFit/>
          </a:bodyPr>
          <a:lstStyle/>
          <a:p>
            <a:pPr algn="just"/>
            <a:r>
              <a:rPr lang="fr-BE" sz="7200" dirty="0" smtClean="0">
                <a:latin typeface="French Script MT" panose="03020402040607040605" pitchFamily="66" charset="0"/>
              </a:rPr>
              <a:t>Alexandre </a:t>
            </a:r>
            <a:r>
              <a:rPr lang="fr-BE" sz="7200" dirty="0" err="1" smtClean="0">
                <a:latin typeface="French Script MT" panose="03020402040607040605" pitchFamily="66" charset="0"/>
              </a:rPr>
              <a:t>Bechoux</a:t>
            </a:r>
            <a:endParaRPr lang="fr-BE" sz="7200" dirty="0" smtClean="0">
              <a:latin typeface="French Script MT" panose="03020402040607040605" pitchFamily="66" charset="0"/>
            </a:endParaRPr>
          </a:p>
        </p:txBody>
      </p:sp>
    </p:spTree>
    <p:extLst>
      <p:ext uri="{BB962C8B-B14F-4D97-AF65-F5344CB8AC3E}">
        <p14:creationId xmlns:p14="http://schemas.microsoft.com/office/powerpoint/2010/main" val="1760761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Personnalisé 1">
      <a:majorFont>
        <a:latin typeface="Calibri"/>
        <a:ea typeface=""/>
        <a:cs typeface=""/>
      </a:majorFont>
      <a:minorFont>
        <a:latin typeface="Calibri"/>
        <a:ea typeface=""/>
        <a:cs typeface=""/>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Vue</Template>
  <TotalTime>18594</TotalTime>
  <Words>44427</Words>
  <Application>Microsoft Office PowerPoint</Application>
  <PresentationFormat>Grand écran</PresentationFormat>
  <Paragraphs>14047</Paragraphs>
  <Slides>1174</Slides>
  <Notes>1</Notes>
  <HiddenSlides>0</HiddenSlides>
  <MMClips>0</MMClips>
  <ScaleCrop>false</ScaleCrop>
  <HeadingPairs>
    <vt:vector size="8" baseType="variant">
      <vt:variant>
        <vt:lpstr>Polices utilisées</vt:lpstr>
      </vt:variant>
      <vt:variant>
        <vt:i4>5</vt:i4>
      </vt:variant>
      <vt:variant>
        <vt:lpstr>Thème</vt:lpstr>
      </vt:variant>
      <vt:variant>
        <vt:i4>1</vt:i4>
      </vt:variant>
      <vt:variant>
        <vt:lpstr>Serveurs OLE incorporés</vt:lpstr>
      </vt:variant>
      <vt:variant>
        <vt:i4>1</vt:i4>
      </vt:variant>
      <vt:variant>
        <vt:lpstr>Titres des diapositives</vt:lpstr>
      </vt:variant>
      <vt:variant>
        <vt:i4>1174</vt:i4>
      </vt:variant>
    </vt:vector>
  </HeadingPairs>
  <TitlesOfParts>
    <vt:vector size="1181" baseType="lpstr">
      <vt:lpstr>Arial</vt:lpstr>
      <vt:lpstr>Blackadder ITC</vt:lpstr>
      <vt:lpstr>Calibri</vt:lpstr>
      <vt:lpstr>French Script MT</vt:lpstr>
      <vt:lpstr>Wingdings 2</vt:lpstr>
      <vt:lpstr>View</vt:lpstr>
      <vt:lpstr>Image</vt:lpstr>
      <vt:lpstr>Présentation PowerPoint</vt:lpstr>
      <vt:lpstr>Présentation</vt:lpstr>
      <vt:lpstr>Présentation PowerPoint</vt:lpstr>
      <vt:lpstr>Présentation PowerPoint</vt:lpstr>
      <vt:lpstr>Présentation PowerPoint</vt:lpstr>
      <vt:lpstr>Présentation PowerPoint</vt:lpstr>
      <vt:lpstr>Présentation PowerPoint</vt:lpstr>
      <vt:lpstr>Présentation PowerPoint</vt:lpstr>
      <vt:lpstr>Plan général de la pelouse</vt:lpstr>
      <vt:lpstr>Classement et Repérage des dias</vt:lpstr>
      <vt:lpstr>Parcelle 163-A</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Honneu1r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Honneu1r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Présentation PowerPoint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Honneur et Respect</vt:lpstr>
      <vt:lpstr>Remerciements</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Michel CAILLET</dc:creator>
  <cp:lastModifiedBy>Michel CAILLET</cp:lastModifiedBy>
  <cp:revision>2524</cp:revision>
  <dcterms:created xsi:type="dcterms:W3CDTF">2018-06-17T14:48:29Z</dcterms:created>
  <dcterms:modified xsi:type="dcterms:W3CDTF">2018-08-29T13:57:59Z</dcterms:modified>
</cp:coreProperties>
</file>